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876" r:id="rId2"/>
  </p:sldMasterIdLst>
  <p:notesMasterIdLst>
    <p:notesMasterId r:id="rId33"/>
  </p:notesMasterIdLst>
  <p:handoutMasterIdLst>
    <p:handoutMasterId r:id="rId34"/>
  </p:handoutMasterIdLst>
  <p:sldIdLst>
    <p:sldId id="260" r:id="rId3"/>
    <p:sldId id="261" r:id="rId4"/>
    <p:sldId id="262" r:id="rId5"/>
    <p:sldId id="317" r:id="rId6"/>
    <p:sldId id="305" r:id="rId7"/>
    <p:sldId id="318" r:id="rId8"/>
    <p:sldId id="319" r:id="rId9"/>
    <p:sldId id="264" r:id="rId10"/>
    <p:sldId id="291" r:id="rId11"/>
    <p:sldId id="292" r:id="rId12"/>
    <p:sldId id="293" r:id="rId13"/>
    <p:sldId id="294" r:id="rId14"/>
    <p:sldId id="295" r:id="rId15"/>
    <p:sldId id="296" r:id="rId16"/>
    <p:sldId id="302" r:id="rId17"/>
    <p:sldId id="304" r:id="rId18"/>
    <p:sldId id="297" r:id="rId19"/>
    <p:sldId id="298" r:id="rId20"/>
    <p:sldId id="265" r:id="rId21"/>
    <p:sldId id="321" r:id="rId22"/>
    <p:sldId id="308" r:id="rId23"/>
    <p:sldId id="309" r:id="rId24"/>
    <p:sldId id="310" r:id="rId25"/>
    <p:sldId id="311" r:id="rId26"/>
    <p:sldId id="312" r:id="rId27"/>
    <p:sldId id="320" r:id="rId28"/>
    <p:sldId id="313" r:id="rId29"/>
    <p:sldId id="316" r:id="rId30"/>
    <p:sldId id="322" r:id="rId31"/>
    <p:sldId id="32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>
          <p15:clr>
            <a:srgbClr val="A4A3A4"/>
          </p15:clr>
        </p15:guide>
        <p15:guide id="10" orient="horz" pos="28" userDrawn="1">
          <p15:clr>
            <a:srgbClr val="A4A3A4"/>
          </p15:clr>
        </p15:guide>
        <p15:guide id="23" orient="horz" pos="51" userDrawn="1">
          <p15:clr>
            <a:srgbClr val="A4A3A4"/>
          </p15:clr>
        </p15:guide>
        <p15:guide id="24" orient="horz" pos="3530">
          <p15:clr>
            <a:srgbClr val="A4A3A4"/>
          </p15:clr>
        </p15:guide>
        <p15:guide id="25" orient="horz" pos="3719">
          <p15:clr>
            <a:srgbClr val="A4A3A4"/>
          </p15:clr>
        </p15:guide>
        <p15:guide id="26" pos="220">
          <p15:clr>
            <a:srgbClr val="A4A3A4"/>
          </p15:clr>
        </p15:guide>
        <p15:guide id="27" orient="horz" pos="502">
          <p15:clr>
            <a:srgbClr val="A4A3A4"/>
          </p15:clr>
        </p15:guide>
        <p15:guide id="28" orient="horz" pos="610">
          <p15:clr>
            <a:srgbClr val="A4A3A4"/>
          </p15:clr>
        </p15:guide>
        <p15:guide id="29" orient="horz" pos="3492">
          <p15:clr>
            <a:srgbClr val="A4A3A4"/>
          </p15:clr>
        </p15:guide>
        <p15:guide id="30" pos="3850">
          <p15:clr>
            <a:srgbClr val="A4A3A4"/>
          </p15:clr>
        </p15:guide>
        <p15:guide id="31" orient="horz" pos="4095">
          <p15:clr>
            <a:srgbClr val="A4A3A4"/>
          </p15:clr>
        </p15:guide>
        <p15:guide id="32" orient="horz" pos="2824">
          <p15:clr>
            <a:srgbClr val="A4A3A4"/>
          </p15:clr>
        </p15:guide>
        <p15:guide id="33" orient="horz" pos="2529">
          <p15:clr>
            <a:srgbClr val="A4A3A4"/>
          </p15:clr>
        </p15:guide>
        <p15:guide id="34" orient="horz" pos="3278">
          <p15:clr>
            <a:srgbClr val="A4A3A4"/>
          </p15:clr>
        </p15:guide>
        <p15:guide id="35" orient="horz" pos="1328">
          <p15:clr>
            <a:srgbClr val="A4A3A4"/>
          </p15:clr>
        </p15:guide>
        <p15:guide id="36" orient="horz" pos="2780">
          <p15:clr>
            <a:srgbClr val="A4A3A4"/>
          </p15:clr>
        </p15:guide>
        <p15:guide id="37" orient="horz" pos="2236">
          <p15:clr>
            <a:srgbClr val="A4A3A4"/>
          </p15:clr>
        </p15:guide>
        <p15:guide id="38" orient="horz" pos="2055">
          <p15:clr>
            <a:srgbClr val="A4A3A4"/>
          </p15:clr>
        </p15:guide>
        <p15:guide id="39" orient="horz" pos="1692">
          <p15:clr>
            <a:srgbClr val="A4A3A4"/>
          </p15:clr>
        </p15:guide>
        <p15:guide id="40" orient="horz" pos="1555">
          <p15:clr>
            <a:srgbClr val="A4A3A4"/>
          </p15:clr>
        </p15:guide>
        <p15:guide id="41" orient="horz" pos="2599">
          <p15:clr>
            <a:srgbClr val="A4A3A4"/>
          </p15:clr>
        </p15:guide>
        <p15:guide id="42" orient="horz" pos="981" userDrawn="1">
          <p15:clr>
            <a:srgbClr val="A4A3A4"/>
          </p15:clr>
        </p15:guide>
        <p15:guide id="43" orient="horz" pos="1237">
          <p15:clr>
            <a:srgbClr val="A4A3A4"/>
          </p15:clr>
        </p15:guide>
        <p15:guide id="44" orient="horz" pos="1101">
          <p15:clr>
            <a:srgbClr val="A4A3A4"/>
          </p15:clr>
        </p15:guide>
        <p15:guide id="45" orient="horz" pos="421">
          <p15:clr>
            <a:srgbClr val="A4A3A4"/>
          </p15:clr>
        </p15:guide>
        <p15:guide id="46" orient="horz" pos="210" userDrawn="1">
          <p15:clr>
            <a:srgbClr val="A4A3A4"/>
          </p15:clr>
        </p15:guide>
        <p15:guide id="47" pos="528">
          <p15:clr>
            <a:srgbClr val="A4A3A4"/>
          </p15:clr>
        </p15:guide>
        <p15:guide id="48" pos="7490">
          <p15:clr>
            <a:srgbClr val="A4A3A4"/>
          </p15:clr>
        </p15:guide>
        <p15:guide id="49" pos="210">
          <p15:clr>
            <a:srgbClr val="A4A3A4"/>
          </p15:clr>
        </p15:guide>
        <p15:guide id="50" orient="horz" pos="4319">
          <p15:clr>
            <a:srgbClr val="A4A3A4"/>
          </p15:clr>
        </p15:guide>
        <p15:guide id="51" orient="horz" pos="408">
          <p15:clr>
            <a:srgbClr val="A4A3A4"/>
          </p15:clr>
        </p15:guide>
        <p15:guide id="52" orient="horz" pos="181">
          <p15:clr>
            <a:srgbClr val="A4A3A4"/>
          </p15:clr>
        </p15:guide>
        <p15:guide id="53" pos="59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B90B6"/>
    <a:srgbClr val="EF4D30"/>
    <a:srgbClr val="FFFFFF"/>
    <a:srgbClr val="6A6A6A"/>
    <a:srgbClr val="0F94B6"/>
    <a:srgbClr val="0A5D70"/>
    <a:srgbClr val="991430"/>
    <a:srgbClr val="462845"/>
    <a:srgbClr val="DD7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8074" autoAdjust="0"/>
  </p:normalViewPr>
  <p:slideViewPr>
    <p:cSldViewPr>
      <p:cViewPr varScale="1">
        <p:scale>
          <a:sx n="90" d="100"/>
          <a:sy n="90" d="100"/>
        </p:scale>
        <p:origin x="990" y="84"/>
      </p:cViewPr>
      <p:guideLst>
        <p:guide pos="3840"/>
        <p:guide orient="horz"/>
        <p:guide orient="horz" pos="28"/>
        <p:guide orient="horz" pos="51"/>
        <p:guide orient="horz" pos="3530"/>
        <p:guide orient="horz" pos="3719"/>
        <p:guide pos="220"/>
        <p:guide orient="horz" pos="502"/>
        <p:guide orient="horz" pos="610"/>
        <p:guide orient="horz" pos="3492"/>
        <p:guide pos="3850"/>
        <p:guide orient="horz" pos="4095"/>
        <p:guide orient="horz" pos="2824"/>
        <p:guide orient="horz" pos="2529"/>
        <p:guide orient="horz" pos="3278"/>
        <p:guide orient="horz" pos="1328"/>
        <p:guide orient="horz" pos="2780"/>
        <p:guide orient="horz" pos="2236"/>
        <p:guide orient="horz" pos="2055"/>
        <p:guide orient="horz" pos="1692"/>
        <p:guide orient="horz" pos="1555"/>
        <p:guide orient="horz" pos="2599"/>
        <p:guide orient="horz" pos="981"/>
        <p:guide orient="horz" pos="1237"/>
        <p:guide orient="horz" pos="1101"/>
        <p:guide orient="horz" pos="421"/>
        <p:guide orient="horz" pos="210"/>
        <p:guide pos="528"/>
        <p:guide pos="7490"/>
        <p:guide pos="210"/>
        <p:guide orient="horz" pos="4319"/>
        <p:guide orient="horz" pos="408"/>
        <p:guide orient="horz" pos="181"/>
        <p:guide pos="59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19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6F66C-0A81-49EA-8E18-6F30CDCF5B5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3A3B3-A102-405F-924F-023642EDB3FB}" type="datetimeFigureOut">
              <a:rPr lang="en-GB" smtClean="0"/>
              <a:t>05/04/2016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4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F9E1C-F1FE-42E5-A357-79D88625ACFB}" type="datetimeFigureOut">
              <a:rPr lang="en-GB" smtClean="0"/>
              <a:t>05/04/2016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2BED-A9BC-41FA-9133-9C5343C2928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56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52BED-A9BC-41FA-9133-9C5343C2928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74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52BED-A9BC-41FA-9133-9C5343C2928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86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12216680" cy="6856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_ 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949563"/>
            <a:ext cx="327309" cy="327309"/>
          </a:xfrm>
          <a:prstGeom prst="rect">
            <a:avLst/>
          </a:prstGeom>
          <a:solidFill>
            <a:srgbClr val="D5471A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3375" y="307975"/>
            <a:ext cx="342000" cy="34200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2276872"/>
            <a:ext cx="327309" cy="327309"/>
          </a:xfrm>
          <a:prstGeom prst="rect">
            <a:avLst/>
          </a:prstGeom>
          <a:solidFill>
            <a:srgbClr val="E0AA2E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35360" y="2597635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35360" y="2924944"/>
            <a:ext cx="327309" cy="327309"/>
          </a:xfrm>
          <a:prstGeom prst="rect">
            <a:avLst/>
          </a:prstGeom>
          <a:solidFill>
            <a:srgbClr val="ADC31E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35360" y="3245707"/>
            <a:ext cx="327309" cy="327309"/>
          </a:xfrm>
          <a:prstGeom prst="rect">
            <a:avLst/>
          </a:prstGeom>
          <a:solidFill>
            <a:srgbClr val="BE0134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35360" y="3573016"/>
            <a:ext cx="327309" cy="327309"/>
          </a:xfrm>
          <a:prstGeom prst="rect">
            <a:avLst/>
          </a:prstGeom>
          <a:solidFill>
            <a:srgbClr val="DD728D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35360" y="3861048"/>
            <a:ext cx="327309" cy="327309"/>
          </a:xfrm>
          <a:prstGeom prst="rect">
            <a:avLst/>
          </a:prstGeom>
          <a:solidFill>
            <a:srgbClr val="462845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35360" y="4181811"/>
            <a:ext cx="327309" cy="327309"/>
          </a:xfrm>
          <a:prstGeom prst="rect">
            <a:avLst/>
          </a:prstGeom>
          <a:solidFill>
            <a:srgbClr val="991430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5360" y="4509120"/>
            <a:ext cx="327309" cy="327309"/>
          </a:xfrm>
          <a:prstGeom prst="rect">
            <a:avLst/>
          </a:prstGeom>
          <a:solidFill>
            <a:srgbClr val="0A5D70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71259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0" i="0" kern="0" spc="-150" baseline="0">
                <a:solidFill>
                  <a:srgbClr val="000000"/>
                </a:solidFill>
                <a:latin typeface="Soho Gothic Pro ExtraBold"/>
                <a:cs typeface="Soho Gothic Pro ExtraBold"/>
              </a:defRPr>
            </a:lvl1pPr>
          </a:lstStyle>
          <a:p>
            <a:pPr lvl="0"/>
            <a:r>
              <a:rPr lang="en-US" dirty="0" smtClean="0"/>
              <a:t>TITLE, EXTRA BOLD, CAPITAL, SIZE 34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054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5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EF4D3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1367" y="1891978"/>
            <a:ext cx="1442145" cy="4633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i="0" baseline="0">
                <a:solidFill>
                  <a:srgbClr val="EF4D3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GB" dirty="0" err="1" smtClean="0"/>
              <a:t>Introduction,Extra</a:t>
            </a:r>
            <a:r>
              <a:rPr lang="en-GB" dirty="0" smtClean="0"/>
              <a:t> bold,</a:t>
            </a:r>
            <a:br>
              <a:rPr lang="en-GB" dirty="0" smtClean="0"/>
            </a:br>
            <a:r>
              <a:rPr lang="en-GB" dirty="0" smtClean="0"/>
              <a:t>14pt on 20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843560" y="1887860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rgbClr val="EF4D3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1.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6561" y="2276873"/>
            <a:ext cx="3209317" cy="61928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 smtClean="0"/>
              <a:t>Numbers, Extra Bold, 22pt </a:t>
            </a:r>
            <a:br>
              <a:rPr lang="en-GB" dirty="0" smtClean="0"/>
            </a:b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847529" y="2852936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rgbClr val="EF4D3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2.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806561" y="3241760"/>
            <a:ext cx="3209318" cy="6484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847528" y="3717032"/>
            <a:ext cx="504055" cy="3465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rgbClr val="EF4D3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3.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806563" y="4045219"/>
            <a:ext cx="3209316" cy="2480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169872" y="1887860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rgbClr val="EF4D3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4.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51097" y="2896162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rgbClr val="EF4D3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5.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169869" y="2276873"/>
            <a:ext cx="3950467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151097" y="3241760"/>
            <a:ext cx="4022472" cy="32835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  <a:endParaRPr lang="en-GB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idx="39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Text box, Bold, Sentence case, size 34</a:t>
            </a:r>
            <a:endParaRPr lang="en-US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7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4 Column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72783" y="1882363"/>
            <a:ext cx="2160240" cy="4786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82214" y="1882363"/>
            <a:ext cx="2160240" cy="4786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90818" y="1882363"/>
            <a:ext cx="2349598" cy="478699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Final conclusion, Bold, 14pt on 26</a:t>
            </a:r>
          </a:p>
          <a:p>
            <a:pPr lvl="0"/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143" y="148478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87888" y="148478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7464152" y="148478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3352" y="3429000"/>
            <a:ext cx="2160240" cy="3168352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14401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Flow text, Bold, Sentence case, size 34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3 Columns and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2672143" y="148478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5087888" y="148478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72783" y="1844824"/>
            <a:ext cx="2160240" cy="648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9046" y="1844824"/>
            <a:ext cx="2160240" cy="6480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783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3862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4752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Flow text, Bold, Sentence case, size 34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1 main graphic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84313"/>
            <a:ext cx="121920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Image, Bold, Sentence case, size 34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1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84313"/>
            <a:ext cx="12192000" cy="3744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67408" y="5373216"/>
            <a:ext cx="11161240" cy="122413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Image, Text, Bold, Sentence case, size 34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18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2 H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84313"/>
            <a:ext cx="12192000" cy="1656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67408" y="5373216"/>
            <a:ext cx="11161240" cy="122413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0" y="3356521"/>
            <a:ext cx="12192000" cy="1656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3 Image, Text, Sentence case, size 34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2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3 H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0" y="2852465"/>
            <a:ext cx="12192000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84313"/>
            <a:ext cx="12192000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67408" y="5373216"/>
            <a:ext cx="11161240" cy="122413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4220617"/>
            <a:ext cx="12192000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3 Image, Text, Bold, Sentence case, size 34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: 3 H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11824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9 Image, Bold, Sentence case, size 34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839416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8184232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11824" y="2852936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39416" y="2852936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8184232" y="2852936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4511824" y="4221088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39416" y="4221088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8184232" y="4221088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83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: 3 H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511824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12 Image, Sentence case, size 34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839416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8184232" y="1484313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511824" y="2780457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39416" y="2780457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8184232" y="2780457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4511824" y="4076601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839416" y="4076601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8184232" y="4076601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4511824" y="5372745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39416" y="5372745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8184232" y="5372745"/>
            <a:ext cx="3168352" cy="1152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13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2 main graphic/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215680" y="1484313"/>
            <a:ext cx="8976320" cy="3744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67408" y="5373216"/>
            <a:ext cx="11161240" cy="122413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767408" y="1484313"/>
            <a:ext cx="2304256" cy="37448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r>
              <a:rPr lang="en-GB" dirty="0" smtClean="0"/>
              <a:t>Use this page for inserting any photo or ready made graphic https://premium.4thoffice.com/groups/24550/drive/34061?direction=1&amp;sortId=system_7&amp;view=2</a:t>
            </a:r>
          </a:p>
          <a:p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2 Image, Text, Bold, Sentence case, size 34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74972" y="1999779"/>
            <a:ext cx="10937652" cy="28743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Agenda 1, Bold, 14pt on 26</a:t>
            </a:r>
          </a:p>
          <a:p>
            <a:pPr lvl="0"/>
            <a:r>
              <a:rPr lang="en-GB" dirty="0" smtClean="0"/>
              <a:t>Agenda 2</a:t>
            </a:r>
          </a:p>
          <a:p>
            <a:pPr lvl="0"/>
            <a:r>
              <a:rPr lang="en-GB" dirty="0" smtClean="0"/>
              <a:t>Agenda 3</a:t>
            </a:r>
          </a:p>
          <a:p>
            <a:pPr lvl="0"/>
            <a:r>
              <a:rPr lang="en-GB" dirty="0" smtClean="0"/>
              <a:t>Agenda 4</a:t>
            </a:r>
          </a:p>
          <a:p>
            <a:pPr lvl="0"/>
            <a:r>
              <a:rPr lang="en-GB" dirty="0" smtClean="0"/>
              <a:t>Agenda 5</a:t>
            </a:r>
          </a:p>
          <a:p>
            <a:pPr lvl="0"/>
            <a:r>
              <a:rPr lang="en-GB" dirty="0" smtClean="0"/>
              <a:t>Agenda 6</a:t>
            </a:r>
          </a:p>
          <a:p>
            <a:pPr lvl="0"/>
            <a:r>
              <a:rPr lang="en-GB" dirty="0" smtClean="0"/>
              <a:t>Agenda 7</a:t>
            </a:r>
          </a:p>
          <a:p>
            <a:pPr lvl="0"/>
            <a:r>
              <a:rPr lang="en-GB" dirty="0" smtClean="0"/>
              <a:t>Agenda 8</a:t>
            </a:r>
          </a:p>
          <a:p>
            <a:pPr lvl="0"/>
            <a:r>
              <a:rPr lang="en-GB" dirty="0" smtClean="0"/>
              <a:t>Agenda 9</a:t>
            </a:r>
            <a:endParaRPr lang="en-GB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949563"/>
            <a:ext cx="327309" cy="327309"/>
          </a:xfrm>
          <a:prstGeom prst="rect">
            <a:avLst/>
          </a:prstGeom>
          <a:solidFill>
            <a:srgbClr val="D5471A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2276872"/>
            <a:ext cx="327309" cy="327309"/>
          </a:xfrm>
          <a:prstGeom prst="rect">
            <a:avLst/>
          </a:prstGeom>
          <a:solidFill>
            <a:srgbClr val="E0AA2E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35360" y="2597635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35360" y="2924944"/>
            <a:ext cx="327309" cy="327309"/>
          </a:xfrm>
          <a:prstGeom prst="rect">
            <a:avLst/>
          </a:prstGeom>
          <a:solidFill>
            <a:srgbClr val="ADC31E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335360" y="3245707"/>
            <a:ext cx="327309" cy="327309"/>
          </a:xfrm>
          <a:prstGeom prst="rect">
            <a:avLst/>
          </a:prstGeom>
          <a:solidFill>
            <a:srgbClr val="BE0134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335360" y="3573016"/>
            <a:ext cx="327309" cy="327309"/>
          </a:xfrm>
          <a:prstGeom prst="rect">
            <a:avLst/>
          </a:prstGeom>
          <a:solidFill>
            <a:srgbClr val="DD728D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35360" y="3861048"/>
            <a:ext cx="327309" cy="327309"/>
          </a:xfrm>
          <a:prstGeom prst="rect">
            <a:avLst/>
          </a:prstGeom>
          <a:solidFill>
            <a:srgbClr val="462845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335360" y="4181811"/>
            <a:ext cx="327309" cy="327309"/>
          </a:xfrm>
          <a:prstGeom prst="rect">
            <a:avLst/>
          </a:prstGeom>
          <a:solidFill>
            <a:srgbClr val="991430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4509120"/>
            <a:ext cx="327309" cy="327309"/>
          </a:xfrm>
          <a:prstGeom prst="rect">
            <a:avLst/>
          </a:prstGeom>
          <a:solidFill>
            <a:srgbClr val="0A5D70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71259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Agenda title, Bold, Sentence case, size 34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81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Intro + blo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5880" y="1844825"/>
            <a:ext cx="6408712" cy="4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47525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672783" y="1844824"/>
            <a:ext cx="216024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783" y="2636912"/>
            <a:ext cx="2160240" cy="7128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2672783" y="3508208"/>
            <a:ext cx="216024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2672783" y="4300297"/>
            <a:ext cx="2160240" cy="7128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672783" y="5124788"/>
            <a:ext cx="216024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672783" y="5916877"/>
            <a:ext cx="2160240" cy="7128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One Image + Text, Bold, Sentence case, size 34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7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Intro +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223792" y="1844825"/>
            <a:ext cx="7200800" cy="4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63352" y="2708920"/>
            <a:ext cx="3744416" cy="3888432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63352" y="1844824"/>
            <a:ext cx="3744416" cy="7200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One Image + Text, Bold, Sentence case, size 34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3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2 +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5880" y="1844825"/>
            <a:ext cx="3096344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47525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8256240" y="1844824"/>
            <a:ext cx="3096344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672783" y="1844824"/>
            <a:ext cx="216024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chemeClr val="tx1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783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Two Images + Text, Bold, Sentence case, size 34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4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2 Horizontal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015880" y="1844825"/>
            <a:ext cx="3096344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8256240" y="1844824"/>
            <a:ext cx="3096344" cy="4752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63352" y="2708920"/>
            <a:ext cx="4536504" cy="3888432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63352" y="1844824"/>
            <a:ext cx="4536504" cy="7200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Two V Image + Text, Bold, Sentence case, size 34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1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2 Vertical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5015880" y="1844824"/>
            <a:ext cx="6336704" cy="2304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5015880" y="4293096"/>
            <a:ext cx="6336704" cy="2304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63352" y="2708920"/>
            <a:ext cx="4536504" cy="3888432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63352" y="1844824"/>
            <a:ext cx="4536504" cy="7200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5015880" y="4293096"/>
            <a:ext cx="6336704" cy="23042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Two H Images + Text, Bold, Sentence case, size 34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9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: 3 with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2135560" y="1844824"/>
            <a:ext cx="1944216" cy="4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263352" y="1844824"/>
            <a:ext cx="180020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3352" y="2636912"/>
            <a:ext cx="180020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31" hasCustomPrompt="1"/>
          </p:nvPr>
        </p:nvSpPr>
        <p:spPr>
          <a:xfrm>
            <a:off x="6023992" y="1844824"/>
            <a:ext cx="1944216" cy="4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151784" y="1844824"/>
            <a:ext cx="180020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151784" y="2636912"/>
            <a:ext cx="180020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34" hasCustomPrompt="1"/>
          </p:nvPr>
        </p:nvSpPr>
        <p:spPr>
          <a:xfrm>
            <a:off x="9912424" y="1844824"/>
            <a:ext cx="1944216" cy="47525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smtClean="0"/>
              <a:t>Image</a:t>
            </a:r>
          </a:p>
          <a:p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8040216" y="1844824"/>
            <a:ext cx="1800200" cy="7128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040216" y="2636912"/>
            <a:ext cx="180020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6A6A6A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Three Images + Text, Bold, Sentence case, size 34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0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74700" y="1834641"/>
            <a:ext cx="10793908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err="1" smtClean="0"/>
              <a:t>Nerkesa</a:t>
            </a:r>
            <a:r>
              <a:rPr lang="en-GB" dirty="0" smtClean="0"/>
              <a:t> </a:t>
            </a:r>
            <a:r>
              <a:rPr lang="en-GB" dirty="0" err="1" smtClean="0"/>
              <a:t>Pignatelli</a:t>
            </a:r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74700" y="2132856"/>
            <a:ext cx="10793908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 baseline="0">
                <a:solidFill>
                  <a:schemeClr val="tx1">
                    <a:lumMod val="40000"/>
                    <a:lumOff val="60000"/>
                  </a:schemeClr>
                </a:solidFill>
                <a:latin typeface="Soho Gothic Pro Light"/>
              </a:defRPr>
            </a:lvl1pPr>
          </a:lstStyle>
          <a:p>
            <a:pPr lvl="0"/>
            <a:r>
              <a:rPr lang="en-GB" dirty="0" smtClean="0"/>
              <a:t>Campaign Manager</a:t>
            </a:r>
          </a:p>
          <a:p>
            <a:pPr lvl="0"/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4700" y="2519124"/>
            <a:ext cx="10793908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020 7014 5459</a:t>
            </a:r>
          </a:p>
          <a:p>
            <a:pPr lvl="0"/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700" y="2944289"/>
            <a:ext cx="10793908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1B90B6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07792 488 846</a:t>
            </a:r>
          </a:p>
          <a:p>
            <a:pPr lvl="0"/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4700" y="3395682"/>
            <a:ext cx="10793908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nerkesa@profusion.com</a:t>
            </a:r>
          </a:p>
          <a:p>
            <a:pPr lvl="0"/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47862" y="1834640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33375" y="3323674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67408" y="3645024"/>
            <a:ext cx="108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400" b="0" i="0" dirty="0" err="1" smtClean="0">
                <a:solidFill>
                  <a:srgbClr val="B3B3B3"/>
                </a:solidFill>
                <a:latin typeface="Soho Gothic Pro Light"/>
                <a:cs typeface="Soho Gothic Pro Light"/>
              </a:rPr>
              <a:t>profusion.com</a:t>
            </a:r>
            <a:endParaRPr lang="en-GB" sz="1400" b="0" i="0" dirty="0" smtClean="0">
              <a:solidFill>
                <a:srgbClr val="B3B3B3"/>
              </a:solidFill>
              <a:latin typeface="Soho Gothic Pro Light"/>
              <a:cs typeface="Soho Gothic Pro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7408" y="3861048"/>
            <a:ext cx="108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400" b="0" i="0" dirty="0" smtClean="0">
                <a:solidFill>
                  <a:srgbClr val="1B90B6"/>
                </a:solidFill>
                <a:latin typeface="Soho Gothic Pro Light"/>
                <a:cs typeface="Soho Gothic Pro Light"/>
              </a:rPr>
              <a:t>Octavia House 50 Banner Street London EC1Y 8ST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0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Chapter Break 1">
    <p:bg>
      <p:bgPr>
        <a:solidFill>
          <a:srgbClr val="EF4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178838"/>
            <a:ext cx="10381675" cy="58654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1, EXTRA BOLD, CAPITAL, SIZE 30 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ow Chapter Break 2">
    <p:bg>
      <p:bgPr>
        <a:solidFill>
          <a:srgbClr val="E0A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9"/>
            <a:ext cx="10381675" cy="5332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2,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6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hapter Break 3">
    <p:bg>
      <p:bgPr>
        <a:solidFill>
          <a:srgbClr val="0F9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9"/>
            <a:ext cx="10381675" cy="5332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3,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63352" y="1844824"/>
            <a:ext cx="5616624" cy="4752528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Heavy text, Bold, Sentence case, size 34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844824"/>
            <a:ext cx="5616624" cy="4752528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85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hapter Break 4">
    <p:bg>
      <p:bgPr>
        <a:solidFill>
          <a:srgbClr val="AEC3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9"/>
            <a:ext cx="10381675" cy="5332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4,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9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Break 5">
    <p:bg>
      <p:bgPr>
        <a:solidFill>
          <a:srgbClr val="BE0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9"/>
            <a:ext cx="10381675" cy="5332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5,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Chapter Break 6">
    <p:bg>
      <p:bgPr>
        <a:solidFill>
          <a:srgbClr val="DD73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29736"/>
            <a:ext cx="10381675" cy="48474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6,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hapter Break 7">
    <p:bg>
      <p:bgPr>
        <a:solidFill>
          <a:srgbClr val="46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8"/>
            <a:ext cx="10381675" cy="53322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7,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oon Chapter Break 8">
    <p:bg>
      <p:bgPr>
        <a:solidFill>
          <a:srgbClr val="9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9"/>
            <a:ext cx="10381675" cy="533219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8,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hapter Break 9">
    <p:bg>
      <p:bgPr>
        <a:solidFill>
          <a:srgbClr val="0A5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4885" y="205498"/>
            <a:ext cx="10381675" cy="53322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CHAPTER 9, EXTRA BOLD, CAPITAL, SIZE 30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3375" y="313609"/>
            <a:ext cx="342000" cy="342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6" y="6237312"/>
            <a:ext cx="371341" cy="4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A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49295" y="3498282"/>
            <a:ext cx="10363200" cy="1198079"/>
          </a:xfrm>
        </p:spPr>
        <p:txBody>
          <a:bodyPr anchor="b" anchorCtr="0">
            <a:normAutofit/>
          </a:bodyPr>
          <a:lstStyle>
            <a:lvl1pPr>
              <a:defRPr sz="24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295" y="4700923"/>
            <a:ext cx="8534400" cy="1371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 descr="in1000pxrotate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r="13529" b="17480"/>
          <a:stretch/>
        </p:blipFill>
        <p:spPr>
          <a:xfrm>
            <a:off x="7543029" y="3521868"/>
            <a:ext cx="4648972" cy="333613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358791" y="6653437"/>
            <a:ext cx="12192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None/>
            </a:pPr>
            <a:endParaRPr lang="en-US" sz="2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953407" y="2508272"/>
            <a:ext cx="5611963" cy="1038540"/>
            <a:chOff x="713425" y="2508272"/>
            <a:chExt cx="4208972" cy="1038540"/>
          </a:xfrm>
        </p:grpSpPr>
        <p:sp>
          <p:nvSpPr>
            <p:cNvPr id="5" name="Freeform 7"/>
            <p:cNvSpPr>
              <a:spLocks/>
            </p:cNvSpPr>
            <p:nvPr userDrawn="1"/>
          </p:nvSpPr>
          <p:spPr bwMode="auto">
            <a:xfrm>
              <a:off x="713425" y="2661649"/>
              <a:ext cx="456316" cy="731785"/>
            </a:xfrm>
            <a:custGeom>
              <a:avLst/>
              <a:gdLst>
                <a:gd name="T0" fmla="*/ 0 w 598"/>
                <a:gd name="T1" fmla="*/ 0 h 959"/>
                <a:gd name="T2" fmla="*/ 210 w 598"/>
                <a:gd name="T3" fmla="*/ 0 h 959"/>
                <a:gd name="T4" fmla="*/ 210 w 598"/>
                <a:gd name="T5" fmla="*/ 765 h 959"/>
                <a:gd name="T6" fmla="*/ 598 w 598"/>
                <a:gd name="T7" fmla="*/ 765 h 959"/>
                <a:gd name="T8" fmla="*/ 598 w 598"/>
                <a:gd name="T9" fmla="*/ 959 h 959"/>
                <a:gd name="T10" fmla="*/ 0 w 598"/>
                <a:gd name="T11" fmla="*/ 959 h 959"/>
                <a:gd name="T12" fmla="*/ 0 w 598"/>
                <a:gd name="T13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959">
                  <a:moveTo>
                    <a:pt x="0" y="0"/>
                  </a:moveTo>
                  <a:lnTo>
                    <a:pt x="210" y="0"/>
                  </a:lnTo>
                  <a:lnTo>
                    <a:pt x="210" y="765"/>
                  </a:lnTo>
                  <a:lnTo>
                    <a:pt x="598" y="765"/>
                  </a:lnTo>
                  <a:lnTo>
                    <a:pt x="598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" name="Freeform 8"/>
            <p:cNvSpPr>
              <a:spLocks noEditPoints="1"/>
            </p:cNvSpPr>
            <p:nvPr userDrawn="1"/>
          </p:nvSpPr>
          <p:spPr bwMode="auto">
            <a:xfrm>
              <a:off x="1229261" y="2650966"/>
              <a:ext cx="177795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2038115" y="2661649"/>
              <a:ext cx="517362" cy="731785"/>
            </a:xfrm>
            <a:custGeom>
              <a:avLst/>
              <a:gdLst>
                <a:gd name="T0" fmla="*/ 0 w 678"/>
                <a:gd name="T1" fmla="*/ 0 h 959"/>
                <a:gd name="T2" fmla="*/ 201 w 678"/>
                <a:gd name="T3" fmla="*/ 0 h 959"/>
                <a:gd name="T4" fmla="*/ 201 w 678"/>
                <a:gd name="T5" fmla="*/ 574 h 959"/>
                <a:gd name="T6" fmla="*/ 430 w 678"/>
                <a:gd name="T7" fmla="*/ 309 h 959"/>
                <a:gd name="T8" fmla="*/ 678 w 678"/>
                <a:gd name="T9" fmla="*/ 309 h 959"/>
                <a:gd name="T10" fmla="*/ 414 w 678"/>
                <a:gd name="T11" fmla="*/ 609 h 959"/>
                <a:gd name="T12" fmla="*/ 671 w 678"/>
                <a:gd name="T13" fmla="*/ 959 h 959"/>
                <a:gd name="T14" fmla="*/ 418 w 678"/>
                <a:gd name="T15" fmla="*/ 959 h 959"/>
                <a:gd name="T16" fmla="*/ 206 w 678"/>
                <a:gd name="T17" fmla="*/ 638 h 959"/>
                <a:gd name="T18" fmla="*/ 201 w 678"/>
                <a:gd name="T19" fmla="*/ 638 h 959"/>
                <a:gd name="T20" fmla="*/ 201 w 678"/>
                <a:gd name="T21" fmla="*/ 959 h 959"/>
                <a:gd name="T22" fmla="*/ 0 w 678"/>
                <a:gd name="T23" fmla="*/ 959 h 959"/>
                <a:gd name="T24" fmla="*/ 0 w 678"/>
                <a:gd name="T25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8" h="959">
                  <a:moveTo>
                    <a:pt x="0" y="0"/>
                  </a:moveTo>
                  <a:lnTo>
                    <a:pt x="201" y="0"/>
                  </a:lnTo>
                  <a:lnTo>
                    <a:pt x="201" y="574"/>
                  </a:lnTo>
                  <a:lnTo>
                    <a:pt x="430" y="309"/>
                  </a:lnTo>
                  <a:lnTo>
                    <a:pt x="678" y="309"/>
                  </a:lnTo>
                  <a:lnTo>
                    <a:pt x="414" y="609"/>
                  </a:lnTo>
                  <a:lnTo>
                    <a:pt x="671" y="959"/>
                  </a:lnTo>
                  <a:lnTo>
                    <a:pt x="418" y="959"/>
                  </a:lnTo>
                  <a:lnTo>
                    <a:pt x="206" y="638"/>
                  </a:lnTo>
                  <a:lnTo>
                    <a:pt x="201" y="638"/>
                  </a:lnTo>
                  <a:lnTo>
                    <a:pt x="201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1479548" y="2885229"/>
              <a:ext cx="481497" cy="508205"/>
            </a:xfrm>
            <a:custGeom>
              <a:avLst/>
              <a:gdLst>
                <a:gd name="T0" fmla="*/ 0 w 267"/>
                <a:gd name="T1" fmla="*/ 7 h 282"/>
                <a:gd name="T2" fmla="*/ 82 w 267"/>
                <a:gd name="T3" fmla="*/ 7 h 282"/>
                <a:gd name="T4" fmla="*/ 82 w 267"/>
                <a:gd name="T5" fmla="*/ 44 h 282"/>
                <a:gd name="T6" fmla="*/ 83 w 267"/>
                <a:gd name="T7" fmla="*/ 44 h 282"/>
                <a:gd name="T8" fmla="*/ 164 w 267"/>
                <a:gd name="T9" fmla="*/ 0 h 282"/>
                <a:gd name="T10" fmla="*/ 267 w 267"/>
                <a:gd name="T11" fmla="*/ 131 h 282"/>
                <a:gd name="T12" fmla="*/ 267 w 267"/>
                <a:gd name="T13" fmla="*/ 282 h 282"/>
                <a:gd name="T14" fmla="*/ 181 w 267"/>
                <a:gd name="T15" fmla="*/ 282 h 282"/>
                <a:gd name="T16" fmla="*/ 181 w 267"/>
                <a:gd name="T17" fmla="*/ 148 h 282"/>
                <a:gd name="T18" fmla="*/ 137 w 267"/>
                <a:gd name="T19" fmla="*/ 75 h 282"/>
                <a:gd name="T20" fmla="*/ 86 w 267"/>
                <a:gd name="T21" fmla="*/ 146 h 282"/>
                <a:gd name="T22" fmla="*/ 86 w 267"/>
                <a:gd name="T23" fmla="*/ 282 h 282"/>
                <a:gd name="T24" fmla="*/ 0 w 267"/>
                <a:gd name="T25" fmla="*/ 282 h 282"/>
                <a:gd name="T26" fmla="*/ 0 w 267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95" y="23"/>
                    <a:pt x="123" y="0"/>
                    <a:pt x="164" y="0"/>
                  </a:cubicBezTo>
                  <a:cubicBezTo>
                    <a:pt x="251" y="0"/>
                    <a:pt x="267" y="57"/>
                    <a:pt x="267" y="13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1" y="75"/>
                    <a:pt x="137" y="75"/>
                  </a:cubicBezTo>
                  <a:cubicBezTo>
                    <a:pt x="92" y="75"/>
                    <a:pt x="86" y="110"/>
                    <a:pt x="86" y="146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2521139" y="2881414"/>
              <a:ext cx="512020" cy="524993"/>
            </a:xfrm>
            <a:custGeom>
              <a:avLst/>
              <a:gdLst>
                <a:gd name="T0" fmla="*/ 199 w 284"/>
                <a:gd name="T1" fmla="*/ 114 h 291"/>
                <a:gd name="T2" fmla="*/ 146 w 284"/>
                <a:gd name="T3" fmla="*/ 62 h 291"/>
                <a:gd name="T4" fmla="*/ 86 w 284"/>
                <a:gd name="T5" fmla="*/ 114 h 291"/>
                <a:gd name="T6" fmla="*/ 199 w 284"/>
                <a:gd name="T7" fmla="*/ 114 h 291"/>
                <a:gd name="T8" fmla="*/ 271 w 284"/>
                <a:gd name="T9" fmla="*/ 236 h 291"/>
                <a:gd name="T10" fmla="*/ 154 w 284"/>
                <a:gd name="T11" fmla="*/ 291 h 291"/>
                <a:gd name="T12" fmla="*/ 0 w 284"/>
                <a:gd name="T13" fmla="*/ 146 h 291"/>
                <a:gd name="T14" fmla="*/ 154 w 284"/>
                <a:gd name="T15" fmla="*/ 0 h 291"/>
                <a:gd name="T16" fmla="*/ 284 w 284"/>
                <a:gd name="T17" fmla="*/ 146 h 291"/>
                <a:gd name="T18" fmla="*/ 284 w 284"/>
                <a:gd name="T19" fmla="*/ 172 h 291"/>
                <a:gd name="T20" fmla="*/ 86 w 284"/>
                <a:gd name="T21" fmla="*/ 172 h 291"/>
                <a:gd name="T22" fmla="*/ 150 w 284"/>
                <a:gd name="T23" fmla="*/ 226 h 291"/>
                <a:gd name="T24" fmla="*/ 211 w 284"/>
                <a:gd name="T25" fmla="*/ 192 h 291"/>
                <a:gd name="T26" fmla="*/ 271 w 284"/>
                <a:gd name="T2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91">
                  <a:moveTo>
                    <a:pt x="199" y="114"/>
                  </a:moveTo>
                  <a:cubicBezTo>
                    <a:pt x="199" y="86"/>
                    <a:pt x="177" y="62"/>
                    <a:pt x="146" y="62"/>
                  </a:cubicBezTo>
                  <a:cubicBezTo>
                    <a:pt x="109" y="62"/>
                    <a:pt x="88" y="88"/>
                    <a:pt x="86" y="114"/>
                  </a:cubicBezTo>
                  <a:lnTo>
                    <a:pt x="199" y="114"/>
                  </a:lnTo>
                  <a:close/>
                  <a:moveTo>
                    <a:pt x="271" y="236"/>
                  </a:moveTo>
                  <a:cubicBezTo>
                    <a:pt x="243" y="271"/>
                    <a:pt x="199" y="291"/>
                    <a:pt x="154" y="291"/>
                  </a:cubicBezTo>
                  <a:cubicBezTo>
                    <a:pt x="69" y="291"/>
                    <a:pt x="0" y="234"/>
                    <a:pt x="0" y="146"/>
                  </a:cubicBezTo>
                  <a:cubicBezTo>
                    <a:pt x="0" y="57"/>
                    <a:pt x="69" y="0"/>
                    <a:pt x="154" y="0"/>
                  </a:cubicBezTo>
                  <a:cubicBezTo>
                    <a:pt x="234" y="0"/>
                    <a:pt x="284" y="57"/>
                    <a:pt x="284" y="146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93" y="205"/>
                    <a:pt x="117" y="226"/>
                    <a:pt x="150" y="226"/>
                  </a:cubicBezTo>
                  <a:cubicBezTo>
                    <a:pt x="178" y="226"/>
                    <a:pt x="197" y="212"/>
                    <a:pt x="211" y="192"/>
                  </a:cubicBezTo>
                  <a:lnTo>
                    <a:pt x="271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3076654" y="2661649"/>
              <a:ext cx="542543" cy="742468"/>
            </a:xfrm>
            <a:custGeom>
              <a:avLst/>
              <a:gdLst>
                <a:gd name="T0" fmla="*/ 154 w 301"/>
                <a:gd name="T1" fmla="*/ 197 h 412"/>
                <a:gd name="T2" fmla="*/ 86 w 301"/>
                <a:gd name="T3" fmla="*/ 267 h 412"/>
                <a:gd name="T4" fmla="*/ 154 w 301"/>
                <a:gd name="T5" fmla="*/ 337 h 412"/>
                <a:gd name="T6" fmla="*/ 222 w 301"/>
                <a:gd name="T7" fmla="*/ 267 h 412"/>
                <a:gd name="T8" fmla="*/ 154 w 301"/>
                <a:gd name="T9" fmla="*/ 197 h 412"/>
                <a:gd name="T10" fmla="*/ 301 w 301"/>
                <a:gd name="T11" fmla="*/ 406 h 412"/>
                <a:gd name="T12" fmla="*/ 222 w 301"/>
                <a:gd name="T13" fmla="*/ 406 h 412"/>
                <a:gd name="T14" fmla="*/ 222 w 301"/>
                <a:gd name="T15" fmla="*/ 369 h 412"/>
                <a:gd name="T16" fmla="*/ 221 w 301"/>
                <a:gd name="T17" fmla="*/ 369 h 412"/>
                <a:gd name="T18" fmla="*/ 136 w 301"/>
                <a:gd name="T19" fmla="*/ 412 h 412"/>
                <a:gd name="T20" fmla="*/ 0 w 301"/>
                <a:gd name="T21" fmla="*/ 270 h 412"/>
                <a:gd name="T22" fmla="*/ 126 w 301"/>
                <a:gd name="T23" fmla="*/ 122 h 412"/>
                <a:gd name="T24" fmla="*/ 214 w 301"/>
                <a:gd name="T25" fmla="*/ 159 h 412"/>
                <a:gd name="T26" fmla="*/ 215 w 301"/>
                <a:gd name="T27" fmla="*/ 159 h 412"/>
                <a:gd name="T28" fmla="*/ 215 w 301"/>
                <a:gd name="T29" fmla="*/ 0 h 412"/>
                <a:gd name="T30" fmla="*/ 301 w 301"/>
                <a:gd name="T31" fmla="*/ 0 h 412"/>
                <a:gd name="T32" fmla="*/ 301 w 301"/>
                <a:gd name="T33" fmla="*/ 4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412">
                  <a:moveTo>
                    <a:pt x="154" y="197"/>
                  </a:moveTo>
                  <a:cubicBezTo>
                    <a:pt x="111" y="197"/>
                    <a:pt x="86" y="226"/>
                    <a:pt x="86" y="267"/>
                  </a:cubicBezTo>
                  <a:cubicBezTo>
                    <a:pt x="86" y="309"/>
                    <a:pt x="111" y="337"/>
                    <a:pt x="154" y="337"/>
                  </a:cubicBezTo>
                  <a:cubicBezTo>
                    <a:pt x="197" y="337"/>
                    <a:pt x="222" y="309"/>
                    <a:pt x="222" y="267"/>
                  </a:cubicBezTo>
                  <a:cubicBezTo>
                    <a:pt x="222" y="226"/>
                    <a:pt x="197" y="197"/>
                    <a:pt x="154" y="197"/>
                  </a:cubicBezTo>
                  <a:moveTo>
                    <a:pt x="301" y="406"/>
                  </a:moveTo>
                  <a:cubicBezTo>
                    <a:pt x="222" y="406"/>
                    <a:pt x="222" y="406"/>
                    <a:pt x="222" y="406"/>
                  </a:cubicBezTo>
                  <a:cubicBezTo>
                    <a:pt x="222" y="369"/>
                    <a:pt x="222" y="369"/>
                    <a:pt x="222" y="369"/>
                  </a:cubicBezTo>
                  <a:cubicBezTo>
                    <a:pt x="221" y="369"/>
                    <a:pt x="221" y="369"/>
                    <a:pt x="221" y="369"/>
                  </a:cubicBezTo>
                  <a:cubicBezTo>
                    <a:pt x="208" y="389"/>
                    <a:pt x="175" y="412"/>
                    <a:pt x="136" y="412"/>
                  </a:cubicBezTo>
                  <a:cubicBezTo>
                    <a:pt x="54" y="412"/>
                    <a:pt x="0" y="353"/>
                    <a:pt x="0" y="270"/>
                  </a:cubicBezTo>
                  <a:cubicBezTo>
                    <a:pt x="0" y="193"/>
                    <a:pt x="48" y="122"/>
                    <a:pt x="126" y="122"/>
                  </a:cubicBezTo>
                  <a:cubicBezTo>
                    <a:pt x="162" y="122"/>
                    <a:pt x="195" y="132"/>
                    <a:pt x="214" y="159"/>
                  </a:cubicBezTo>
                  <a:cubicBezTo>
                    <a:pt x="215" y="159"/>
                    <a:pt x="215" y="159"/>
                    <a:pt x="215" y="159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301" y="4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772574" y="2508272"/>
              <a:ext cx="1037776" cy="1038540"/>
            </a:xfrm>
            <a:custGeom>
              <a:avLst/>
              <a:gdLst>
                <a:gd name="T0" fmla="*/ 534 w 576"/>
                <a:gd name="T1" fmla="*/ 0 h 576"/>
                <a:gd name="T2" fmla="*/ 43 w 576"/>
                <a:gd name="T3" fmla="*/ 0 h 576"/>
                <a:gd name="T4" fmla="*/ 0 w 576"/>
                <a:gd name="T5" fmla="*/ 42 h 576"/>
                <a:gd name="T6" fmla="*/ 0 w 576"/>
                <a:gd name="T7" fmla="*/ 534 h 576"/>
                <a:gd name="T8" fmla="*/ 43 w 576"/>
                <a:gd name="T9" fmla="*/ 576 h 576"/>
                <a:gd name="T10" fmla="*/ 534 w 576"/>
                <a:gd name="T11" fmla="*/ 576 h 576"/>
                <a:gd name="T12" fmla="*/ 576 w 576"/>
                <a:gd name="T13" fmla="*/ 534 h 576"/>
                <a:gd name="T14" fmla="*/ 576 w 576"/>
                <a:gd name="T15" fmla="*/ 42 h 576"/>
                <a:gd name="T16" fmla="*/ 534 w 576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576">
                  <a:moveTo>
                    <a:pt x="53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57"/>
                    <a:pt x="19" y="576"/>
                    <a:pt x="43" y="576"/>
                  </a:cubicBezTo>
                  <a:cubicBezTo>
                    <a:pt x="534" y="576"/>
                    <a:pt x="534" y="576"/>
                    <a:pt x="534" y="576"/>
                  </a:cubicBezTo>
                  <a:cubicBezTo>
                    <a:pt x="557" y="576"/>
                    <a:pt x="576" y="557"/>
                    <a:pt x="576" y="534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76" y="19"/>
                    <a:pt x="557" y="0"/>
                    <a:pt x="534" y="0"/>
                  </a:cubicBezTo>
                  <a:close/>
                </a:path>
              </a:pathLst>
            </a:custGeom>
            <a:solidFill>
              <a:srgbClr val="0077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3914506" y="2650966"/>
              <a:ext cx="178558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3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4177765" y="2885229"/>
              <a:ext cx="479971" cy="508205"/>
            </a:xfrm>
            <a:custGeom>
              <a:avLst/>
              <a:gdLst>
                <a:gd name="T0" fmla="*/ 0 w 266"/>
                <a:gd name="T1" fmla="*/ 7 h 282"/>
                <a:gd name="T2" fmla="*/ 82 w 266"/>
                <a:gd name="T3" fmla="*/ 7 h 282"/>
                <a:gd name="T4" fmla="*/ 82 w 266"/>
                <a:gd name="T5" fmla="*/ 45 h 282"/>
                <a:gd name="T6" fmla="*/ 83 w 266"/>
                <a:gd name="T7" fmla="*/ 45 h 282"/>
                <a:gd name="T8" fmla="*/ 163 w 266"/>
                <a:gd name="T9" fmla="*/ 0 h 282"/>
                <a:gd name="T10" fmla="*/ 266 w 266"/>
                <a:gd name="T11" fmla="*/ 131 h 282"/>
                <a:gd name="T12" fmla="*/ 266 w 266"/>
                <a:gd name="T13" fmla="*/ 282 h 282"/>
                <a:gd name="T14" fmla="*/ 181 w 266"/>
                <a:gd name="T15" fmla="*/ 282 h 282"/>
                <a:gd name="T16" fmla="*/ 181 w 266"/>
                <a:gd name="T17" fmla="*/ 148 h 282"/>
                <a:gd name="T18" fmla="*/ 136 w 266"/>
                <a:gd name="T19" fmla="*/ 75 h 282"/>
                <a:gd name="T20" fmla="*/ 85 w 266"/>
                <a:gd name="T21" fmla="*/ 146 h 282"/>
                <a:gd name="T22" fmla="*/ 85 w 266"/>
                <a:gd name="T23" fmla="*/ 282 h 282"/>
                <a:gd name="T24" fmla="*/ 0 w 266"/>
                <a:gd name="T25" fmla="*/ 282 h 282"/>
                <a:gd name="T26" fmla="*/ 0 w 266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94" y="23"/>
                    <a:pt x="122" y="0"/>
                    <a:pt x="163" y="0"/>
                  </a:cubicBezTo>
                  <a:cubicBezTo>
                    <a:pt x="250" y="0"/>
                    <a:pt x="266" y="57"/>
                    <a:pt x="266" y="131"/>
                  </a:cubicBezTo>
                  <a:cubicBezTo>
                    <a:pt x="266" y="282"/>
                    <a:pt x="266" y="282"/>
                    <a:pt x="266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0" y="75"/>
                    <a:pt x="136" y="75"/>
                  </a:cubicBezTo>
                  <a:cubicBezTo>
                    <a:pt x="92" y="75"/>
                    <a:pt x="85" y="110"/>
                    <a:pt x="85" y="146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4835532" y="3347543"/>
              <a:ext cx="86865" cy="45750"/>
              <a:chOff x="4835532" y="3367599"/>
              <a:chExt cx="57993" cy="30544"/>
            </a:xfrm>
          </p:grpSpPr>
          <p:sp>
            <p:nvSpPr>
              <p:cNvPr id="20" name="Freeform 16"/>
              <p:cNvSpPr>
                <a:spLocks/>
              </p:cNvSpPr>
              <p:nvPr userDrawn="1"/>
            </p:nvSpPr>
            <p:spPr bwMode="auto">
              <a:xfrm>
                <a:off x="4835532" y="3367620"/>
                <a:ext cx="22129" cy="30523"/>
              </a:xfrm>
              <a:custGeom>
                <a:avLst/>
                <a:gdLst>
                  <a:gd name="T0" fmla="*/ 0 w 29"/>
                  <a:gd name="T1" fmla="*/ 5 h 40"/>
                  <a:gd name="T2" fmla="*/ 12 w 29"/>
                  <a:gd name="T3" fmla="*/ 5 h 40"/>
                  <a:gd name="T4" fmla="*/ 12 w 29"/>
                  <a:gd name="T5" fmla="*/ 40 h 40"/>
                  <a:gd name="T6" fmla="*/ 17 w 29"/>
                  <a:gd name="T7" fmla="*/ 40 h 40"/>
                  <a:gd name="T8" fmla="*/ 17 w 29"/>
                  <a:gd name="T9" fmla="*/ 5 h 40"/>
                  <a:gd name="T10" fmla="*/ 29 w 29"/>
                  <a:gd name="T11" fmla="*/ 5 h 40"/>
                  <a:gd name="T12" fmla="*/ 29 w 29"/>
                  <a:gd name="T13" fmla="*/ 0 h 40"/>
                  <a:gd name="T14" fmla="*/ 0 w 29"/>
                  <a:gd name="T15" fmla="*/ 0 h 40"/>
                  <a:gd name="T16" fmla="*/ 0 w 29"/>
                  <a:gd name="T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0" y="5"/>
                    </a:moveTo>
                    <a:lnTo>
                      <a:pt x="12" y="5"/>
                    </a:lnTo>
                    <a:lnTo>
                      <a:pt x="12" y="40"/>
                    </a:lnTo>
                    <a:lnTo>
                      <a:pt x="17" y="40"/>
                    </a:lnTo>
                    <a:lnTo>
                      <a:pt x="17" y="5"/>
                    </a:lnTo>
                    <a:lnTo>
                      <a:pt x="29" y="5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17"/>
              <p:cNvSpPr>
                <a:spLocks/>
              </p:cNvSpPr>
              <p:nvPr userDrawn="1"/>
            </p:nvSpPr>
            <p:spPr bwMode="auto">
              <a:xfrm>
                <a:off x="4863002" y="3367599"/>
                <a:ext cx="30523" cy="30523"/>
              </a:xfrm>
              <a:custGeom>
                <a:avLst/>
                <a:gdLst>
                  <a:gd name="T0" fmla="*/ 31 w 40"/>
                  <a:gd name="T1" fmla="*/ 0 h 40"/>
                  <a:gd name="T2" fmla="*/ 19 w 40"/>
                  <a:gd name="T3" fmla="*/ 28 h 40"/>
                  <a:gd name="T4" fmla="*/ 9 w 40"/>
                  <a:gd name="T5" fmla="*/ 0 h 40"/>
                  <a:gd name="T6" fmla="*/ 0 w 40"/>
                  <a:gd name="T7" fmla="*/ 0 h 40"/>
                  <a:gd name="T8" fmla="*/ 0 w 40"/>
                  <a:gd name="T9" fmla="*/ 40 h 40"/>
                  <a:gd name="T10" fmla="*/ 5 w 40"/>
                  <a:gd name="T11" fmla="*/ 40 h 40"/>
                  <a:gd name="T12" fmla="*/ 5 w 40"/>
                  <a:gd name="T13" fmla="*/ 9 h 40"/>
                  <a:gd name="T14" fmla="*/ 19 w 40"/>
                  <a:gd name="T15" fmla="*/ 40 h 40"/>
                  <a:gd name="T16" fmla="*/ 21 w 40"/>
                  <a:gd name="T17" fmla="*/ 40 h 40"/>
                  <a:gd name="T18" fmla="*/ 33 w 40"/>
                  <a:gd name="T19" fmla="*/ 9 h 40"/>
                  <a:gd name="T20" fmla="*/ 33 w 40"/>
                  <a:gd name="T21" fmla="*/ 40 h 40"/>
                  <a:gd name="T22" fmla="*/ 40 w 40"/>
                  <a:gd name="T23" fmla="*/ 40 h 40"/>
                  <a:gd name="T24" fmla="*/ 40 w 40"/>
                  <a:gd name="T25" fmla="*/ 0 h 40"/>
                  <a:gd name="T26" fmla="*/ 31 w 40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0">
                    <a:moveTo>
                      <a:pt x="31" y="0"/>
                    </a:moveTo>
                    <a:lnTo>
                      <a:pt x="19" y="2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5" y="40"/>
                    </a:lnTo>
                    <a:lnTo>
                      <a:pt x="5" y="9"/>
                    </a:lnTo>
                    <a:lnTo>
                      <a:pt x="19" y="40"/>
                    </a:lnTo>
                    <a:lnTo>
                      <a:pt x="21" y="40"/>
                    </a:lnTo>
                    <a:lnTo>
                      <a:pt x="33" y="9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80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B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7"/>
          <p:cNvSpPr txBox="1">
            <a:spLocks/>
          </p:cNvSpPr>
          <p:nvPr userDrawn="1"/>
        </p:nvSpPr>
        <p:spPr>
          <a:xfrm>
            <a:off x="5159919" y="2848911"/>
            <a:ext cx="9424207" cy="73327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0"/>
              </a:spcBef>
              <a:defRPr/>
            </a:pPr>
            <a:r>
              <a:rPr lang="en-US" sz="3850" dirty="0" smtClean="0">
                <a:solidFill>
                  <a:srgbClr val="CCCCCC"/>
                </a:solidFill>
                <a:cs typeface="Arial" pitchFamily="34" charset="0"/>
              </a:rPr>
              <a:t>Marketing Solutions</a:t>
            </a:r>
            <a:endParaRPr lang="en-US" sz="3850" dirty="0">
              <a:solidFill>
                <a:srgbClr val="CCCCCC"/>
              </a:solidFill>
              <a:cs typeface="Arial" pitchFamily="34" charset="0"/>
            </a:endParaRPr>
          </a:p>
        </p:txBody>
      </p:sp>
      <p:pic>
        <p:nvPicPr>
          <p:cNvPr id="14" name="Picture 13" descr="in1000pxrotate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r="13529" b="17480"/>
          <a:stretch/>
        </p:blipFill>
        <p:spPr>
          <a:xfrm>
            <a:off x="7543029" y="3521868"/>
            <a:ext cx="4648972" cy="3336132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949295" y="3498282"/>
            <a:ext cx="10363200" cy="1198079"/>
          </a:xfrm>
        </p:spPr>
        <p:txBody>
          <a:bodyPr anchor="b" anchorCtr="0">
            <a:normAutofit/>
          </a:bodyPr>
          <a:lstStyle>
            <a:lvl1pPr>
              <a:defRPr sz="2400"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949295" y="4700923"/>
            <a:ext cx="8534400" cy="1371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46023" y="2767257"/>
            <a:ext cx="3965028" cy="733762"/>
            <a:chOff x="713425" y="2508272"/>
            <a:chExt cx="4208972" cy="1038540"/>
          </a:xfrm>
        </p:grpSpPr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13425" y="2661649"/>
              <a:ext cx="456316" cy="731785"/>
            </a:xfrm>
            <a:custGeom>
              <a:avLst/>
              <a:gdLst>
                <a:gd name="T0" fmla="*/ 0 w 598"/>
                <a:gd name="T1" fmla="*/ 0 h 959"/>
                <a:gd name="T2" fmla="*/ 210 w 598"/>
                <a:gd name="T3" fmla="*/ 0 h 959"/>
                <a:gd name="T4" fmla="*/ 210 w 598"/>
                <a:gd name="T5" fmla="*/ 765 h 959"/>
                <a:gd name="T6" fmla="*/ 598 w 598"/>
                <a:gd name="T7" fmla="*/ 765 h 959"/>
                <a:gd name="T8" fmla="*/ 598 w 598"/>
                <a:gd name="T9" fmla="*/ 959 h 959"/>
                <a:gd name="T10" fmla="*/ 0 w 598"/>
                <a:gd name="T11" fmla="*/ 959 h 959"/>
                <a:gd name="T12" fmla="*/ 0 w 598"/>
                <a:gd name="T13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959">
                  <a:moveTo>
                    <a:pt x="0" y="0"/>
                  </a:moveTo>
                  <a:lnTo>
                    <a:pt x="210" y="0"/>
                  </a:lnTo>
                  <a:lnTo>
                    <a:pt x="210" y="765"/>
                  </a:lnTo>
                  <a:lnTo>
                    <a:pt x="598" y="765"/>
                  </a:lnTo>
                  <a:lnTo>
                    <a:pt x="598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229261" y="2650966"/>
              <a:ext cx="177795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038115" y="2661649"/>
              <a:ext cx="517362" cy="731785"/>
            </a:xfrm>
            <a:custGeom>
              <a:avLst/>
              <a:gdLst>
                <a:gd name="T0" fmla="*/ 0 w 678"/>
                <a:gd name="T1" fmla="*/ 0 h 959"/>
                <a:gd name="T2" fmla="*/ 201 w 678"/>
                <a:gd name="T3" fmla="*/ 0 h 959"/>
                <a:gd name="T4" fmla="*/ 201 w 678"/>
                <a:gd name="T5" fmla="*/ 574 h 959"/>
                <a:gd name="T6" fmla="*/ 430 w 678"/>
                <a:gd name="T7" fmla="*/ 309 h 959"/>
                <a:gd name="T8" fmla="*/ 678 w 678"/>
                <a:gd name="T9" fmla="*/ 309 h 959"/>
                <a:gd name="T10" fmla="*/ 414 w 678"/>
                <a:gd name="T11" fmla="*/ 609 h 959"/>
                <a:gd name="T12" fmla="*/ 671 w 678"/>
                <a:gd name="T13" fmla="*/ 959 h 959"/>
                <a:gd name="T14" fmla="*/ 418 w 678"/>
                <a:gd name="T15" fmla="*/ 959 h 959"/>
                <a:gd name="T16" fmla="*/ 206 w 678"/>
                <a:gd name="T17" fmla="*/ 638 h 959"/>
                <a:gd name="T18" fmla="*/ 201 w 678"/>
                <a:gd name="T19" fmla="*/ 638 h 959"/>
                <a:gd name="T20" fmla="*/ 201 w 678"/>
                <a:gd name="T21" fmla="*/ 959 h 959"/>
                <a:gd name="T22" fmla="*/ 0 w 678"/>
                <a:gd name="T23" fmla="*/ 959 h 959"/>
                <a:gd name="T24" fmla="*/ 0 w 678"/>
                <a:gd name="T25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8" h="959">
                  <a:moveTo>
                    <a:pt x="0" y="0"/>
                  </a:moveTo>
                  <a:lnTo>
                    <a:pt x="201" y="0"/>
                  </a:lnTo>
                  <a:lnTo>
                    <a:pt x="201" y="574"/>
                  </a:lnTo>
                  <a:lnTo>
                    <a:pt x="430" y="309"/>
                  </a:lnTo>
                  <a:lnTo>
                    <a:pt x="678" y="309"/>
                  </a:lnTo>
                  <a:lnTo>
                    <a:pt x="414" y="609"/>
                  </a:lnTo>
                  <a:lnTo>
                    <a:pt x="671" y="959"/>
                  </a:lnTo>
                  <a:lnTo>
                    <a:pt x="418" y="959"/>
                  </a:lnTo>
                  <a:lnTo>
                    <a:pt x="206" y="638"/>
                  </a:lnTo>
                  <a:lnTo>
                    <a:pt x="201" y="638"/>
                  </a:lnTo>
                  <a:lnTo>
                    <a:pt x="201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1479548" y="2885229"/>
              <a:ext cx="481497" cy="508205"/>
            </a:xfrm>
            <a:custGeom>
              <a:avLst/>
              <a:gdLst>
                <a:gd name="T0" fmla="*/ 0 w 267"/>
                <a:gd name="T1" fmla="*/ 7 h 282"/>
                <a:gd name="T2" fmla="*/ 82 w 267"/>
                <a:gd name="T3" fmla="*/ 7 h 282"/>
                <a:gd name="T4" fmla="*/ 82 w 267"/>
                <a:gd name="T5" fmla="*/ 44 h 282"/>
                <a:gd name="T6" fmla="*/ 83 w 267"/>
                <a:gd name="T7" fmla="*/ 44 h 282"/>
                <a:gd name="T8" fmla="*/ 164 w 267"/>
                <a:gd name="T9" fmla="*/ 0 h 282"/>
                <a:gd name="T10" fmla="*/ 267 w 267"/>
                <a:gd name="T11" fmla="*/ 131 h 282"/>
                <a:gd name="T12" fmla="*/ 267 w 267"/>
                <a:gd name="T13" fmla="*/ 282 h 282"/>
                <a:gd name="T14" fmla="*/ 181 w 267"/>
                <a:gd name="T15" fmla="*/ 282 h 282"/>
                <a:gd name="T16" fmla="*/ 181 w 267"/>
                <a:gd name="T17" fmla="*/ 148 h 282"/>
                <a:gd name="T18" fmla="*/ 137 w 267"/>
                <a:gd name="T19" fmla="*/ 75 h 282"/>
                <a:gd name="T20" fmla="*/ 86 w 267"/>
                <a:gd name="T21" fmla="*/ 146 h 282"/>
                <a:gd name="T22" fmla="*/ 86 w 267"/>
                <a:gd name="T23" fmla="*/ 282 h 282"/>
                <a:gd name="T24" fmla="*/ 0 w 267"/>
                <a:gd name="T25" fmla="*/ 282 h 282"/>
                <a:gd name="T26" fmla="*/ 0 w 267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95" y="23"/>
                    <a:pt x="123" y="0"/>
                    <a:pt x="164" y="0"/>
                  </a:cubicBezTo>
                  <a:cubicBezTo>
                    <a:pt x="251" y="0"/>
                    <a:pt x="267" y="57"/>
                    <a:pt x="267" y="13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1" y="75"/>
                    <a:pt x="137" y="75"/>
                  </a:cubicBezTo>
                  <a:cubicBezTo>
                    <a:pt x="92" y="75"/>
                    <a:pt x="86" y="110"/>
                    <a:pt x="86" y="146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2521139" y="2881414"/>
              <a:ext cx="512020" cy="524993"/>
            </a:xfrm>
            <a:custGeom>
              <a:avLst/>
              <a:gdLst>
                <a:gd name="T0" fmla="*/ 199 w 284"/>
                <a:gd name="T1" fmla="*/ 114 h 291"/>
                <a:gd name="T2" fmla="*/ 146 w 284"/>
                <a:gd name="T3" fmla="*/ 62 h 291"/>
                <a:gd name="T4" fmla="*/ 86 w 284"/>
                <a:gd name="T5" fmla="*/ 114 h 291"/>
                <a:gd name="T6" fmla="*/ 199 w 284"/>
                <a:gd name="T7" fmla="*/ 114 h 291"/>
                <a:gd name="T8" fmla="*/ 271 w 284"/>
                <a:gd name="T9" fmla="*/ 236 h 291"/>
                <a:gd name="T10" fmla="*/ 154 w 284"/>
                <a:gd name="T11" fmla="*/ 291 h 291"/>
                <a:gd name="T12" fmla="*/ 0 w 284"/>
                <a:gd name="T13" fmla="*/ 146 h 291"/>
                <a:gd name="T14" fmla="*/ 154 w 284"/>
                <a:gd name="T15" fmla="*/ 0 h 291"/>
                <a:gd name="T16" fmla="*/ 284 w 284"/>
                <a:gd name="T17" fmla="*/ 146 h 291"/>
                <a:gd name="T18" fmla="*/ 284 w 284"/>
                <a:gd name="T19" fmla="*/ 172 h 291"/>
                <a:gd name="T20" fmla="*/ 86 w 284"/>
                <a:gd name="T21" fmla="*/ 172 h 291"/>
                <a:gd name="T22" fmla="*/ 150 w 284"/>
                <a:gd name="T23" fmla="*/ 226 h 291"/>
                <a:gd name="T24" fmla="*/ 211 w 284"/>
                <a:gd name="T25" fmla="*/ 192 h 291"/>
                <a:gd name="T26" fmla="*/ 271 w 284"/>
                <a:gd name="T2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91">
                  <a:moveTo>
                    <a:pt x="199" y="114"/>
                  </a:moveTo>
                  <a:cubicBezTo>
                    <a:pt x="199" y="86"/>
                    <a:pt x="177" y="62"/>
                    <a:pt x="146" y="62"/>
                  </a:cubicBezTo>
                  <a:cubicBezTo>
                    <a:pt x="109" y="62"/>
                    <a:pt x="88" y="88"/>
                    <a:pt x="86" y="114"/>
                  </a:cubicBezTo>
                  <a:lnTo>
                    <a:pt x="199" y="114"/>
                  </a:lnTo>
                  <a:close/>
                  <a:moveTo>
                    <a:pt x="271" y="236"/>
                  </a:moveTo>
                  <a:cubicBezTo>
                    <a:pt x="243" y="271"/>
                    <a:pt x="199" y="291"/>
                    <a:pt x="154" y="291"/>
                  </a:cubicBezTo>
                  <a:cubicBezTo>
                    <a:pt x="69" y="291"/>
                    <a:pt x="0" y="234"/>
                    <a:pt x="0" y="146"/>
                  </a:cubicBezTo>
                  <a:cubicBezTo>
                    <a:pt x="0" y="57"/>
                    <a:pt x="69" y="0"/>
                    <a:pt x="154" y="0"/>
                  </a:cubicBezTo>
                  <a:cubicBezTo>
                    <a:pt x="234" y="0"/>
                    <a:pt x="284" y="57"/>
                    <a:pt x="284" y="146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93" y="205"/>
                    <a:pt x="117" y="226"/>
                    <a:pt x="150" y="226"/>
                  </a:cubicBezTo>
                  <a:cubicBezTo>
                    <a:pt x="178" y="226"/>
                    <a:pt x="197" y="212"/>
                    <a:pt x="211" y="192"/>
                  </a:cubicBezTo>
                  <a:lnTo>
                    <a:pt x="271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3076654" y="2661649"/>
              <a:ext cx="542543" cy="742468"/>
            </a:xfrm>
            <a:custGeom>
              <a:avLst/>
              <a:gdLst>
                <a:gd name="T0" fmla="*/ 154 w 301"/>
                <a:gd name="T1" fmla="*/ 197 h 412"/>
                <a:gd name="T2" fmla="*/ 86 w 301"/>
                <a:gd name="T3" fmla="*/ 267 h 412"/>
                <a:gd name="T4" fmla="*/ 154 w 301"/>
                <a:gd name="T5" fmla="*/ 337 h 412"/>
                <a:gd name="T6" fmla="*/ 222 w 301"/>
                <a:gd name="T7" fmla="*/ 267 h 412"/>
                <a:gd name="T8" fmla="*/ 154 w 301"/>
                <a:gd name="T9" fmla="*/ 197 h 412"/>
                <a:gd name="T10" fmla="*/ 301 w 301"/>
                <a:gd name="T11" fmla="*/ 406 h 412"/>
                <a:gd name="T12" fmla="*/ 222 w 301"/>
                <a:gd name="T13" fmla="*/ 406 h 412"/>
                <a:gd name="T14" fmla="*/ 222 w 301"/>
                <a:gd name="T15" fmla="*/ 369 h 412"/>
                <a:gd name="T16" fmla="*/ 221 w 301"/>
                <a:gd name="T17" fmla="*/ 369 h 412"/>
                <a:gd name="T18" fmla="*/ 136 w 301"/>
                <a:gd name="T19" fmla="*/ 412 h 412"/>
                <a:gd name="T20" fmla="*/ 0 w 301"/>
                <a:gd name="T21" fmla="*/ 270 h 412"/>
                <a:gd name="T22" fmla="*/ 126 w 301"/>
                <a:gd name="T23" fmla="*/ 122 h 412"/>
                <a:gd name="T24" fmla="*/ 214 w 301"/>
                <a:gd name="T25" fmla="*/ 159 h 412"/>
                <a:gd name="T26" fmla="*/ 215 w 301"/>
                <a:gd name="T27" fmla="*/ 159 h 412"/>
                <a:gd name="T28" fmla="*/ 215 w 301"/>
                <a:gd name="T29" fmla="*/ 0 h 412"/>
                <a:gd name="T30" fmla="*/ 301 w 301"/>
                <a:gd name="T31" fmla="*/ 0 h 412"/>
                <a:gd name="T32" fmla="*/ 301 w 301"/>
                <a:gd name="T33" fmla="*/ 4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412">
                  <a:moveTo>
                    <a:pt x="154" y="197"/>
                  </a:moveTo>
                  <a:cubicBezTo>
                    <a:pt x="111" y="197"/>
                    <a:pt x="86" y="226"/>
                    <a:pt x="86" y="267"/>
                  </a:cubicBezTo>
                  <a:cubicBezTo>
                    <a:pt x="86" y="309"/>
                    <a:pt x="111" y="337"/>
                    <a:pt x="154" y="337"/>
                  </a:cubicBezTo>
                  <a:cubicBezTo>
                    <a:pt x="197" y="337"/>
                    <a:pt x="222" y="309"/>
                    <a:pt x="222" y="267"/>
                  </a:cubicBezTo>
                  <a:cubicBezTo>
                    <a:pt x="222" y="226"/>
                    <a:pt x="197" y="197"/>
                    <a:pt x="154" y="197"/>
                  </a:cubicBezTo>
                  <a:moveTo>
                    <a:pt x="301" y="406"/>
                  </a:moveTo>
                  <a:cubicBezTo>
                    <a:pt x="222" y="406"/>
                    <a:pt x="222" y="406"/>
                    <a:pt x="222" y="406"/>
                  </a:cubicBezTo>
                  <a:cubicBezTo>
                    <a:pt x="222" y="369"/>
                    <a:pt x="222" y="369"/>
                    <a:pt x="222" y="369"/>
                  </a:cubicBezTo>
                  <a:cubicBezTo>
                    <a:pt x="221" y="369"/>
                    <a:pt x="221" y="369"/>
                    <a:pt x="221" y="369"/>
                  </a:cubicBezTo>
                  <a:cubicBezTo>
                    <a:pt x="208" y="389"/>
                    <a:pt x="175" y="412"/>
                    <a:pt x="136" y="412"/>
                  </a:cubicBezTo>
                  <a:cubicBezTo>
                    <a:pt x="54" y="412"/>
                    <a:pt x="0" y="353"/>
                    <a:pt x="0" y="270"/>
                  </a:cubicBezTo>
                  <a:cubicBezTo>
                    <a:pt x="0" y="193"/>
                    <a:pt x="48" y="122"/>
                    <a:pt x="126" y="122"/>
                  </a:cubicBezTo>
                  <a:cubicBezTo>
                    <a:pt x="162" y="122"/>
                    <a:pt x="195" y="132"/>
                    <a:pt x="214" y="159"/>
                  </a:cubicBezTo>
                  <a:cubicBezTo>
                    <a:pt x="215" y="159"/>
                    <a:pt x="215" y="159"/>
                    <a:pt x="215" y="159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301" y="4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3772574" y="2508272"/>
              <a:ext cx="1037776" cy="1038540"/>
            </a:xfrm>
            <a:custGeom>
              <a:avLst/>
              <a:gdLst>
                <a:gd name="T0" fmla="*/ 534 w 576"/>
                <a:gd name="T1" fmla="*/ 0 h 576"/>
                <a:gd name="T2" fmla="*/ 43 w 576"/>
                <a:gd name="T3" fmla="*/ 0 h 576"/>
                <a:gd name="T4" fmla="*/ 0 w 576"/>
                <a:gd name="T5" fmla="*/ 42 h 576"/>
                <a:gd name="T6" fmla="*/ 0 w 576"/>
                <a:gd name="T7" fmla="*/ 534 h 576"/>
                <a:gd name="T8" fmla="*/ 43 w 576"/>
                <a:gd name="T9" fmla="*/ 576 h 576"/>
                <a:gd name="T10" fmla="*/ 534 w 576"/>
                <a:gd name="T11" fmla="*/ 576 h 576"/>
                <a:gd name="T12" fmla="*/ 576 w 576"/>
                <a:gd name="T13" fmla="*/ 534 h 576"/>
                <a:gd name="T14" fmla="*/ 576 w 576"/>
                <a:gd name="T15" fmla="*/ 42 h 576"/>
                <a:gd name="T16" fmla="*/ 534 w 576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576">
                  <a:moveTo>
                    <a:pt x="53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57"/>
                    <a:pt x="19" y="576"/>
                    <a:pt x="43" y="576"/>
                  </a:cubicBezTo>
                  <a:cubicBezTo>
                    <a:pt x="534" y="576"/>
                    <a:pt x="534" y="576"/>
                    <a:pt x="534" y="576"/>
                  </a:cubicBezTo>
                  <a:cubicBezTo>
                    <a:pt x="557" y="576"/>
                    <a:pt x="576" y="557"/>
                    <a:pt x="576" y="534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76" y="19"/>
                    <a:pt x="557" y="0"/>
                    <a:pt x="534" y="0"/>
                  </a:cubicBezTo>
                  <a:close/>
                </a:path>
              </a:pathLst>
            </a:custGeom>
            <a:solidFill>
              <a:srgbClr val="0077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3914506" y="2650966"/>
              <a:ext cx="178558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3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4177765" y="2885229"/>
              <a:ext cx="479971" cy="508205"/>
            </a:xfrm>
            <a:custGeom>
              <a:avLst/>
              <a:gdLst>
                <a:gd name="T0" fmla="*/ 0 w 266"/>
                <a:gd name="T1" fmla="*/ 7 h 282"/>
                <a:gd name="T2" fmla="*/ 82 w 266"/>
                <a:gd name="T3" fmla="*/ 7 h 282"/>
                <a:gd name="T4" fmla="*/ 82 w 266"/>
                <a:gd name="T5" fmla="*/ 45 h 282"/>
                <a:gd name="T6" fmla="*/ 83 w 266"/>
                <a:gd name="T7" fmla="*/ 45 h 282"/>
                <a:gd name="T8" fmla="*/ 163 w 266"/>
                <a:gd name="T9" fmla="*/ 0 h 282"/>
                <a:gd name="T10" fmla="*/ 266 w 266"/>
                <a:gd name="T11" fmla="*/ 131 h 282"/>
                <a:gd name="T12" fmla="*/ 266 w 266"/>
                <a:gd name="T13" fmla="*/ 282 h 282"/>
                <a:gd name="T14" fmla="*/ 181 w 266"/>
                <a:gd name="T15" fmla="*/ 282 h 282"/>
                <a:gd name="T16" fmla="*/ 181 w 266"/>
                <a:gd name="T17" fmla="*/ 148 h 282"/>
                <a:gd name="T18" fmla="*/ 136 w 266"/>
                <a:gd name="T19" fmla="*/ 75 h 282"/>
                <a:gd name="T20" fmla="*/ 85 w 266"/>
                <a:gd name="T21" fmla="*/ 146 h 282"/>
                <a:gd name="T22" fmla="*/ 85 w 266"/>
                <a:gd name="T23" fmla="*/ 282 h 282"/>
                <a:gd name="T24" fmla="*/ 0 w 266"/>
                <a:gd name="T25" fmla="*/ 282 h 282"/>
                <a:gd name="T26" fmla="*/ 0 w 266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94" y="23"/>
                    <a:pt x="122" y="0"/>
                    <a:pt x="163" y="0"/>
                  </a:cubicBezTo>
                  <a:cubicBezTo>
                    <a:pt x="250" y="0"/>
                    <a:pt x="266" y="57"/>
                    <a:pt x="266" y="131"/>
                  </a:cubicBezTo>
                  <a:cubicBezTo>
                    <a:pt x="266" y="282"/>
                    <a:pt x="266" y="282"/>
                    <a:pt x="266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0" y="75"/>
                    <a:pt x="136" y="75"/>
                  </a:cubicBezTo>
                  <a:cubicBezTo>
                    <a:pt x="92" y="75"/>
                    <a:pt x="85" y="110"/>
                    <a:pt x="85" y="146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4835532" y="3347543"/>
              <a:ext cx="86865" cy="45750"/>
              <a:chOff x="4835532" y="3367599"/>
              <a:chExt cx="57993" cy="30544"/>
            </a:xfrm>
          </p:grpSpPr>
          <p:sp>
            <p:nvSpPr>
              <p:cNvPr id="27" name="Freeform 16"/>
              <p:cNvSpPr>
                <a:spLocks/>
              </p:cNvSpPr>
              <p:nvPr userDrawn="1"/>
            </p:nvSpPr>
            <p:spPr bwMode="auto">
              <a:xfrm>
                <a:off x="4835532" y="3367620"/>
                <a:ext cx="22129" cy="30523"/>
              </a:xfrm>
              <a:custGeom>
                <a:avLst/>
                <a:gdLst>
                  <a:gd name="T0" fmla="*/ 0 w 29"/>
                  <a:gd name="T1" fmla="*/ 5 h 40"/>
                  <a:gd name="T2" fmla="*/ 12 w 29"/>
                  <a:gd name="T3" fmla="*/ 5 h 40"/>
                  <a:gd name="T4" fmla="*/ 12 w 29"/>
                  <a:gd name="T5" fmla="*/ 40 h 40"/>
                  <a:gd name="T6" fmla="*/ 17 w 29"/>
                  <a:gd name="T7" fmla="*/ 40 h 40"/>
                  <a:gd name="T8" fmla="*/ 17 w 29"/>
                  <a:gd name="T9" fmla="*/ 5 h 40"/>
                  <a:gd name="T10" fmla="*/ 29 w 29"/>
                  <a:gd name="T11" fmla="*/ 5 h 40"/>
                  <a:gd name="T12" fmla="*/ 29 w 29"/>
                  <a:gd name="T13" fmla="*/ 0 h 40"/>
                  <a:gd name="T14" fmla="*/ 0 w 29"/>
                  <a:gd name="T15" fmla="*/ 0 h 40"/>
                  <a:gd name="T16" fmla="*/ 0 w 29"/>
                  <a:gd name="T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0" y="5"/>
                    </a:moveTo>
                    <a:lnTo>
                      <a:pt x="12" y="5"/>
                    </a:lnTo>
                    <a:lnTo>
                      <a:pt x="12" y="40"/>
                    </a:lnTo>
                    <a:lnTo>
                      <a:pt x="17" y="40"/>
                    </a:lnTo>
                    <a:lnTo>
                      <a:pt x="17" y="5"/>
                    </a:lnTo>
                    <a:lnTo>
                      <a:pt x="29" y="5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17"/>
              <p:cNvSpPr>
                <a:spLocks/>
              </p:cNvSpPr>
              <p:nvPr userDrawn="1"/>
            </p:nvSpPr>
            <p:spPr bwMode="auto">
              <a:xfrm>
                <a:off x="4863002" y="3367599"/>
                <a:ext cx="30523" cy="30523"/>
              </a:xfrm>
              <a:custGeom>
                <a:avLst/>
                <a:gdLst>
                  <a:gd name="T0" fmla="*/ 31 w 40"/>
                  <a:gd name="T1" fmla="*/ 0 h 40"/>
                  <a:gd name="T2" fmla="*/ 19 w 40"/>
                  <a:gd name="T3" fmla="*/ 28 h 40"/>
                  <a:gd name="T4" fmla="*/ 9 w 40"/>
                  <a:gd name="T5" fmla="*/ 0 h 40"/>
                  <a:gd name="T6" fmla="*/ 0 w 40"/>
                  <a:gd name="T7" fmla="*/ 0 h 40"/>
                  <a:gd name="T8" fmla="*/ 0 w 40"/>
                  <a:gd name="T9" fmla="*/ 40 h 40"/>
                  <a:gd name="T10" fmla="*/ 5 w 40"/>
                  <a:gd name="T11" fmla="*/ 40 h 40"/>
                  <a:gd name="T12" fmla="*/ 5 w 40"/>
                  <a:gd name="T13" fmla="*/ 9 h 40"/>
                  <a:gd name="T14" fmla="*/ 19 w 40"/>
                  <a:gd name="T15" fmla="*/ 40 h 40"/>
                  <a:gd name="T16" fmla="*/ 21 w 40"/>
                  <a:gd name="T17" fmla="*/ 40 h 40"/>
                  <a:gd name="T18" fmla="*/ 33 w 40"/>
                  <a:gd name="T19" fmla="*/ 9 h 40"/>
                  <a:gd name="T20" fmla="*/ 33 w 40"/>
                  <a:gd name="T21" fmla="*/ 40 h 40"/>
                  <a:gd name="T22" fmla="*/ 40 w 40"/>
                  <a:gd name="T23" fmla="*/ 40 h 40"/>
                  <a:gd name="T24" fmla="*/ 40 w 40"/>
                  <a:gd name="T25" fmla="*/ 0 h 40"/>
                  <a:gd name="T26" fmla="*/ 31 w 40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0">
                    <a:moveTo>
                      <a:pt x="31" y="0"/>
                    </a:moveTo>
                    <a:lnTo>
                      <a:pt x="19" y="2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5" y="40"/>
                    </a:lnTo>
                    <a:lnTo>
                      <a:pt x="5" y="9"/>
                    </a:lnTo>
                    <a:lnTo>
                      <a:pt x="19" y="40"/>
                    </a:lnTo>
                    <a:lnTo>
                      <a:pt x="21" y="40"/>
                    </a:lnTo>
                    <a:lnTo>
                      <a:pt x="33" y="9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11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: 1 speaker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84979" y="4397411"/>
            <a:ext cx="6378287" cy="372541"/>
          </a:xfrm>
        </p:spPr>
        <p:txBody>
          <a:bodyPr tIns="0" bIns="0" anchor="b" anchorCtr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84151" y="4308113"/>
            <a:ext cx="1319987" cy="987275"/>
          </a:xfrm>
          <a:solidFill>
            <a:schemeClr val="bg2"/>
          </a:solidFill>
          <a:ln w="57150" cap="sq">
            <a:solidFill>
              <a:schemeClr val="bg1"/>
            </a:solidFill>
            <a:miter lim="800000"/>
          </a:ln>
        </p:spPr>
        <p:txBody>
          <a:bodyPr tIns="0" rIns="0" bIns="0"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Profile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84980" y="4774815"/>
            <a:ext cx="6386792" cy="547198"/>
          </a:xfrm>
        </p:spPr>
        <p:txBody>
          <a:bodyPr tIns="45720" bIns="0">
            <a:norm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Job Title</a:t>
            </a:r>
            <a:br>
              <a:rPr lang="en-US" dirty="0" smtClean="0"/>
            </a:br>
            <a:r>
              <a:rPr lang="en-US" dirty="0" smtClean="0"/>
              <a:t>Company</a:t>
            </a:r>
            <a:endParaRPr lang="en-US" dirty="0"/>
          </a:p>
        </p:txBody>
      </p:sp>
      <p:pic>
        <p:nvPicPr>
          <p:cNvPr id="12" name="Picture 11" descr="in1000pxrotate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r="13529" b="17480"/>
          <a:stretch/>
        </p:blipFill>
        <p:spPr>
          <a:xfrm>
            <a:off x="7543029" y="3521868"/>
            <a:ext cx="4648972" cy="3336132"/>
          </a:xfrm>
          <a:prstGeom prst="rect">
            <a:avLst/>
          </a:prstGeom>
        </p:spPr>
      </p:pic>
      <p:grpSp>
        <p:nvGrpSpPr>
          <p:cNvPr id="43" name="Group 42"/>
          <p:cNvGrpSpPr/>
          <p:nvPr userDrawn="1"/>
        </p:nvGrpSpPr>
        <p:grpSpPr>
          <a:xfrm>
            <a:off x="953407" y="2508272"/>
            <a:ext cx="5611963" cy="1038540"/>
            <a:chOff x="713425" y="2508272"/>
            <a:chExt cx="4208972" cy="1038540"/>
          </a:xfrm>
        </p:grpSpPr>
        <p:sp>
          <p:nvSpPr>
            <p:cNvPr id="44" name="Freeform 7"/>
            <p:cNvSpPr>
              <a:spLocks/>
            </p:cNvSpPr>
            <p:nvPr userDrawn="1"/>
          </p:nvSpPr>
          <p:spPr bwMode="auto">
            <a:xfrm>
              <a:off x="713425" y="2661649"/>
              <a:ext cx="456316" cy="731785"/>
            </a:xfrm>
            <a:custGeom>
              <a:avLst/>
              <a:gdLst>
                <a:gd name="T0" fmla="*/ 0 w 598"/>
                <a:gd name="T1" fmla="*/ 0 h 959"/>
                <a:gd name="T2" fmla="*/ 210 w 598"/>
                <a:gd name="T3" fmla="*/ 0 h 959"/>
                <a:gd name="T4" fmla="*/ 210 w 598"/>
                <a:gd name="T5" fmla="*/ 765 h 959"/>
                <a:gd name="T6" fmla="*/ 598 w 598"/>
                <a:gd name="T7" fmla="*/ 765 h 959"/>
                <a:gd name="T8" fmla="*/ 598 w 598"/>
                <a:gd name="T9" fmla="*/ 959 h 959"/>
                <a:gd name="T10" fmla="*/ 0 w 598"/>
                <a:gd name="T11" fmla="*/ 959 h 959"/>
                <a:gd name="T12" fmla="*/ 0 w 598"/>
                <a:gd name="T13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959">
                  <a:moveTo>
                    <a:pt x="0" y="0"/>
                  </a:moveTo>
                  <a:lnTo>
                    <a:pt x="210" y="0"/>
                  </a:lnTo>
                  <a:lnTo>
                    <a:pt x="210" y="765"/>
                  </a:lnTo>
                  <a:lnTo>
                    <a:pt x="598" y="765"/>
                  </a:lnTo>
                  <a:lnTo>
                    <a:pt x="598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1229261" y="2650966"/>
              <a:ext cx="177795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2038115" y="2661649"/>
              <a:ext cx="517362" cy="731785"/>
            </a:xfrm>
            <a:custGeom>
              <a:avLst/>
              <a:gdLst>
                <a:gd name="T0" fmla="*/ 0 w 678"/>
                <a:gd name="T1" fmla="*/ 0 h 959"/>
                <a:gd name="T2" fmla="*/ 201 w 678"/>
                <a:gd name="T3" fmla="*/ 0 h 959"/>
                <a:gd name="T4" fmla="*/ 201 w 678"/>
                <a:gd name="T5" fmla="*/ 574 h 959"/>
                <a:gd name="T6" fmla="*/ 430 w 678"/>
                <a:gd name="T7" fmla="*/ 309 h 959"/>
                <a:gd name="T8" fmla="*/ 678 w 678"/>
                <a:gd name="T9" fmla="*/ 309 h 959"/>
                <a:gd name="T10" fmla="*/ 414 w 678"/>
                <a:gd name="T11" fmla="*/ 609 h 959"/>
                <a:gd name="T12" fmla="*/ 671 w 678"/>
                <a:gd name="T13" fmla="*/ 959 h 959"/>
                <a:gd name="T14" fmla="*/ 418 w 678"/>
                <a:gd name="T15" fmla="*/ 959 h 959"/>
                <a:gd name="T16" fmla="*/ 206 w 678"/>
                <a:gd name="T17" fmla="*/ 638 h 959"/>
                <a:gd name="T18" fmla="*/ 201 w 678"/>
                <a:gd name="T19" fmla="*/ 638 h 959"/>
                <a:gd name="T20" fmla="*/ 201 w 678"/>
                <a:gd name="T21" fmla="*/ 959 h 959"/>
                <a:gd name="T22" fmla="*/ 0 w 678"/>
                <a:gd name="T23" fmla="*/ 959 h 959"/>
                <a:gd name="T24" fmla="*/ 0 w 678"/>
                <a:gd name="T25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8" h="959">
                  <a:moveTo>
                    <a:pt x="0" y="0"/>
                  </a:moveTo>
                  <a:lnTo>
                    <a:pt x="201" y="0"/>
                  </a:lnTo>
                  <a:lnTo>
                    <a:pt x="201" y="574"/>
                  </a:lnTo>
                  <a:lnTo>
                    <a:pt x="430" y="309"/>
                  </a:lnTo>
                  <a:lnTo>
                    <a:pt x="678" y="309"/>
                  </a:lnTo>
                  <a:lnTo>
                    <a:pt x="414" y="609"/>
                  </a:lnTo>
                  <a:lnTo>
                    <a:pt x="671" y="959"/>
                  </a:lnTo>
                  <a:lnTo>
                    <a:pt x="418" y="959"/>
                  </a:lnTo>
                  <a:lnTo>
                    <a:pt x="206" y="638"/>
                  </a:lnTo>
                  <a:lnTo>
                    <a:pt x="201" y="638"/>
                  </a:lnTo>
                  <a:lnTo>
                    <a:pt x="201" y="959"/>
                  </a:lnTo>
                  <a:lnTo>
                    <a:pt x="0" y="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1479548" y="2885229"/>
              <a:ext cx="481497" cy="508205"/>
            </a:xfrm>
            <a:custGeom>
              <a:avLst/>
              <a:gdLst>
                <a:gd name="T0" fmla="*/ 0 w 267"/>
                <a:gd name="T1" fmla="*/ 7 h 282"/>
                <a:gd name="T2" fmla="*/ 82 w 267"/>
                <a:gd name="T3" fmla="*/ 7 h 282"/>
                <a:gd name="T4" fmla="*/ 82 w 267"/>
                <a:gd name="T5" fmla="*/ 44 h 282"/>
                <a:gd name="T6" fmla="*/ 83 w 267"/>
                <a:gd name="T7" fmla="*/ 44 h 282"/>
                <a:gd name="T8" fmla="*/ 164 w 267"/>
                <a:gd name="T9" fmla="*/ 0 h 282"/>
                <a:gd name="T10" fmla="*/ 267 w 267"/>
                <a:gd name="T11" fmla="*/ 131 h 282"/>
                <a:gd name="T12" fmla="*/ 267 w 267"/>
                <a:gd name="T13" fmla="*/ 282 h 282"/>
                <a:gd name="T14" fmla="*/ 181 w 267"/>
                <a:gd name="T15" fmla="*/ 282 h 282"/>
                <a:gd name="T16" fmla="*/ 181 w 267"/>
                <a:gd name="T17" fmla="*/ 148 h 282"/>
                <a:gd name="T18" fmla="*/ 137 w 267"/>
                <a:gd name="T19" fmla="*/ 75 h 282"/>
                <a:gd name="T20" fmla="*/ 86 w 267"/>
                <a:gd name="T21" fmla="*/ 146 h 282"/>
                <a:gd name="T22" fmla="*/ 86 w 267"/>
                <a:gd name="T23" fmla="*/ 282 h 282"/>
                <a:gd name="T24" fmla="*/ 0 w 267"/>
                <a:gd name="T25" fmla="*/ 282 h 282"/>
                <a:gd name="T26" fmla="*/ 0 w 267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95" y="23"/>
                    <a:pt x="123" y="0"/>
                    <a:pt x="164" y="0"/>
                  </a:cubicBezTo>
                  <a:cubicBezTo>
                    <a:pt x="251" y="0"/>
                    <a:pt x="267" y="57"/>
                    <a:pt x="267" y="13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1" y="75"/>
                    <a:pt x="137" y="75"/>
                  </a:cubicBezTo>
                  <a:cubicBezTo>
                    <a:pt x="92" y="75"/>
                    <a:pt x="86" y="110"/>
                    <a:pt x="86" y="146"/>
                  </a:cubicBezTo>
                  <a:cubicBezTo>
                    <a:pt x="86" y="282"/>
                    <a:pt x="86" y="282"/>
                    <a:pt x="86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2521139" y="2881414"/>
              <a:ext cx="512020" cy="524993"/>
            </a:xfrm>
            <a:custGeom>
              <a:avLst/>
              <a:gdLst>
                <a:gd name="T0" fmla="*/ 199 w 284"/>
                <a:gd name="T1" fmla="*/ 114 h 291"/>
                <a:gd name="T2" fmla="*/ 146 w 284"/>
                <a:gd name="T3" fmla="*/ 62 h 291"/>
                <a:gd name="T4" fmla="*/ 86 w 284"/>
                <a:gd name="T5" fmla="*/ 114 h 291"/>
                <a:gd name="T6" fmla="*/ 199 w 284"/>
                <a:gd name="T7" fmla="*/ 114 h 291"/>
                <a:gd name="T8" fmla="*/ 271 w 284"/>
                <a:gd name="T9" fmla="*/ 236 h 291"/>
                <a:gd name="T10" fmla="*/ 154 w 284"/>
                <a:gd name="T11" fmla="*/ 291 h 291"/>
                <a:gd name="T12" fmla="*/ 0 w 284"/>
                <a:gd name="T13" fmla="*/ 146 h 291"/>
                <a:gd name="T14" fmla="*/ 154 w 284"/>
                <a:gd name="T15" fmla="*/ 0 h 291"/>
                <a:gd name="T16" fmla="*/ 284 w 284"/>
                <a:gd name="T17" fmla="*/ 146 h 291"/>
                <a:gd name="T18" fmla="*/ 284 w 284"/>
                <a:gd name="T19" fmla="*/ 172 h 291"/>
                <a:gd name="T20" fmla="*/ 86 w 284"/>
                <a:gd name="T21" fmla="*/ 172 h 291"/>
                <a:gd name="T22" fmla="*/ 150 w 284"/>
                <a:gd name="T23" fmla="*/ 226 h 291"/>
                <a:gd name="T24" fmla="*/ 211 w 284"/>
                <a:gd name="T25" fmla="*/ 192 h 291"/>
                <a:gd name="T26" fmla="*/ 271 w 284"/>
                <a:gd name="T27" fmla="*/ 23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91">
                  <a:moveTo>
                    <a:pt x="199" y="114"/>
                  </a:moveTo>
                  <a:cubicBezTo>
                    <a:pt x="199" y="86"/>
                    <a:pt x="177" y="62"/>
                    <a:pt x="146" y="62"/>
                  </a:cubicBezTo>
                  <a:cubicBezTo>
                    <a:pt x="109" y="62"/>
                    <a:pt x="88" y="88"/>
                    <a:pt x="86" y="114"/>
                  </a:cubicBezTo>
                  <a:lnTo>
                    <a:pt x="199" y="114"/>
                  </a:lnTo>
                  <a:close/>
                  <a:moveTo>
                    <a:pt x="271" y="236"/>
                  </a:moveTo>
                  <a:cubicBezTo>
                    <a:pt x="243" y="271"/>
                    <a:pt x="199" y="291"/>
                    <a:pt x="154" y="291"/>
                  </a:cubicBezTo>
                  <a:cubicBezTo>
                    <a:pt x="69" y="291"/>
                    <a:pt x="0" y="234"/>
                    <a:pt x="0" y="146"/>
                  </a:cubicBezTo>
                  <a:cubicBezTo>
                    <a:pt x="0" y="57"/>
                    <a:pt x="69" y="0"/>
                    <a:pt x="154" y="0"/>
                  </a:cubicBezTo>
                  <a:cubicBezTo>
                    <a:pt x="234" y="0"/>
                    <a:pt x="284" y="57"/>
                    <a:pt x="284" y="146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93" y="205"/>
                    <a:pt x="117" y="226"/>
                    <a:pt x="150" y="226"/>
                  </a:cubicBezTo>
                  <a:cubicBezTo>
                    <a:pt x="178" y="226"/>
                    <a:pt x="197" y="212"/>
                    <a:pt x="211" y="192"/>
                  </a:cubicBezTo>
                  <a:lnTo>
                    <a:pt x="271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 userDrawn="1"/>
          </p:nvSpPr>
          <p:spPr bwMode="auto">
            <a:xfrm>
              <a:off x="3076654" y="2661649"/>
              <a:ext cx="542543" cy="742468"/>
            </a:xfrm>
            <a:custGeom>
              <a:avLst/>
              <a:gdLst>
                <a:gd name="T0" fmla="*/ 154 w 301"/>
                <a:gd name="T1" fmla="*/ 197 h 412"/>
                <a:gd name="T2" fmla="*/ 86 w 301"/>
                <a:gd name="T3" fmla="*/ 267 h 412"/>
                <a:gd name="T4" fmla="*/ 154 w 301"/>
                <a:gd name="T5" fmla="*/ 337 h 412"/>
                <a:gd name="T6" fmla="*/ 222 w 301"/>
                <a:gd name="T7" fmla="*/ 267 h 412"/>
                <a:gd name="T8" fmla="*/ 154 w 301"/>
                <a:gd name="T9" fmla="*/ 197 h 412"/>
                <a:gd name="T10" fmla="*/ 301 w 301"/>
                <a:gd name="T11" fmla="*/ 406 h 412"/>
                <a:gd name="T12" fmla="*/ 222 w 301"/>
                <a:gd name="T13" fmla="*/ 406 h 412"/>
                <a:gd name="T14" fmla="*/ 222 w 301"/>
                <a:gd name="T15" fmla="*/ 369 h 412"/>
                <a:gd name="T16" fmla="*/ 221 w 301"/>
                <a:gd name="T17" fmla="*/ 369 h 412"/>
                <a:gd name="T18" fmla="*/ 136 w 301"/>
                <a:gd name="T19" fmla="*/ 412 h 412"/>
                <a:gd name="T20" fmla="*/ 0 w 301"/>
                <a:gd name="T21" fmla="*/ 270 h 412"/>
                <a:gd name="T22" fmla="*/ 126 w 301"/>
                <a:gd name="T23" fmla="*/ 122 h 412"/>
                <a:gd name="T24" fmla="*/ 214 w 301"/>
                <a:gd name="T25" fmla="*/ 159 h 412"/>
                <a:gd name="T26" fmla="*/ 215 w 301"/>
                <a:gd name="T27" fmla="*/ 159 h 412"/>
                <a:gd name="T28" fmla="*/ 215 w 301"/>
                <a:gd name="T29" fmla="*/ 0 h 412"/>
                <a:gd name="T30" fmla="*/ 301 w 301"/>
                <a:gd name="T31" fmla="*/ 0 h 412"/>
                <a:gd name="T32" fmla="*/ 301 w 301"/>
                <a:gd name="T33" fmla="*/ 40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412">
                  <a:moveTo>
                    <a:pt x="154" y="197"/>
                  </a:moveTo>
                  <a:cubicBezTo>
                    <a:pt x="111" y="197"/>
                    <a:pt x="86" y="226"/>
                    <a:pt x="86" y="267"/>
                  </a:cubicBezTo>
                  <a:cubicBezTo>
                    <a:pt x="86" y="309"/>
                    <a:pt x="111" y="337"/>
                    <a:pt x="154" y="337"/>
                  </a:cubicBezTo>
                  <a:cubicBezTo>
                    <a:pt x="197" y="337"/>
                    <a:pt x="222" y="309"/>
                    <a:pt x="222" y="267"/>
                  </a:cubicBezTo>
                  <a:cubicBezTo>
                    <a:pt x="222" y="226"/>
                    <a:pt x="197" y="197"/>
                    <a:pt x="154" y="197"/>
                  </a:cubicBezTo>
                  <a:moveTo>
                    <a:pt x="301" y="406"/>
                  </a:moveTo>
                  <a:cubicBezTo>
                    <a:pt x="222" y="406"/>
                    <a:pt x="222" y="406"/>
                    <a:pt x="222" y="406"/>
                  </a:cubicBezTo>
                  <a:cubicBezTo>
                    <a:pt x="222" y="369"/>
                    <a:pt x="222" y="369"/>
                    <a:pt x="222" y="369"/>
                  </a:cubicBezTo>
                  <a:cubicBezTo>
                    <a:pt x="221" y="369"/>
                    <a:pt x="221" y="369"/>
                    <a:pt x="221" y="369"/>
                  </a:cubicBezTo>
                  <a:cubicBezTo>
                    <a:pt x="208" y="389"/>
                    <a:pt x="175" y="412"/>
                    <a:pt x="136" y="412"/>
                  </a:cubicBezTo>
                  <a:cubicBezTo>
                    <a:pt x="54" y="412"/>
                    <a:pt x="0" y="353"/>
                    <a:pt x="0" y="270"/>
                  </a:cubicBezTo>
                  <a:cubicBezTo>
                    <a:pt x="0" y="193"/>
                    <a:pt x="48" y="122"/>
                    <a:pt x="126" y="122"/>
                  </a:cubicBezTo>
                  <a:cubicBezTo>
                    <a:pt x="162" y="122"/>
                    <a:pt x="195" y="132"/>
                    <a:pt x="214" y="159"/>
                  </a:cubicBezTo>
                  <a:cubicBezTo>
                    <a:pt x="215" y="159"/>
                    <a:pt x="215" y="159"/>
                    <a:pt x="215" y="159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301" y="4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3772574" y="2508272"/>
              <a:ext cx="1037776" cy="1038540"/>
            </a:xfrm>
            <a:custGeom>
              <a:avLst/>
              <a:gdLst>
                <a:gd name="T0" fmla="*/ 534 w 576"/>
                <a:gd name="T1" fmla="*/ 0 h 576"/>
                <a:gd name="T2" fmla="*/ 43 w 576"/>
                <a:gd name="T3" fmla="*/ 0 h 576"/>
                <a:gd name="T4" fmla="*/ 0 w 576"/>
                <a:gd name="T5" fmla="*/ 42 h 576"/>
                <a:gd name="T6" fmla="*/ 0 w 576"/>
                <a:gd name="T7" fmla="*/ 534 h 576"/>
                <a:gd name="T8" fmla="*/ 43 w 576"/>
                <a:gd name="T9" fmla="*/ 576 h 576"/>
                <a:gd name="T10" fmla="*/ 534 w 576"/>
                <a:gd name="T11" fmla="*/ 576 h 576"/>
                <a:gd name="T12" fmla="*/ 576 w 576"/>
                <a:gd name="T13" fmla="*/ 534 h 576"/>
                <a:gd name="T14" fmla="*/ 576 w 576"/>
                <a:gd name="T15" fmla="*/ 42 h 576"/>
                <a:gd name="T16" fmla="*/ 534 w 576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576">
                  <a:moveTo>
                    <a:pt x="534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34"/>
                    <a:pt x="0" y="534"/>
                    <a:pt x="0" y="534"/>
                  </a:cubicBezTo>
                  <a:cubicBezTo>
                    <a:pt x="0" y="557"/>
                    <a:pt x="19" y="576"/>
                    <a:pt x="43" y="576"/>
                  </a:cubicBezTo>
                  <a:cubicBezTo>
                    <a:pt x="534" y="576"/>
                    <a:pt x="534" y="576"/>
                    <a:pt x="534" y="576"/>
                  </a:cubicBezTo>
                  <a:cubicBezTo>
                    <a:pt x="557" y="576"/>
                    <a:pt x="576" y="557"/>
                    <a:pt x="576" y="534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76" y="19"/>
                    <a:pt x="557" y="0"/>
                    <a:pt x="534" y="0"/>
                  </a:cubicBezTo>
                  <a:close/>
                </a:path>
              </a:pathLst>
            </a:custGeom>
            <a:solidFill>
              <a:srgbClr val="0077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3914506" y="2650966"/>
              <a:ext cx="178558" cy="742468"/>
            </a:xfrm>
            <a:custGeom>
              <a:avLst/>
              <a:gdLst>
                <a:gd name="T0" fmla="*/ 7 w 99"/>
                <a:gd name="T1" fmla="*/ 137 h 412"/>
                <a:gd name="T2" fmla="*/ 92 w 99"/>
                <a:gd name="T3" fmla="*/ 137 h 412"/>
                <a:gd name="T4" fmla="*/ 92 w 99"/>
                <a:gd name="T5" fmla="*/ 412 h 412"/>
                <a:gd name="T6" fmla="*/ 7 w 99"/>
                <a:gd name="T7" fmla="*/ 412 h 412"/>
                <a:gd name="T8" fmla="*/ 7 w 99"/>
                <a:gd name="T9" fmla="*/ 137 h 412"/>
                <a:gd name="T10" fmla="*/ 49 w 99"/>
                <a:gd name="T11" fmla="*/ 0 h 412"/>
                <a:gd name="T12" fmla="*/ 99 w 99"/>
                <a:gd name="T13" fmla="*/ 50 h 412"/>
                <a:gd name="T14" fmla="*/ 49 w 99"/>
                <a:gd name="T15" fmla="*/ 99 h 412"/>
                <a:gd name="T16" fmla="*/ 0 w 99"/>
                <a:gd name="T17" fmla="*/ 50 h 412"/>
                <a:gd name="T18" fmla="*/ 49 w 99"/>
                <a:gd name="T1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2">
                  <a:moveTo>
                    <a:pt x="7" y="137"/>
                  </a:moveTo>
                  <a:cubicBezTo>
                    <a:pt x="92" y="137"/>
                    <a:pt x="92" y="137"/>
                    <a:pt x="92" y="137"/>
                  </a:cubicBezTo>
                  <a:cubicBezTo>
                    <a:pt x="92" y="412"/>
                    <a:pt x="92" y="412"/>
                    <a:pt x="92" y="412"/>
                  </a:cubicBezTo>
                  <a:cubicBezTo>
                    <a:pt x="7" y="412"/>
                    <a:pt x="7" y="412"/>
                    <a:pt x="7" y="412"/>
                  </a:cubicBezTo>
                  <a:lnTo>
                    <a:pt x="7" y="137"/>
                  </a:lnTo>
                  <a:close/>
                  <a:moveTo>
                    <a:pt x="49" y="0"/>
                  </a:moveTo>
                  <a:cubicBezTo>
                    <a:pt x="77" y="0"/>
                    <a:pt x="99" y="23"/>
                    <a:pt x="99" y="50"/>
                  </a:cubicBezTo>
                  <a:cubicBezTo>
                    <a:pt x="99" y="77"/>
                    <a:pt x="77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23"/>
                    <a:pt x="2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4177765" y="2885229"/>
              <a:ext cx="479971" cy="508205"/>
            </a:xfrm>
            <a:custGeom>
              <a:avLst/>
              <a:gdLst>
                <a:gd name="T0" fmla="*/ 0 w 266"/>
                <a:gd name="T1" fmla="*/ 7 h 282"/>
                <a:gd name="T2" fmla="*/ 82 w 266"/>
                <a:gd name="T3" fmla="*/ 7 h 282"/>
                <a:gd name="T4" fmla="*/ 82 w 266"/>
                <a:gd name="T5" fmla="*/ 45 h 282"/>
                <a:gd name="T6" fmla="*/ 83 w 266"/>
                <a:gd name="T7" fmla="*/ 45 h 282"/>
                <a:gd name="T8" fmla="*/ 163 w 266"/>
                <a:gd name="T9" fmla="*/ 0 h 282"/>
                <a:gd name="T10" fmla="*/ 266 w 266"/>
                <a:gd name="T11" fmla="*/ 131 h 282"/>
                <a:gd name="T12" fmla="*/ 266 w 266"/>
                <a:gd name="T13" fmla="*/ 282 h 282"/>
                <a:gd name="T14" fmla="*/ 181 w 266"/>
                <a:gd name="T15" fmla="*/ 282 h 282"/>
                <a:gd name="T16" fmla="*/ 181 w 266"/>
                <a:gd name="T17" fmla="*/ 148 h 282"/>
                <a:gd name="T18" fmla="*/ 136 w 266"/>
                <a:gd name="T19" fmla="*/ 75 h 282"/>
                <a:gd name="T20" fmla="*/ 85 w 266"/>
                <a:gd name="T21" fmla="*/ 146 h 282"/>
                <a:gd name="T22" fmla="*/ 85 w 266"/>
                <a:gd name="T23" fmla="*/ 282 h 282"/>
                <a:gd name="T24" fmla="*/ 0 w 266"/>
                <a:gd name="T25" fmla="*/ 282 h 282"/>
                <a:gd name="T26" fmla="*/ 0 w 266"/>
                <a:gd name="T27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82">
                  <a:moveTo>
                    <a:pt x="0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94" y="23"/>
                    <a:pt x="122" y="0"/>
                    <a:pt x="163" y="0"/>
                  </a:cubicBezTo>
                  <a:cubicBezTo>
                    <a:pt x="250" y="0"/>
                    <a:pt x="266" y="57"/>
                    <a:pt x="266" y="131"/>
                  </a:cubicBezTo>
                  <a:cubicBezTo>
                    <a:pt x="266" y="282"/>
                    <a:pt x="266" y="282"/>
                    <a:pt x="266" y="282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1" y="116"/>
                    <a:pt x="180" y="75"/>
                    <a:pt x="136" y="75"/>
                  </a:cubicBezTo>
                  <a:cubicBezTo>
                    <a:pt x="92" y="75"/>
                    <a:pt x="85" y="110"/>
                    <a:pt x="85" y="146"/>
                  </a:cubicBezTo>
                  <a:cubicBezTo>
                    <a:pt x="85" y="282"/>
                    <a:pt x="85" y="282"/>
                    <a:pt x="85" y="282"/>
                  </a:cubicBezTo>
                  <a:cubicBezTo>
                    <a:pt x="0" y="282"/>
                    <a:pt x="0" y="282"/>
                    <a:pt x="0" y="282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4835532" y="3347525"/>
              <a:ext cx="86865" cy="45719"/>
              <a:chOff x="4835532" y="3367554"/>
              <a:chExt cx="57993" cy="30523"/>
            </a:xfrm>
          </p:grpSpPr>
          <p:sp>
            <p:nvSpPr>
              <p:cNvPr id="54" name="Freeform 16"/>
              <p:cNvSpPr>
                <a:spLocks/>
              </p:cNvSpPr>
              <p:nvPr userDrawn="1"/>
            </p:nvSpPr>
            <p:spPr bwMode="auto">
              <a:xfrm>
                <a:off x="4835532" y="3367554"/>
                <a:ext cx="22129" cy="30523"/>
              </a:xfrm>
              <a:custGeom>
                <a:avLst/>
                <a:gdLst>
                  <a:gd name="T0" fmla="*/ 0 w 29"/>
                  <a:gd name="T1" fmla="*/ 5 h 40"/>
                  <a:gd name="T2" fmla="*/ 12 w 29"/>
                  <a:gd name="T3" fmla="*/ 5 h 40"/>
                  <a:gd name="T4" fmla="*/ 12 w 29"/>
                  <a:gd name="T5" fmla="*/ 40 h 40"/>
                  <a:gd name="T6" fmla="*/ 17 w 29"/>
                  <a:gd name="T7" fmla="*/ 40 h 40"/>
                  <a:gd name="T8" fmla="*/ 17 w 29"/>
                  <a:gd name="T9" fmla="*/ 5 h 40"/>
                  <a:gd name="T10" fmla="*/ 29 w 29"/>
                  <a:gd name="T11" fmla="*/ 5 h 40"/>
                  <a:gd name="T12" fmla="*/ 29 w 29"/>
                  <a:gd name="T13" fmla="*/ 0 h 40"/>
                  <a:gd name="T14" fmla="*/ 0 w 29"/>
                  <a:gd name="T15" fmla="*/ 0 h 40"/>
                  <a:gd name="T16" fmla="*/ 0 w 29"/>
                  <a:gd name="T17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0">
                    <a:moveTo>
                      <a:pt x="0" y="5"/>
                    </a:moveTo>
                    <a:lnTo>
                      <a:pt x="12" y="5"/>
                    </a:lnTo>
                    <a:lnTo>
                      <a:pt x="12" y="40"/>
                    </a:lnTo>
                    <a:lnTo>
                      <a:pt x="17" y="40"/>
                    </a:lnTo>
                    <a:lnTo>
                      <a:pt x="17" y="5"/>
                    </a:lnTo>
                    <a:lnTo>
                      <a:pt x="29" y="5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17"/>
              <p:cNvSpPr>
                <a:spLocks/>
              </p:cNvSpPr>
              <p:nvPr userDrawn="1"/>
            </p:nvSpPr>
            <p:spPr bwMode="auto">
              <a:xfrm>
                <a:off x="4863002" y="3367554"/>
                <a:ext cx="30523" cy="30523"/>
              </a:xfrm>
              <a:custGeom>
                <a:avLst/>
                <a:gdLst>
                  <a:gd name="T0" fmla="*/ 31 w 40"/>
                  <a:gd name="T1" fmla="*/ 0 h 40"/>
                  <a:gd name="T2" fmla="*/ 19 w 40"/>
                  <a:gd name="T3" fmla="*/ 28 h 40"/>
                  <a:gd name="T4" fmla="*/ 9 w 40"/>
                  <a:gd name="T5" fmla="*/ 0 h 40"/>
                  <a:gd name="T6" fmla="*/ 0 w 40"/>
                  <a:gd name="T7" fmla="*/ 0 h 40"/>
                  <a:gd name="T8" fmla="*/ 0 w 40"/>
                  <a:gd name="T9" fmla="*/ 40 h 40"/>
                  <a:gd name="T10" fmla="*/ 5 w 40"/>
                  <a:gd name="T11" fmla="*/ 40 h 40"/>
                  <a:gd name="T12" fmla="*/ 5 w 40"/>
                  <a:gd name="T13" fmla="*/ 9 h 40"/>
                  <a:gd name="T14" fmla="*/ 19 w 40"/>
                  <a:gd name="T15" fmla="*/ 40 h 40"/>
                  <a:gd name="T16" fmla="*/ 21 w 40"/>
                  <a:gd name="T17" fmla="*/ 40 h 40"/>
                  <a:gd name="T18" fmla="*/ 33 w 40"/>
                  <a:gd name="T19" fmla="*/ 9 h 40"/>
                  <a:gd name="T20" fmla="*/ 33 w 40"/>
                  <a:gd name="T21" fmla="*/ 40 h 40"/>
                  <a:gd name="T22" fmla="*/ 40 w 40"/>
                  <a:gd name="T23" fmla="*/ 40 h 40"/>
                  <a:gd name="T24" fmla="*/ 40 w 40"/>
                  <a:gd name="T25" fmla="*/ 0 h 40"/>
                  <a:gd name="T26" fmla="*/ 31 w 40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0">
                    <a:moveTo>
                      <a:pt x="31" y="0"/>
                    </a:moveTo>
                    <a:lnTo>
                      <a:pt x="19" y="28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5" y="40"/>
                    </a:lnTo>
                    <a:lnTo>
                      <a:pt x="5" y="9"/>
                    </a:lnTo>
                    <a:lnTo>
                      <a:pt x="19" y="40"/>
                    </a:lnTo>
                    <a:lnTo>
                      <a:pt x="21" y="40"/>
                    </a:lnTo>
                    <a:lnTo>
                      <a:pt x="33" y="9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20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7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1000pxrotate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r="13529" b="17480"/>
          <a:stretch/>
        </p:blipFill>
        <p:spPr>
          <a:xfrm>
            <a:off x="7543029" y="3521868"/>
            <a:ext cx="4648972" cy="3336132"/>
          </a:xfrm>
          <a:prstGeom prst="rect">
            <a:avLst/>
          </a:prstGeom>
        </p:spPr>
      </p:pic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84980" y="2731904"/>
            <a:ext cx="4897635" cy="372541"/>
          </a:xfrm>
        </p:spPr>
        <p:txBody>
          <a:bodyPr tIns="0" bIns="0" anchor="b" anchorCtr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78372" y="2652880"/>
            <a:ext cx="1319987" cy="987275"/>
          </a:xfrm>
          <a:solidFill>
            <a:schemeClr val="bg2"/>
          </a:solidFill>
          <a:ln w="57150" cap="sq">
            <a:solidFill>
              <a:schemeClr val="bg1"/>
            </a:solidFill>
            <a:miter lim="800000"/>
          </a:ln>
        </p:spPr>
        <p:txBody>
          <a:bodyPr tIns="0" rIns="0" bIns="0"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Profile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44748" y="2448395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44748" y="3885606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84979" y="3109308"/>
            <a:ext cx="4896199" cy="552450"/>
          </a:xfrm>
        </p:spPr>
        <p:txBody>
          <a:bodyPr tIns="45720" bIns="0">
            <a:norm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Job Title</a:t>
            </a:r>
            <a:br>
              <a:rPr lang="en-US" dirty="0" smtClean="0"/>
            </a:b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63352" y="1844824"/>
            <a:ext cx="3744416" cy="4752528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223792" y="1844824"/>
            <a:ext cx="3744416" cy="4752528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chemeClr val="bg1">
                    <a:lumMod val="10000"/>
                  </a:schemeClr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184232" y="1844824"/>
            <a:ext cx="3744416" cy="4752528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281F09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Heavy text, Bold, Sentence case, size 34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5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1000pxrotate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" r="13529" b="17480"/>
          <a:stretch/>
        </p:blipFill>
        <p:spPr>
          <a:xfrm>
            <a:off x="7543029" y="3521868"/>
            <a:ext cx="4648972" cy="3336132"/>
          </a:xfrm>
          <a:prstGeom prst="rect">
            <a:avLst/>
          </a:prstGeom>
        </p:spPr>
      </p:pic>
      <p:sp>
        <p:nvSpPr>
          <p:cNvPr id="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84980" y="1556536"/>
            <a:ext cx="4897635" cy="372541"/>
          </a:xfrm>
        </p:spPr>
        <p:txBody>
          <a:bodyPr tIns="0" bIns="0" anchor="b" anchorCtr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78372" y="1477511"/>
            <a:ext cx="1319987" cy="987275"/>
          </a:xfrm>
          <a:solidFill>
            <a:schemeClr val="bg2"/>
          </a:solidFill>
          <a:ln w="57150" cap="sq">
            <a:solidFill>
              <a:schemeClr val="bg1"/>
            </a:solidFill>
            <a:miter lim="800000"/>
          </a:ln>
        </p:spPr>
        <p:txBody>
          <a:bodyPr tIns="0" rIns="0" bIns="0"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Profile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44748" y="1273027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44748" y="2710238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684979" y="1933940"/>
            <a:ext cx="4896199" cy="552450"/>
          </a:xfrm>
        </p:spPr>
        <p:txBody>
          <a:bodyPr tIns="45720" bIns="0">
            <a:norm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Job Title</a:t>
            </a:r>
            <a:br>
              <a:rPr lang="en-US" dirty="0" smtClean="0"/>
            </a:b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684980" y="3623562"/>
            <a:ext cx="4897635" cy="372541"/>
          </a:xfrm>
        </p:spPr>
        <p:txBody>
          <a:bodyPr tIns="0" bIns="0" anchor="b" anchorCtr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1400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marL="0" indent="0">
              <a:buNone/>
              <a:defRPr sz="14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978372" y="3544538"/>
            <a:ext cx="1319987" cy="987275"/>
          </a:xfrm>
          <a:solidFill>
            <a:schemeClr val="bg2"/>
          </a:solidFill>
          <a:ln w="57150" cap="sq">
            <a:solidFill>
              <a:schemeClr val="bg1"/>
            </a:solidFill>
            <a:miter lim="800000"/>
          </a:ln>
        </p:spPr>
        <p:txBody>
          <a:bodyPr tIns="0" rIns="0" bIns="0"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Profile</a:t>
            </a:r>
            <a:br>
              <a:rPr lang="en-US" dirty="0" smtClean="0"/>
            </a:br>
            <a:r>
              <a:rPr lang="en-US" dirty="0" smtClean="0"/>
              <a:t>Picture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44748" y="3340053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944748" y="4777264"/>
            <a:ext cx="663786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84979" y="4000966"/>
            <a:ext cx="4896199" cy="552450"/>
          </a:xfrm>
        </p:spPr>
        <p:txBody>
          <a:bodyPr tIns="45720" bIns="0">
            <a:normAutofit/>
          </a:bodyPr>
          <a:lstStyle>
            <a:lvl1pPr marL="0" indent="0">
              <a:buNone/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Job Title</a:t>
            </a:r>
            <a:br>
              <a:rPr lang="en-US" dirty="0" smtClean="0"/>
            </a:b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>
            <a:off x="-3" y="0"/>
            <a:ext cx="380093" cy="686714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3C3C3C"/>
              </a:gs>
              <a:gs pos="33000">
                <a:srgbClr val="1E1E1E"/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in_flat reverse_128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" y="6559435"/>
            <a:ext cx="216807" cy="16260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0180" y="56864"/>
            <a:ext cx="10617251" cy="847872"/>
          </a:xfrm>
          <a:solidFill>
            <a:srgbClr val="FFFFFF"/>
          </a:solidFill>
        </p:spPr>
        <p:txBody>
          <a:bodyPr bIns="0" anchor="b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40180" y="910011"/>
            <a:ext cx="10621661" cy="782637"/>
          </a:xfrm>
        </p:spPr>
        <p:txBody>
          <a:bodyPr tIns="0">
            <a:normAutofit/>
          </a:bodyPr>
          <a:lstStyle>
            <a:lvl1pPr marL="0" indent="0">
              <a:buNone/>
              <a:defRPr sz="2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40318" y="1695983"/>
            <a:ext cx="10621433" cy="4754563"/>
          </a:xfrm>
        </p:spPr>
        <p:txBody>
          <a:bodyPr/>
          <a:lstStyle>
            <a:lvl1pPr>
              <a:buClr>
                <a:schemeClr val="accent6"/>
              </a:buClr>
              <a:buFont typeface="Wingdings" pitchFamily="2" charset="2"/>
              <a:buChar char="§"/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buFont typeface="Wingdings" pitchFamily="2" charset="2"/>
              <a:buChar char="§"/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buFont typeface="Wingdings" pitchFamily="2" charset="2"/>
              <a:buChar char="§"/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buFont typeface="Wingdings" pitchFamily="2" charset="2"/>
              <a:buChar char="§"/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>
            <a:off x="-3" y="0"/>
            <a:ext cx="380093" cy="686714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3C3C3C"/>
              </a:gs>
              <a:gs pos="33000">
                <a:srgbClr val="1E1E1E"/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8" name="Picture 7" descr="in_flat reverse_128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" y="6559435"/>
            <a:ext cx="216807" cy="16260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2436" y="2805684"/>
            <a:ext cx="10333048" cy="1362075"/>
          </a:xfrm>
        </p:spPr>
        <p:txBody>
          <a:bodyPr anchor="t">
            <a:normAutofit/>
          </a:bodyPr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2436" y="1301461"/>
            <a:ext cx="10333048" cy="1500187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subhead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9" b="17645"/>
          <a:stretch/>
        </p:blipFill>
        <p:spPr>
          <a:xfrm>
            <a:off x="7527639" y="3532912"/>
            <a:ext cx="4664363" cy="3325089"/>
          </a:xfrm>
          <a:prstGeom prst="rect">
            <a:avLst/>
          </a:prstGeom>
        </p:spPr>
      </p:pic>
      <p:sp>
        <p:nvSpPr>
          <p:cNvPr id="8" name="Round Same Side Corner Rectangle 7"/>
          <p:cNvSpPr/>
          <p:nvPr userDrawn="1"/>
        </p:nvSpPr>
        <p:spPr>
          <a:xfrm>
            <a:off x="-3" y="0"/>
            <a:ext cx="380093" cy="686714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3C3C3C"/>
              </a:gs>
              <a:gs pos="33000">
                <a:srgbClr val="1E1E1E"/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Picture 8" descr="in_flat reverse_128x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" y="6559435"/>
            <a:ext cx="216807" cy="162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Background">
    <p:bg>
      <p:bgPr>
        <a:gradFill flip="none" rotWithShape="1">
          <a:gsLst>
            <a:gs pos="0">
              <a:srgbClr val="BFBFBF">
                <a:alpha val="80000"/>
              </a:srgbClr>
            </a:gs>
            <a:gs pos="74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>
            <a:off x="-3" y="0"/>
            <a:ext cx="380093" cy="686714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3C3C3C"/>
              </a:gs>
              <a:gs pos="33000">
                <a:srgbClr val="1E1E1E"/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Picture 8" descr="in_flat reverse_128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" y="6559435"/>
            <a:ext cx="216807" cy="16260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Dark Gradient">
    <p:bg>
      <p:bgPr>
        <a:gradFill flip="none" rotWithShape="1">
          <a:gsLst>
            <a:gs pos="33000">
              <a:srgbClr val="1E1E1E"/>
            </a:gs>
            <a:gs pos="100000">
              <a:srgbClr val="3C3C3C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60967" y="2651771"/>
            <a:ext cx="10202131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None/>
            </a:pPr>
            <a:endParaRPr lang="en-US" sz="1200" dirty="0" smtClean="0">
              <a:solidFill>
                <a:srgbClr val="E5B62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Dark Radial">
    <p:bg>
      <p:bgPr>
        <a:gradFill flip="none" rotWithShape="1">
          <a:gsLst>
            <a:gs pos="90000">
              <a:srgbClr val="1E1E1E"/>
            </a:gs>
            <a:gs pos="0">
              <a:srgbClr val="3C3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60967" y="2753369"/>
            <a:ext cx="10202131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None/>
            </a:pPr>
            <a:endParaRPr lang="en-US" sz="1200" dirty="0" smtClean="0">
              <a:solidFill>
                <a:srgbClr val="E5B62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 Light Radial">
    <p:bg>
      <p:bgPr>
        <a:gradFill flip="none" rotWithShape="1">
          <a:gsLst>
            <a:gs pos="64000">
              <a:schemeClr val="bg1"/>
            </a:gs>
            <a:gs pos="100000">
              <a:srgbClr val="CCCCC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60967" y="2651771"/>
            <a:ext cx="10202131" cy="1716888"/>
          </a:xfrm>
          <a:prstGeom prst="rect">
            <a:avLst/>
          </a:prstGeom>
        </p:spPr>
        <p:txBody>
          <a:bodyPr vert="horz" wrap="squar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None/>
            </a:pPr>
            <a:endParaRPr lang="en-US" sz="1200" dirty="0" smtClean="0">
              <a:solidFill>
                <a:srgbClr val="E5B62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0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Intro +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4752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72783" y="1844824"/>
            <a:ext cx="2160240" cy="648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9046" y="1844824"/>
            <a:ext cx="2160240" cy="6480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783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 smtClean="0"/>
          </a:p>
          <a:p>
            <a:pPr lvl="0"/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3862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392144" y="1844824"/>
            <a:ext cx="2160240" cy="648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9768407" y="1844824"/>
            <a:ext cx="2160240" cy="6480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392144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9763223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Column text, Bold, Sentence case, size 34</a:t>
            </a:r>
            <a:endParaRPr lang="en-US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flip="none" rotWithShape="1">
          <a:gsLst>
            <a:gs pos="0">
              <a:srgbClr val="BFBFBF">
                <a:alpha val="80000"/>
              </a:srgbClr>
            </a:gs>
            <a:gs pos="74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>
            <a:off x="-3" y="0"/>
            <a:ext cx="380093" cy="6867144"/>
          </a:xfrm>
          <a:prstGeom prst="round2SameRect">
            <a:avLst>
              <a:gd name="adj1" fmla="val 0"/>
              <a:gd name="adj2" fmla="val 0"/>
            </a:avLst>
          </a:prstGeom>
          <a:gradFill>
            <a:gsLst>
              <a:gs pos="100000">
                <a:srgbClr val="3C3C3C"/>
              </a:gs>
              <a:gs pos="33000">
                <a:srgbClr val="1E1E1E"/>
              </a:gs>
            </a:gsLst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Picture 8" descr="in_flat reverse_128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" y="6559435"/>
            <a:ext cx="216807" cy="162605"/>
          </a:xfrm>
          <a:prstGeom prst="rect">
            <a:avLst/>
          </a:prstGeom>
        </p:spPr>
      </p:pic>
      <p:pic>
        <p:nvPicPr>
          <p:cNvPr id="5" name="Picture 11" descr="HumanIn-transparent.png"/>
          <p:cNvPicPr>
            <a:picLocks noChangeAspect="1"/>
          </p:cNvPicPr>
          <p:nvPr userDrawn="1"/>
        </p:nvPicPr>
        <p:blipFill>
          <a:blip r:embed="rId3" cstate="email"/>
          <a:srcRect r="-747"/>
          <a:stretch>
            <a:fillRect/>
          </a:stretch>
        </p:blipFill>
        <p:spPr bwMode="auto">
          <a:xfrm>
            <a:off x="1175830" y="1717542"/>
            <a:ext cx="10425260" cy="383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4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1B90B6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47525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72783" y="1844824"/>
            <a:ext cx="2160240" cy="6480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9046" y="1844824"/>
            <a:ext cx="2160240" cy="6480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457975" y="1844824"/>
            <a:ext cx="2160240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CAPS, 14pt on 26</a:t>
            </a:r>
          </a:p>
          <a:p>
            <a:pPr lvl="0"/>
            <a:endParaRPr lang="en-GB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672783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3862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457975" y="2636912"/>
            <a:ext cx="2160240" cy="39604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F94B6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Block text, Bold, Sentence case, size 34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EF4D3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437" y="1891071"/>
            <a:ext cx="2088231" cy="1035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6437" y="3083436"/>
            <a:ext cx="2088231" cy="3585924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2630" y="1891071"/>
            <a:ext cx="2088231" cy="1035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22630" y="3083436"/>
            <a:ext cx="2088231" cy="351391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87889" y="1891071"/>
            <a:ext cx="2088231" cy="1035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87889" y="3083436"/>
            <a:ext cx="2088231" cy="351391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464153" y="1891071"/>
            <a:ext cx="2088231" cy="1035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464153" y="3083436"/>
            <a:ext cx="2088231" cy="351391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840417" y="1891071"/>
            <a:ext cx="2088231" cy="1035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Heading, Bold,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840417" y="3083436"/>
            <a:ext cx="2088231" cy="3513916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Column text, Bold, Sentence case, size 34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5 Columns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EF4D3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437" y="1891071"/>
            <a:ext cx="2088231" cy="3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Stage 1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6437" y="2489967"/>
            <a:ext cx="2088231" cy="2883249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722630" y="1891071"/>
            <a:ext cx="2088231" cy="3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Stage 2</a:t>
            </a:r>
          </a:p>
          <a:p>
            <a:pPr lvl="0"/>
            <a:endParaRPr lang="en-GB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722630" y="2501883"/>
            <a:ext cx="2088231" cy="2871333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87889" y="1891071"/>
            <a:ext cx="2088231" cy="3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Stage 3</a:t>
            </a:r>
          </a:p>
          <a:p>
            <a:pPr lvl="0"/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087889" y="2501883"/>
            <a:ext cx="2088231" cy="2871333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464153" y="1891071"/>
            <a:ext cx="2088231" cy="3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Stage 4</a:t>
            </a:r>
          </a:p>
          <a:p>
            <a:pPr lvl="0"/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464153" y="2501883"/>
            <a:ext cx="2088231" cy="2871333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9840417" y="1891071"/>
            <a:ext cx="2088231" cy="3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Stage 5</a:t>
            </a:r>
          </a:p>
          <a:p>
            <a:pPr lvl="0"/>
            <a:endParaRPr lang="en-GB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840417" y="2501883"/>
            <a:ext cx="2088231" cy="2871333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2312103" y="1772816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4727848" y="1772816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7104112" y="1772816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9336360" y="1772816"/>
            <a:ext cx="327513" cy="3406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800" b="1" baseline="0">
                <a:solidFill>
                  <a:srgbClr val="00000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&gt;</a:t>
            </a:r>
          </a:p>
          <a:p>
            <a:pPr lvl="0"/>
            <a:endParaRPr lang="en-GB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266437" y="5661248"/>
            <a:ext cx="2088231" cy="864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Summary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722630" y="5661248"/>
            <a:ext cx="2088231" cy="864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5087889" y="5661248"/>
            <a:ext cx="2088231" cy="864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Summary</a:t>
            </a:r>
          </a:p>
          <a:p>
            <a:pPr lvl="0"/>
            <a:endParaRPr lang="en-GB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464152" y="5661248"/>
            <a:ext cx="2088231" cy="864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Summary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840417" y="5661248"/>
            <a:ext cx="2088231" cy="7920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Summary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5 Stages, Bold, Sentence case, size 34</a:t>
            </a:r>
            <a:endParaRPr lang="en-US" dirty="0"/>
          </a:p>
        </p:txBody>
      </p:sp>
      <p:sp>
        <p:nvSpPr>
          <p:cNvPr id="4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8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4 Column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335360" y="332656"/>
            <a:ext cx="327309" cy="327309"/>
          </a:xfrm>
          <a:prstGeom prst="rect">
            <a:avLst/>
          </a:prstGeom>
          <a:solidFill>
            <a:srgbClr val="EF4D3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3352" y="3429000"/>
            <a:ext cx="2160240" cy="3168352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 b="0" baseline="0">
                <a:solidFill>
                  <a:srgbClr val="EF4D30"/>
                </a:solidFill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GB" dirty="0" smtClean="0"/>
              <a:t>Body text, Regular, 14pt on 26</a:t>
            </a:r>
          </a:p>
          <a:p>
            <a:pPr lvl="0"/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72783" y="1882363"/>
            <a:ext cx="2160240" cy="47149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082214" y="1882363"/>
            <a:ext cx="2160240" cy="47149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0">
                <a:latin typeface="Soho Gothic Pro"/>
              </a:defRPr>
            </a:lvl1pPr>
          </a:lstStyle>
          <a:p>
            <a:pPr lvl="0"/>
            <a:r>
              <a:rPr lang="en-GB" dirty="0" smtClean="0"/>
              <a:t>Body text, Regular, </a:t>
            </a:r>
            <a:br>
              <a:rPr lang="en-GB" dirty="0" smtClean="0"/>
            </a:br>
            <a:r>
              <a:rPr lang="en-GB" dirty="0" smtClean="0"/>
              <a:t>14pt on 26</a:t>
            </a:r>
          </a:p>
          <a:p>
            <a:pPr lvl="0"/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90818" y="1882363"/>
            <a:ext cx="2349598" cy="471498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1" baseline="0">
                <a:latin typeface="Soho Gothic Pro"/>
              </a:defRPr>
            </a:lvl1pPr>
          </a:lstStyle>
          <a:p>
            <a:pPr lvl="0"/>
            <a:r>
              <a:rPr lang="en-GB" dirty="0" smtClean="0"/>
              <a:t>Final conclusion, Bold, 14pt on 26</a:t>
            </a:r>
          </a:p>
          <a:p>
            <a:pPr lvl="0"/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63352" y="1484784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chemeClr val="tx1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1.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639616" y="1484784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chemeClr val="tx1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2.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5087888" y="1484784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chemeClr val="tx1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3.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464152" y="1484784"/>
            <a:ext cx="504055" cy="46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2200" b="1" baseline="0">
                <a:solidFill>
                  <a:schemeClr val="tx1"/>
                </a:solidFill>
                <a:latin typeface="Soho Gothic Pro ExtraBold"/>
              </a:defRPr>
            </a:lvl1pPr>
          </a:lstStyle>
          <a:p>
            <a:pPr lvl="0"/>
            <a:r>
              <a:rPr lang="en-GB" dirty="0" smtClean="0"/>
              <a:t>4.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1844825"/>
            <a:ext cx="2160240" cy="14401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400" b="1">
                <a:latin typeface="Soho Gothic Pro"/>
              </a:defRPr>
            </a:lvl1pPr>
          </a:lstStyle>
          <a:p>
            <a:pPr lvl="0"/>
            <a:r>
              <a:rPr lang="en-GB" dirty="0" smtClean="0"/>
              <a:t>First paragraph, Bold, 14pt on 26</a:t>
            </a:r>
          </a:p>
          <a:p>
            <a:pPr lvl="0"/>
            <a:endParaRPr lang="en-GB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idx="24" hasCustomPrompt="1"/>
          </p:nvPr>
        </p:nvSpPr>
        <p:spPr>
          <a:xfrm>
            <a:off x="839416" y="206493"/>
            <a:ext cx="8424936" cy="4862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450" b="1" i="0" kern="0" spc="-150" baseline="0">
                <a:solidFill>
                  <a:srgbClr val="000000"/>
                </a:solidFill>
                <a:latin typeface="Soho Gothic Pro"/>
                <a:cs typeface="Soho Gothic Pro"/>
              </a:defRPr>
            </a:lvl1pPr>
          </a:lstStyle>
          <a:p>
            <a:pPr lvl="0"/>
            <a:r>
              <a:rPr lang="en-US" dirty="0" smtClean="0"/>
              <a:t>Numbered, Bold, Sentence case, size 34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39416" y="675625"/>
            <a:ext cx="10081319" cy="406443"/>
          </a:xfrm>
          <a:prstGeom prst="rect">
            <a:avLst/>
          </a:prstGeom>
        </p:spPr>
        <p:txBody>
          <a:bodyPr vert="horz" wrap="none"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00" b="0" i="0" kern="0" spc="-200" baseline="0">
                <a:solidFill>
                  <a:srgbClr val="B3B3B3"/>
                </a:solidFill>
                <a:latin typeface="Soho Gothic Pro Light"/>
                <a:cs typeface="Soho Gothic Pro Light"/>
              </a:defRPr>
            </a:lvl1pPr>
          </a:lstStyle>
          <a:p>
            <a:pPr lvl="0"/>
            <a:r>
              <a:rPr lang="en-US" dirty="0" smtClean="0"/>
              <a:t>Subtitle, Light, Grey, Size 34, Condensed by 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6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1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36" r:id="rId2"/>
    <p:sldLayoutId id="2147483875" r:id="rId3"/>
    <p:sldLayoutId id="2147483864" r:id="rId4"/>
    <p:sldLayoutId id="2147483860" r:id="rId5"/>
    <p:sldLayoutId id="2147483858" r:id="rId6"/>
    <p:sldLayoutId id="2147483824" r:id="rId7"/>
    <p:sldLayoutId id="2147483869" r:id="rId8"/>
    <p:sldLayoutId id="2147483848" r:id="rId9"/>
    <p:sldLayoutId id="2147483839" r:id="rId10"/>
    <p:sldLayoutId id="2147483857" r:id="rId11"/>
    <p:sldLayoutId id="2147483859" r:id="rId12"/>
    <p:sldLayoutId id="2147483854" r:id="rId13"/>
    <p:sldLayoutId id="2147483867" r:id="rId14"/>
    <p:sldLayoutId id="2147483872" r:id="rId15"/>
    <p:sldLayoutId id="2147483871" r:id="rId16"/>
    <p:sldLayoutId id="2147483873" r:id="rId17"/>
    <p:sldLayoutId id="2147483874" r:id="rId18"/>
    <p:sldLayoutId id="2147483870" r:id="rId19"/>
    <p:sldLayoutId id="2147483855" r:id="rId20"/>
    <p:sldLayoutId id="2147483865" r:id="rId21"/>
    <p:sldLayoutId id="2147483861" r:id="rId22"/>
    <p:sldLayoutId id="2147483866" r:id="rId23"/>
    <p:sldLayoutId id="2147483868" r:id="rId24"/>
    <p:sldLayoutId id="2147483863" r:id="rId25"/>
    <p:sldLayoutId id="2147483862" r:id="rId26"/>
    <p:sldLayoutId id="2147483837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000" b="0" i="0" kern="1200" baseline="0">
          <a:solidFill>
            <a:srgbClr val="000000"/>
          </a:solidFill>
          <a:latin typeface="Soho Gothic Pro ExtraBold"/>
          <a:ea typeface="+mj-ea"/>
          <a:cs typeface="Soho Gothic Pro Extra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i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7577" y="6558659"/>
            <a:ext cx="2844800" cy="170601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/>
            <a:fld id="{75897B0D-BA2C-2244-86F3-025175B80EAC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318" y="1331882"/>
            <a:ext cx="10621433" cy="47545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180" y="203085"/>
            <a:ext cx="10617251" cy="100584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44764" y="6558659"/>
            <a:ext cx="3860800" cy="1706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>
                    <a:lumMod val="50000"/>
                  </a:srgbClr>
                </a:solidFill>
              </a:rPr>
              <a:t>©2013 LinkedIn Corporation. All Rights Reserved.</a:t>
            </a: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207786" y="6558360"/>
            <a:ext cx="2454713" cy="166392"/>
          </a:xfrm>
          <a:prstGeom prst="rect">
            <a:avLst/>
          </a:prstGeom>
        </p:spPr>
        <p:txBody>
          <a:bodyPr tIns="457200" bIns="457200"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Lucida Grande"/>
              <a:buChar char="·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FFFFFF">
                    <a:lumMod val="50000"/>
                  </a:srgbClr>
                </a:solidFill>
                <a:latin typeface="Arial"/>
              </a:rPr>
              <a:t>ORGANIZATION NAME</a:t>
            </a:r>
            <a:endParaRPr lang="en-US" sz="80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6032" indent="-256032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00000"/>
        <a:buFont typeface="Lucida Grande"/>
        <a:buChar char="·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package=tm" TargetMode="External"/><Relationship Id="rId2" Type="http://schemas.openxmlformats.org/officeDocument/2006/relationships/hyperlink" Target="http://cran.r-project.org/package=topicmodel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1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blei/papers/Blei2011.pdf" TargetMode="External"/><Relationship Id="rId2" Type="http://schemas.openxmlformats.org/officeDocument/2006/relationships/hyperlink" Target="http://videolectures.net/mlss09uk_blei_t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assava.fudan.edu.cn/seminars/ppt/lecture-ld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600" dirty="0"/>
              <a:t>A Bayesian Unsupervised Learning 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28864" y="1655632"/>
            <a:ext cx="7235488" cy="4811369"/>
            <a:chOff x="2742152" y="1655632"/>
            <a:chExt cx="7235488" cy="4811369"/>
          </a:xfrm>
        </p:grpSpPr>
        <p:sp>
          <p:nvSpPr>
            <p:cNvPr id="33" name="TextBox 32"/>
            <p:cNvSpPr txBox="1"/>
            <p:nvPr/>
          </p:nvSpPr>
          <p:spPr>
            <a:xfrm>
              <a:off x="2834629" y="1931926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endParaRPr lang="en-US" sz="2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34" name="Picture 33" descr="Screen Shot 2013-10-02 at 8.09.12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9" y="1655632"/>
              <a:ext cx="6394804" cy="211365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361584" y="4080013"/>
              <a:ext cx="4323723" cy="208053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96492" y="4377234"/>
              <a:ext cx="2405071" cy="149960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09593" y="4390744"/>
              <a:ext cx="1202535" cy="147258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8140" y="3769284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endParaRPr lang="en-US" sz="2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469276" y="4687962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5064063" y="4687962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148499" y="4691752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Left Arrow 42"/>
            <p:cNvSpPr/>
            <p:nvPr/>
          </p:nvSpPr>
          <p:spPr>
            <a:xfrm>
              <a:off x="7428588" y="5052732"/>
              <a:ext cx="567492" cy="135099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Left Arrow 43"/>
            <p:cNvSpPr/>
            <p:nvPr/>
          </p:nvSpPr>
          <p:spPr>
            <a:xfrm flipH="1">
              <a:off x="6027149" y="5056521"/>
              <a:ext cx="418861" cy="13510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74818" y="4904121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2000" dirty="0" err="1">
                  <a:solidFill>
                    <a:srgbClr val="000000"/>
                  </a:solidFill>
                  <a:cs typeface="Arial" pitchFamily="34" charset="0"/>
                </a:rPr>
                <a:t>Z</a:t>
              </a:r>
              <a:r>
                <a:rPr lang="en-US" sz="2000" baseline="-25000" dirty="0" err="1">
                  <a:solidFill>
                    <a:srgbClr val="000000"/>
                  </a:solidFill>
                  <a:cs typeface="Arial" pitchFamily="34" charset="0"/>
                </a:rPr>
                <a:t>d,n</a:t>
              </a:r>
              <a:endParaRPr lang="en-US" sz="2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581553" y="4691752"/>
              <a:ext cx="914400" cy="9144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Left Arrow 46"/>
            <p:cNvSpPr/>
            <p:nvPr/>
          </p:nvSpPr>
          <p:spPr>
            <a:xfrm flipH="1">
              <a:off x="4531128" y="5046801"/>
              <a:ext cx="418861" cy="13510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48" name="Picture 47" descr="Screen Shot 2013-10-02 at 7.43.56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383" y="4826459"/>
              <a:ext cx="457232" cy="584241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8482498" y="5552601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1600" dirty="0">
                  <a:solidFill>
                    <a:srgbClr val="000000"/>
                  </a:solidFill>
                  <a:cs typeface="Arial" pitchFamily="34" charset="0"/>
                </a:rPr>
                <a:t>k=1…K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39492" y="4904122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2000" dirty="0" err="1">
                  <a:solidFill>
                    <a:srgbClr val="000000"/>
                  </a:solidFill>
                  <a:cs typeface="Arial" pitchFamily="34" charset="0"/>
                </a:rPr>
                <a:t>W</a:t>
              </a:r>
              <a:r>
                <a:rPr lang="en-US" sz="2000" baseline="-25000" dirty="0" err="1">
                  <a:solidFill>
                    <a:srgbClr val="000000"/>
                  </a:solidFill>
                  <a:cs typeface="Arial" pitchFamily="34" charset="0"/>
                </a:rPr>
                <a:t>d,n</a:t>
              </a:r>
              <a:endParaRPr lang="en-US" sz="2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51" name="Picture 50" descr="Screen Shot 2013-10-02 at 7.50.4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565" y="4901848"/>
              <a:ext cx="381026" cy="406428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6523306" y="5552601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1600" dirty="0">
                  <a:solidFill>
                    <a:srgbClr val="000000"/>
                  </a:solidFill>
                  <a:cs typeface="Arial" pitchFamily="34" charset="0"/>
                </a:rPr>
                <a:t>n=1,…,</a:t>
              </a:r>
              <a:r>
                <a:rPr lang="en-US" sz="1600" dirty="0" err="1">
                  <a:solidFill>
                    <a:srgbClr val="000000"/>
                  </a:solidFill>
                  <a:cs typeface="Arial" pitchFamily="34" charset="0"/>
                </a:rPr>
                <a:t>N</a:t>
              </a:r>
              <a:r>
                <a:rPr lang="en-US" sz="1600" baseline="-25000" dirty="0" err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endParaRPr lang="en-US" sz="16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53" name="Picture 52" descr="Screen Shot 2013-10-02 at 8.05.1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152" y="4966159"/>
              <a:ext cx="317522" cy="304821"/>
            </a:xfrm>
            <a:prstGeom prst="rect">
              <a:avLst/>
            </a:prstGeom>
          </p:spPr>
        </p:pic>
        <p:pic>
          <p:nvPicPr>
            <p:cNvPr id="54" name="Picture 53" descr="Screen Shot 2013-10-02 at 8.05.24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118" y="4966968"/>
              <a:ext cx="317522" cy="342924"/>
            </a:xfrm>
            <a:prstGeom prst="rect">
              <a:avLst/>
            </a:prstGeom>
          </p:spPr>
        </p:pic>
        <p:sp>
          <p:nvSpPr>
            <p:cNvPr id="55" name="Left Arrow 54"/>
            <p:cNvSpPr/>
            <p:nvPr/>
          </p:nvSpPr>
          <p:spPr>
            <a:xfrm flipH="1">
              <a:off x="3102666" y="5037082"/>
              <a:ext cx="418861" cy="135100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Left Arrow 55"/>
            <p:cNvSpPr/>
            <p:nvPr/>
          </p:nvSpPr>
          <p:spPr>
            <a:xfrm>
              <a:off x="9067268" y="5083542"/>
              <a:ext cx="567492" cy="135099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1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 smtClean="0"/>
              <a:t>LDA - Just </a:t>
            </a:r>
            <a:r>
              <a:rPr lang="en-US" dirty="0"/>
              <a:t>a mixture model</a:t>
            </a:r>
          </a:p>
          <a:p>
            <a:endParaRPr lang="en-GB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1775520" y="740364"/>
            <a:ext cx="4577785" cy="4370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2532" y="482755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055044" y="4233112"/>
            <a:ext cx="2364536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6811" y="4449272"/>
            <a:ext cx="635049" cy="47285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Word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419580" y="3395494"/>
            <a:ext cx="1797048" cy="1026758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09836" y="4979954"/>
            <a:ext cx="1797048" cy="1026758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6302" y="3354965"/>
            <a:ext cx="914400" cy="43231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Topic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2255" y="555709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Topic K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54697" y="4165563"/>
            <a:ext cx="1634909" cy="526889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1185" y="4800532"/>
            <a:ext cx="1648420" cy="351259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multinomail_pro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27" y="1344700"/>
            <a:ext cx="2597049" cy="2597049"/>
          </a:xfrm>
          <a:prstGeom prst="rect">
            <a:avLst/>
          </a:prstGeom>
        </p:spPr>
      </p:pic>
      <p:pic>
        <p:nvPicPr>
          <p:cNvPr id="17" name="Picture 16" descr="multinomail_pro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47" y="3951770"/>
            <a:ext cx="2712784" cy="27127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02908" y="5138280"/>
            <a:ext cx="878256" cy="29722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Leadership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05652" y="224714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Big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64979" y="263893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Machine Learning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5135697" y="2706485"/>
            <a:ext cx="484632" cy="62714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79045" y="2274167"/>
            <a:ext cx="1918651" cy="63496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73626" y="2395757"/>
            <a:ext cx="1945676" cy="49986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1) Pick a topic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922866" y="980998"/>
            <a:ext cx="484632" cy="62714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166214" y="548680"/>
            <a:ext cx="1918651" cy="63496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0795" y="670270"/>
            <a:ext cx="1945676" cy="49986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2) Pick a word</a:t>
            </a:r>
          </a:p>
        </p:txBody>
      </p:sp>
    </p:spTree>
    <p:extLst>
      <p:ext uri="{BB962C8B-B14F-4D97-AF65-F5344CB8AC3E}">
        <p14:creationId xmlns:p14="http://schemas.microsoft.com/office/powerpoint/2010/main" val="29707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3" grpId="0"/>
      <p:bldP spid="18" grpId="0"/>
      <p:bldP spid="19" grpId="0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 smtClean="0"/>
              <a:t>LDA - Just </a:t>
            </a:r>
            <a:r>
              <a:rPr lang="en-US" dirty="0"/>
              <a:t>a mixture model</a:t>
            </a:r>
          </a:p>
          <a:p>
            <a:endParaRPr lang="en-GB" dirty="0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2109221" y="398124"/>
            <a:ext cx="4577785" cy="4370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56233" y="44853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/>
              <a:buChar char="•"/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388745" y="3890872"/>
            <a:ext cx="2364536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0512" y="4107032"/>
            <a:ext cx="635049" cy="47285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Word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753281" y="3053254"/>
            <a:ext cx="1797048" cy="1026758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43537" y="4637714"/>
            <a:ext cx="1797048" cy="1026758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10003" y="3012725"/>
            <a:ext cx="914400" cy="43231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Topic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5956" y="521485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Topic 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888398" y="3823323"/>
            <a:ext cx="1634909" cy="526889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4886" y="4458292"/>
            <a:ext cx="1648420" cy="351259"/>
          </a:xfrm>
          <a:prstGeom prst="straightConnector1">
            <a:avLst/>
          </a:prstGeom>
          <a:ln w="635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multinomail_prob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28" y="1002460"/>
            <a:ext cx="2597049" cy="2597049"/>
          </a:xfrm>
          <a:prstGeom prst="rect">
            <a:avLst/>
          </a:prstGeom>
        </p:spPr>
      </p:pic>
      <p:pic>
        <p:nvPicPr>
          <p:cNvPr id="42" name="Picture 41" descr="multinomail_prob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45" y="3839553"/>
            <a:ext cx="2712784" cy="271278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036609" y="4796040"/>
            <a:ext cx="878256" cy="29722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Leadership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39353" y="190490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Big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98680" y="229669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200" dirty="0">
                <a:solidFill>
                  <a:srgbClr val="000000"/>
                </a:solidFill>
                <a:cs typeface="Arial" pitchFamily="34" charset="0"/>
              </a:rPr>
              <a:t>Machine Learning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5469398" y="2364245"/>
            <a:ext cx="484632" cy="62714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12746" y="1931927"/>
            <a:ext cx="2148351" cy="6349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8256567" y="638758"/>
            <a:ext cx="484632" cy="627149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499915" y="206440"/>
            <a:ext cx="2455347" cy="63496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5400" y="1326956"/>
            <a:ext cx="2447585" cy="1226128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So we really want to know</a:t>
            </a:r>
          </a:p>
          <a:p>
            <a:pPr marL="457200" indent="-4572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AutoNum type="arabicParenR"/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Z (cluster for the </a:t>
            </a: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word for each topic)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  <a:p>
            <a:pPr marL="457200" indent="-4572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AutoNum type="arabicParenR"/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    (document composition)</a:t>
            </a:r>
          </a:p>
          <a:p>
            <a:pPr marL="457200" indent="-457200" defTabSz="457200">
              <a:spcBef>
                <a:spcPct val="20000"/>
              </a:spcBef>
              <a:buClr>
                <a:srgbClr val="0077B5"/>
              </a:buClr>
              <a:buFont typeface="Wingdings" pitchFamily="2" charset="2"/>
              <a:buAutoNum type="arabicParenR"/>
            </a:pPr>
            <a:r>
              <a:rPr lang="en-US" sz="1600" dirty="0" smtClean="0">
                <a:solidFill>
                  <a:srgbClr val="000000"/>
                </a:solidFill>
                <a:cs typeface="Arial" pitchFamily="34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(key words)</a:t>
            </a:r>
          </a:p>
        </p:txBody>
      </p:sp>
      <p:pic>
        <p:nvPicPr>
          <p:cNvPr id="51" name="Picture 50" descr="Screen Shot 2013-10-01 at 11.31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73" y="2105283"/>
            <a:ext cx="1921608" cy="345457"/>
          </a:xfrm>
          <a:prstGeom prst="rect">
            <a:avLst/>
          </a:prstGeom>
        </p:spPr>
      </p:pic>
      <p:pic>
        <p:nvPicPr>
          <p:cNvPr id="52" name="Picture 51" descr="Screen Shot 2013-10-01 at 11.31.0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17" y="376006"/>
            <a:ext cx="2328555" cy="394063"/>
          </a:xfrm>
          <a:prstGeom prst="rect">
            <a:avLst/>
          </a:prstGeom>
        </p:spPr>
      </p:pic>
      <p:pic>
        <p:nvPicPr>
          <p:cNvPr id="54" name="Picture 53" descr="Screen Shot 2013-10-02 at 7.47.2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4" y="1879704"/>
            <a:ext cx="295149" cy="413209"/>
          </a:xfrm>
          <a:prstGeom prst="rect">
            <a:avLst/>
          </a:prstGeom>
        </p:spPr>
      </p:pic>
      <p:pic>
        <p:nvPicPr>
          <p:cNvPr id="55" name="Picture 54" descr="Screen Shot 2013-10-02 at 7.42.48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2" y="2231774"/>
            <a:ext cx="254614" cy="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  <p:bldP spid="37" grpId="0"/>
      <p:bldP spid="38" grpId="0"/>
      <p:bldP spid="43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Graphical representation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1 word from 1 document </a:t>
            </a:r>
            <a:r>
              <a:rPr lang="en-GB" dirty="0" smtClean="0"/>
              <a:t>generative process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48140" y="293166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629" y="193192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69276" y="3850342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64063" y="385034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864747" y="385413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7401563" y="4215111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flipH="1">
            <a:off x="6027149" y="4218901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8866" y="406650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3540" y="4066502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W</a:t>
            </a:r>
          </a:p>
        </p:txBody>
      </p:sp>
      <p:sp>
        <p:nvSpPr>
          <p:cNvPr id="15" name="Oval 14"/>
          <p:cNvSpPr/>
          <p:nvPr/>
        </p:nvSpPr>
        <p:spPr>
          <a:xfrm>
            <a:off x="3649113" y="385413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flipH="1">
            <a:off x="4598688" y="4209181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7" name="Picture 16" descr="Screen Shot 2013-10-02 at 7.4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77" y="4051529"/>
            <a:ext cx="317522" cy="444531"/>
          </a:xfrm>
          <a:prstGeom prst="rect">
            <a:avLst/>
          </a:prstGeom>
        </p:spPr>
      </p:pic>
      <p:pic>
        <p:nvPicPr>
          <p:cNvPr id="18" name="Picture 17" descr="Screen Shot 2013-10-02 at 7.4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1" y="4052340"/>
            <a:ext cx="304821" cy="469933"/>
          </a:xfrm>
          <a:prstGeom prst="rect">
            <a:avLst/>
          </a:prstGeom>
        </p:spPr>
      </p:pic>
      <p:pic>
        <p:nvPicPr>
          <p:cNvPr id="19" name="Picture 18" descr="Screen Shot 2013-10-02 at 8.13.0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11" y="1802103"/>
            <a:ext cx="4673924" cy="10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More general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61584" y="4358703"/>
            <a:ext cx="4323723" cy="20805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6492" y="4655924"/>
            <a:ext cx="2405071" cy="14996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9593" y="4669434"/>
            <a:ext cx="1202535" cy="14725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8140" y="404797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4629" y="304823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69276" y="4966652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64063" y="496665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48499" y="497044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7428588" y="5331422"/>
            <a:ext cx="567492" cy="13509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flipH="1">
            <a:off x="6027149" y="5335211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4818" y="518281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Z</a:t>
            </a:r>
            <a:r>
              <a:rPr lang="en-US" sz="2000" baseline="-25000" dirty="0" err="1">
                <a:solidFill>
                  <a:srgbClr val="000000"/>
                </a:solidFill>
                <a:cs typeface="Arial" pitchFamily="34" charset="0"/>
              </a:rPr>
              <a:t>d,n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81553" y="4970442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flipH="1">
            <a:off x="4531128" y="5325491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 descr="Screen Shot 2013-10-02 at 7.4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383" y="5105149"/>
            <a:ext cx="457232" cy="5842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82498" y="583129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k=1…K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492" y="5182812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cs typeface="Arial" pitchFamily="34" charset="0"/>
              </a:rPr>
              <a:t>d,n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2" name="Picture 21" descr="Screen Shot 2013-10-02 at 7.50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65" y="5180538"/>
            <a:ext cx="381026" cy="4064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23306" y="5831291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n=1,…,</a:t>
            </a:r>
            <a:r>
              <a:rPr lang="en-US" sz="1600" dirty="0" err="1">
                <a:solidFill>
                  <a:srgbClr val="000000"/>
                </a:solidFill>
                <a:cs typeface="Arial" pitchFamily="34" charset="0"/>
              </a:rPr>
              <a:t>N</a:t>
            </a:r>
            <a:r>
              <a:rPr lang="en-US" sz="1600" baseline="-25000" dirty="0" err="1">
                <a:solidFill>
                  <a:srgbClr val="000000"/>
                </a:solidFill>
                <a:cs typeface="Arial" pitchFamily="34" charset="0"/>
              </a:rPr>
              <a:t>d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0034" y="611500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d=1,…,D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0954" y="1724259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K: number of topics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N</a:t>
            </a:r>
            <a:r>
              <a:rPr lang="en-US" sz="2000" baseline="-25000" dirty="0" err="1">
                <a:solidFill>
                  <a:srgbClr val="000000"/>
                </a:solidFill>
                <a:cs typeface="Arial" pitchFamily="34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: number of words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D: number of documents</a:t>
            </a:r>
          </a:p>
        </p:txBody>
      </p:sp>
      <p:pic>
        <p:nvPicPr>
          <p:cNvPr id="26" name="Picture 25" descr="Screen Shot 2013-10-02 at 8.11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63" y="1771637"/>
            <a:ext cx="4582101" cy="8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21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Thinking Bayesian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014142" y="4214687"/>
            <a:ext cx="4323723" cy="20805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9050" y="4511908"/>
            <a:ext cx="2405071" cy="14996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62151" y="4525418"/>
            <a:ext cx="1202535" cy="14725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698" y="3903958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21834" y="482263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16621" y="4822636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01057" y="4826426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Left Arrow 13"/>
          <p:cNvSpPr/>
          <p:nvPr/>
        </p:nvSpPr>
        <p:spPr>
          <a:xfrm>
            <a:off x="7081146" y="5187406"/>
            <a:ext cx="567492" cy="13509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Left Arrow 14"/>
          <p:cNvSpPr/>
          <p:nvPr/>
        </p:nvSpPr>
        <p:spPr>
          <a:xfrm flipH="1">
            <a:off x="5679707" y="5191195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7376" y="503879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Z</a:t>
            </a:r>
            <a:r>
              <a:rPr lang="en-US" sz="2000" baseline="-25000" dirty="0" err="1">
                <a:solidFill>
                  <a:srgbClr val="000000"/>
                </a:solidFill>
                <a:cs typeface="Arial" pitchFamily="34" charset="0"/>
              </a:rPr>
              <a:t>d,n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34111" y="4826426"/>
            <a:ext cx="914400" cy="9144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flipH="1">
            <a:off x="4183686" y="5181475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 descr="Screen Shot 2013-10-02 at 7.43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41" y="4961133"/>
            <a:ext cx="457232" cy="5842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35056" y="568727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k=1…K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2050" y="503879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 err="1">
                <a:solidFill>
                  <a:srgbClr val="000000"/>
                </a:solidFill>
                <a:cs typeface="Arial" pitchFamily="34" charset="0"/>
              </a:rPr>
              <a:t>W</a:t>
            </a:r>
            <a:r>
              <a:rPr lang="en-US" sz="2000" baseline="-25000" dirty="0" err="1">
                <a:solidFill>
                  <a:srgbClr val="000000"/>
                </a:solidFill>
                <a:cs typeface="Arial" pitchFamily="34" charset="0"/>
              </a:rPr>
              <a:t>d,n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2" name="Picture 21" descr="Screen Shot 2013-10-02 at 7.50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23" y="5036522"/>
            <a:ext cx="381026" cy="4064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75864" y="5687275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n=1,…,</a:t>
            </a:r>
            <a:r>
              <a:rPr lang="en-US" sz="1600" dirty="0" err="1">
                <a:solidFill>
                  <a:srgbClr val="000000"/>
                </a:solidFill>
                <a:cs typeface="Arial" pitchFamily="34" charset="0"/>
              </a:rPr>
              <a:t>N</a:t>
            </a:r>
            <a:r>
              <a:rPr lang="en-US" sz="1600" baseline="-25000" dirty="0" err="1">
                <a:solidFill>
                  <a:srgbClr val="000000"/>
                </a:solidFill>
                <a:cs typeface="Arial" pitchFamily="34" charset="0"/>
              </a:rPr>
              <a:t>d</a:t>
            </a: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2592" y="597098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1600" dirty="0">
                <a:solidFill>
                  <a:srgbClr val="000000"/>
                </a:solidFill>
                <a:cs typeface="Arial" pitchFamily="34" charset="0"/>
              </a:rPr>
              <a:t>d=1,…,D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9002" y="152183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Bayesian: But what about the distribution for      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and       </a:t>
            </a: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??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44723" y="1292164"/>
            <a:ext cx="6129093" cy="914400"/>
            <a:chOff x="2487187" y="2904220"/>
            <a:chExt cx="6129093" cy="914400"/>
          </a:xfrm>
        </p:grpSpPr>
        <p:sp>
          <p:nvSpPr>
            <p:cNvPr id="10" name="TextBox 9"/>
            <p:cNvSpPr txBox="1"/>
            <p:nvPr/>
          </p:nvSpPr>
          <p:spPr>
            <a:xfrm>
              <a:off x="2487187" y="2904220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endParaRPr lang="en-US" sz="2000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27" name="Picture 26" descr="Screen Shot 2013-10-02 at 7.50.4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2148" y="3133890"/>
              <a:ext cx="358909" cy="406428"/>
            </a:xfrm>
            <a:prstGeom prst="rect">
              <a:avLst/>
            </a:prstGeom>
          </p:spPr>
        </p:pic>
        <p:pic>
          <p:nvPicPr>
            <p:cNvPr id="28" name="Picture 27" descr="Screen Shot 2013-10-02 at 7.43.56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429" y="3068877"/>
              <a:ext cx="422851" cy="536453"/>
            </a:xfrm>
            <a:prstGeom prst="rect">
              <a:avLst/>
            </a:prstGeom>
          </p:spPr>
        </p:pic>
      </p:grpSp>
      <p:pic>
        <p:nvPicPr>
          <p:cNvPr id="29" name="Picture 28" descr="Screen Shot 2013-10-02 at 8.05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10" y="5100833"/>
            <a:ext cx="317522" cy="304821"/>
          </a:xfrm>
          <a:prstGeom prst="rect">
            <a:avLst/>
          </a:prstGeom>
        </p:spPr>
      </p:pic>
      <p:pic>
        <p:nvPicPr>
          <p:cNvPr id="30" name="Picture 29" descr="Screen Shot 2013-10-02 at 8.05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76" y="5101642"/>
            <a:ext cx="317522" cy="342924"/>
          </a:xfrm>
          <a:prstGeom prst="rect">
            <a:avLst/>
          </a:prstGeom>
        </p:spPr>
      </p:pic>
      <p:sp>
        <p:nvSpPr>
          <p:cNvPr id="31" name="Left Arrow 30"/>
          <p:cNvSpPr/>
          <p:nvPr/>
        </p:nvSpPr>
        <p:spPr>
          <a:xfrm flipH="1">
            <a:off x="2755224" y="5171756"/>
            <a:ext cx="418861" cy="135100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8719826" y="5218216"/>
            <a:ext cx="567492" cy="135099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298023" y="2192272"/>
            <a:ext cx="7755682" cy="1577947"/>
            <a:chOff x="1703512" y="1344479"/>
            <a:chExt cx="7755682" cy="1577947"/>
          </a:xfrm>
        </p:grpSpPr>
        <p:sp>
          <p:nvSpPr>
            <p:cNvPr id="25" name="TextBox 24"/>
            <p:cNvSpPr txBox="1"/>
            <p:nvPr/>
          </p:nvSpPr>
          <p:spPr>
            <a:xfrm>
              <a:off x="1703512" y="1580243"/>
              <a:ext cx="914400" cy="914400"/>
            </a:xfrm>
            <a:prstGeom prst="rect">
              <a:avLst/>
            </a:prstGeom>
          </p:spPr>
          <p:txBody>
            <a:bodyPr vert="horz" wrap="none" lIns="0" tIns="45720" rIns="91440" bIns="45720" rtlCol="0">
              <a:noAutofit/>
            </a:bodyPr>
            <a:lstStyle/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2000" dirty="0">
                  <a:solidFill>
                    <a:srgbClr val="000000"/>
                  </a:solidFill>
                  <a:cs typeface="Arial" pitchFamily="34" charset="0"/>
                </a:rPr>
                <a:t>K: number of topics</a:t>
              </a:r>
            </a:p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2000" dirty="0" err="1">
                  <a:solidFill>
                    <a:srgbClr val="000000"/>
                  </a:solidFill>
                  <a:cs typeface="Arial" pitchFamily="34" charset="0"/>
                </a:rPr>
                <a:t>N</a:t>
              </a:r>
              <a:r>
                <a:rPr lang="en-US" sz="2000" baseline="-25000" dirty="0" err="1">
                  <a:solidFill>
                    <a:srgbClr val="000000"/>
                  </a:solidFill>
                  <a:cs typeface="Arial" pitchFamily="34" charset="0"/>
                </a:rPr>
                <a:t>d</a:t>
              </a:r>
              <a:r>
                <a:rPr lang="en-US" sz="2000" dirty="0">
                  <a:solidFill>
                    <a:srgbClr val="000000"/>
                  </a:solidFill>
                  <a:cs typeface="Arial" pitchFamily="34" charset="0"/>
                </a:rPr>
                <a:t>: number of words</a:t>
              </a:r>
            </a:p>
            <a:p>
              <a:pPr defTabSz="457200">
                <a:spcBef>
                  <a:spcPct val="20000"/>
                </a:spcBef>
                <a:buClr>
                  <a:srgbClr val="0077B5"/>
                </a:buClr>
              </a:pPr>
              <a:r>
                <a:rPr lang="en-US" sz="2000" dirty="0">
                  <a:solidFill>
                    <a:srgbClr val="000000"/>
                  </a:solidFill>
                  <a:cs typeface="Arial" pitchFamily="34" charset="0"/>
                </a:rPr>
                <a:t>D: number of documents</a:t>
              </a:r>
            </a:p>
          </p:txBody>
        </p:sp>
        <p:pic>
          <p:nvPicPr>
            <p:cNvPr id="33" name="Picture 32" descr="Screen Shot 2013-10-02 at 8.09.12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148" y="1344479"/>
              <a:ext cx="4774046" cy="1577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6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0" grpId="0"/>
      <p:bldP spid="21" grpId="0"/>
      <p:bldP spid="23" grpId="0"/>
      <p:bldP spid="24" grpId="0"/>
      <p:bldP spid="26" grpId="0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LDA as hierarchical Bayesian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34629" y="301277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7" name="Picture 6" descr="Screen Shot 2013-10-02 at 8.09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62" y="1844824"/>
            <a:ext cx="4774046" cy="1577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9815" y="399900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    and    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   control </a:t>
            </a: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the “sparsity” of the weights for the multinomial.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Implications: a priori we assume</a:t>
            </a:r>
          </a:p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Topics have few key words </a:t>
            </a:r>
          </a:p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Documents only have a small subset of topics</a:t>
            </a:r>
          </a:p>
        </p:txBody>
      </p:sp>
      <p:pic>
        <p:nvPicPr>
          <p:cNvPr id="9" name="Picture 8" descr="Screen Shot 2013-10-02 at 8.05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59" y="4078755"/>
            <a:ext cx="317522" cy="304821"/>
          </a:xfrm>
          <a:prstGeom prst="rect">
            <a:avLst/>
          </a:prstGeom>
        </p:spPr>
      </p:pic>
      <p:pic>
        <p:nvPicPr>
          <p:cNvPr id="10" name="Picture 9" descr="Screen Shot 2013-10-02 at 8.05.2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68" y="4059704"/>
            <a:ext cx="317522" cy="3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 err="1"/>
              <a:t>Dirichlet</a:t>
            </a:r>
            <a:r>
              <a:rPr lang="en-US" dirty="0"/>
              <a:t> Distribution with Different Sparsity Parameters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dirichlet_spars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60848"/>
            <a:ext cx="10648104" cy="35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Calculate the posterior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34629" y="2633132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7" name="Picture 6" descr="Screen Shot 2013-10-02 at 8.09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47" y="2113660"/>
            <a:ext cx="5577321" cy="18434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0885" y="1484784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How do we fit this model?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Want the posterior: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8140" y="447049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" name="Picture 9" descr="Screen Shot 2013-10-02 at 8.36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36" y="4492256"/>
            <a:ext cx="6553655" cy="7366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04931" y="5699896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Worst part of Bayesian Analysis…..personally </a:t>
            </a:r>
            <a:r>
              <a:rPr lang="en-US" sz="2000" dirty="0" smtClean="0">
                <a:solidFill>
                  <a:srgbClr val="000000"/>
                </a:solidFill>
                <a:cs typeface="Arial" pitchFamily="34" charset="0"/>
              </a:rPr>
              <a:t>speaking</a:t>
            </a:r>
            <a:endParaRPr 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7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Computing the posterior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10629" y="2549450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4140" y="4386808"/>
            <a:ext cx="914400" cy="91440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 descr="Screen Shot 2013-10-02 at 8.36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94" y="1465871"/>
            <a:ext cx="6553655" cy="7366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7194" y="2643930"/>
            <a:ext cx="9289032" cy="249336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Mean field </a:t>
            </a:r>
            <a:r>
              <a:rPr lang="en-US" sz="2400" dirty="0" err="1" smtClean="0">
                <a:solidFill>
                  <a:srgbClr val="000000"/>
                </a:solidFill>
                <a:cs typeface="Arial" pitchFamily="34" charset="0"/>
              </a:rPr>
              <a:t>variational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methods (</a:t>
            </a:r>
            <a:r>
              <a:rPr lang="en-US" sz="2400" dirty="0" err="1" smtClean="0">
                <a:solidFill>
                  <a:srgbClr val="000000"/>
                </a:solidFill>
                <a:cs typeface="Arial" pitchFamily="34" charset="0"/>
              </a:rPr>
              <a:t>Blei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et al., 2001,2003)</a:t>
            </a:r>
          </a:p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Expectation propagation (</a:t>
            </a:r>
            <a:r>
              <a:rPr lang="en-US" sz="2400" dirty="0" err="1" smtClean="0">
                <a:solidFill>
                  <a:srgbClr val="000000"/>
                </a:solidFill>
                <a:cs typeface="Arial" pitchFamily="34" charset="0"/>
              </a:rPr>
              <a:t>Minka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and Lafferty, 2002)</a:t>
            </a:r>
          </a:p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Collapsed Gibbs sampling (Griffiths and </a:t>
            </a:r>
            <a:r>
              <a:rPr lang="en-US" sz="2400" dirty="0" err="1" smtClean="0">
                <a:solidFill>
                  <a:srgbClr val="000000"/>
                </a:solidFill>
                <a:cs typeface="Arial" pitchFamily="34" charset="0"/>
              </a:rPr>
              <a:t>Steyvers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, 2002)</a:t>
            </a:r>
          </a:p>
          <a:p>
            <a:pPr marL="342900" indent="-342900" defTabSz="457200">
              <a:spcBef>
                <a:spcPct val="20000"/>
              </a:spcBef>
              <a:buClr>
                <a:srgbClr val="0077B5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Collapsed </a:t>
            </a:r>
            <a:r>
              <a:rPr lang="en-US" sz="2400" dirty="0" err="1" smtClean="0">
                <a:solidFill>
                  <a:srgbClr val="000000"/>
                </a:solidFill>
                <a:cs typeface="Arial" pitchFamily="34" charset="0"/>
              </a:rPr>
              <a:t>variational</a:t>
            </a:r>
            <a:r>
              <a:rPr lang="en-US" sz="2400" dirty="0" smtClean="0">
                <a:solidFill>
                  <a:srgbClr val="000000"/>
                </a:solidFill>
                <a:cs typeface="Arial" pitchFamily="34" charset="0"/>
              </a:rPr>
              <a:t> inference (The et al., 2006)</a:t>
            </a:r>
          </a:p>
        </p:txBody>
      </p:sp>
    </p:spTree>
    <p:extLst>
      <p:ext uri="{BB962C8B-B14F-4D97-AF65-F5344CB8AC3E}">
        <p14:creationId xmlns:p14="http://schemas.microsoft.com/office/powerpoint/2010/main" val="29863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20000"/>
              </a:spcBef>
              <a:buClr>
                <a:srgbClr val="0077B5"/>
              </a:buClr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LDA – introduction &amp; some notations (graphical models)</a:t>
            </a:r>
          </a:p>
          <a:p>
            <a:pPr lvl="0">
              <a:spcBef>
                <a:spcPct val="20000"/>
              </a:spcBef>
              <a:buClr>
                <a:srgbClr val="0077B5"/>
              </a:buClr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LDA </a:t>
            </a:r>
            <a:r>
              <a:rPr lang="en-US" sz="2000" b="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theory and intuition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buClr>
                <a:srgbClr val="0077B5"/>
              </a:buClr>
            </a:pPr>
            <a:r>
              <a:rPr lang="en-US" sz="2000" b="0" dirty="0">
                <a:latin typeface="Arial" pitchFamily="34" charset="0"/>
                <a:cs typeface="Arial" pitchFamily="34" charset="0"/>
              </a:rPr>
              <a:t>LDA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– application</a:t>
            </a:r>
          </a:p>
          <a:p>
            <a:pPr lvl="0">
              <a:spcBef>
                <a:spcPct val="20000"/>
              </a:spcBef>
              <a:buClr>
                <a:srgbClr val="0077B5"/>
              </a:buClr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LDA – extensions</a:t>
            </a:r>
          </a:p>
          <a:p>
            <a:pPr lvl="0">
              <a:spcBef>
                <a:spcPct val="20000"/>
              </a:spcBef>
              <a:buClr>
                <a:srgbClr val="0077B5"/>
              </a:buClr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References</a:t>
            </a:r>
          </a:p>
          <a:p>
            <a:pPr lvl="0">
              <a:spcBef>
                <a:spcPct val="20000"/>
              </a:spcBef>
              <a:buClr>
                <a:srgbClr val="0077B5"/>
              </a:buClr>
            </a:pPr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Agenda Items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/>
              <a:t>R </a:t>
            </a:r>
            <a:r>
              <a:rPr lang="en-GB" sz="2000" dirty="0"/>
              <a:t>packages </a:t>
            </a:r>
            <a:r>
              <a:rPr lang="en-GB" sz="2000" dirty="0" smtClean="0"/>
              <a:t>for LDA</a:t>
            </a:r>
          </a:p>
          <a:p>
            <a:endParaRPr lang="en-GB" sz="2000" dirty="0"/>
          </a:p>
          <a:p>
            <a:endParaRPr lang="en-GB" sz="2000" dirty="0" smtClean="0"/>
          </a:p>
          <a:p>
            <a:pPr marL="457200" lvl="1" indent="0">
              <a:buNone/>
            </a:pPr>
            <a:r>
              <a:rPr lang="en-GB" sz="2000" b="1" i="0" dirty="0" smtClean="0"/>
              <a:t>1.	</a:t>
            </a:r>
            <a:r>
              <a:rPr lang="en-GB" sz="2000" b="1" dirty="0" smtClean="0"/>
              <a:t> </a:t>
            </a:r>
            <a:r>
              <a:rPr lang="en-GB" sz="2000" b="1" i="0" dirty="0" smtClean="0"/>
              <a:t>tm</a:t>
            </a:r>
          </a:p>
          <a:p>
            <a:pPr marL="457200" lvl="1" indent="0">
              <a:buNone/>
            </a:pPr>
            <a:endParaRPr lang="en-GB" sz="2000" b="1" i="0" dirty="0"/>
          </a:p>
          <a:p>
            <a:pPr marL="457200" lvl="1" indent="0">
              <a:buNone/>
            </a:pPr>
            <a:r>
              <a:rPr lang="en-GB" sz="2000" b="1" i="0" dirty="0" smtClean="0"/>
              <a:t>2.	 </a:t>
            </a:r>
            <a:r>
              <a:rPr lang="en-GB" sz="2000" b="1" i="0" dirty="0" err="1" smtClean="0"/>
              <a:t>topicmodels</a:t>
            </a:r>
            <a:endParaRPr lang="en-GB" sz="2000" b="1" i="0" dirty="0" smtClean="0"/>
          </a:p>
          <a:p>
            <a:pPr marL="914400" lvl="1" indent="-457200">
              <a:buFont typeface="+mj-lt"/>
              <a:buAutoNum type="arabicPeriod"/>
            </a:pPr>
            <a:endParaRPr lang="en-GB" sz="2000" b="1" i="0" dirty="0"/>
          </a:p>
          <a:p>
            <a:pPr marL="457200" lvl="1" indent="0">
              <a:buNone/>
            </a:pPr>
            <a:r>
              <a:rPr lang="en-GB" sz="2000" b="1" i="0" dirty="0" smtClean="0"/>
              <a:t>3.	</a:t>
            </a:r>
            <a:r>
              <a:rPr lang="en-GB" sz="2000" b="1" i="0" dirty="0" err="1" smtClean="0"/>
              <a:t>lda</a:t>
            </a:r>
            <a:endParaRPr lang="en-GB" sz="2000" b="1" i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LDA in the R Environment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023992" y="1188484"/>
            <a:ext cx="5976664" cy="533685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1. 	Introductions </a:t>
            </a:r>
            <a:r>
              <a:rPr lang="en-GB" dirty="0"/>
              <a:t>and examples to </a:t>
            </a:r>
            <a:r>
              <a:rPr lang="en-GB" b="1" dirty="0" err="1"/>
              <a:t>topicmodels</a:t>
            </a:r>
            <a:r>
              <a:rPr lang="en-GB" dirty="0"/>
              <a:t> are available from:</a:t>
            </a:r>
          </a:p>
          <a:p>
            <a:r>
              <a:rPr lang="en-GB" dirty="0" smtClean="0"/>
              <a:t>the </a:t>
            </a:r>
            <a:r>
              <a:rPr lang="en-GB" dirty="0"/>
              <a:t>package reference documentation which can be viewed via the R help </a:t>
            </a:r>
            <a:r>
              <a:rPr lang="en-GB" dirty="0" smtClean="0"/>
              <a:t>system</a:t>
            </a:r>
            <a:r>
              <a:rPr lang="en-GB" dirty="0"/>
              <a:t>, or as a single PDF file (topicmodels.pdf at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cran.r-project.org/package=topicmodels</a:t>
            </a:r>
            <a:r>
              <a:rPr lang="en-GB" dirty="0" smtClean="0"/>
              <a:t>), or</a:t>
            </a:r>
          </a:p>
          <a:p>
            <a:r>
              <a:rPr lang="en-GB" dirty="0" smtClean="0"/>
              <a:t>the </a:t>
            </a:r>
            <a:r>
              <a:rPr lang="en-GB" dirty="0"/>
              <a:t>authors’ paper in the Journal of Statistical Software (</a:t>
            </a:r>
            <a:r>
              <a:rPr lang="en-GB" dirty="0" err="1" smtClean="0"/>
              <a:t>Grun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Hornik</a:t>
            </a:r>
            <a:r>
              <a:rPr lang="en-GB" dirty="0"/>
              <a:t>, 2011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r>
              <a:rPr lang="en-GB" i="1" dirty="0"/>
              <a:t>For data input the </a:t>
            </a:r>
            <a:r>
              <a:rPr lang="en-GB" i="1" dirty="0" err="1"/>
              <a:t>topicmodels</a:t>
            </a:r>
            <a:r>
              <a:rPr lang="en-GB" i="1" dirty="0"/>
              <a:t> package depends on the package tm (text </a:t>
            </a:r>
            <a:r>
              <a:rPr lang="en-GB" i="1" dirty="0" smtClean="0"/>
              <a:t>mining)</a:t>
            </a:r>
          </a:p>
          <a:p>
            <a:pPr marL="0" indent="0">
              <a:buNone/>
            </a:pPr>
            <a:r>
              <a:rPr lang="en-GB" dirty="0" smtClean="0"/>
              <a:t>2.	The </a:t>
            </a:r>
            <a:r>
              <a:rPr lang="en-GB" dirty="0"/>
              <a:t>current functionality of </a:t>
            </a:r>
            <a:r>
              <a:rPr lang="en-GB" b="1" dirty="0"/>
              <a:t>tm</a:t>
            </a:r>
            <a:r>
              <a:rPr lang="en-GB" dirty="0"/>
              <a:t> is documented in detail in the </a:t>
            </a:r>
            <a:r>
              <a:rPr lang="en-GB" dirty="0" smtClean="0"/>
              <a:t>package’s </a:t>
            </a:r>
            <a:r>
              <a:rPr lang="en-GB" dirty="0"/>
              <a:t>online </a:t>
            </a:r>
            <a:r>
              <a:rPr lang="en-GB" dirty="0" smtClean="0"/>
              <a:t>help and </a:t>
            </a:r>
            <a:r>
              <a:rPr lang="en-GB" dirty="0"/>
              <a:t>in its reference manual (tm.pdf at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cran.r-project.org/package=tm</a:t>
            </a:r>
            <a:r>
              <a:rPr lang="en-GB" dirty="0" smtClean="0"/>
              <a:t> ). tm </a:t>
            </a:r>
            <a:r>
              <a:rPr lang="en-GB" dirty="0"/>
              <a:t>is </a:t>
            </a:r>
            <a:r>
              <a:rPr lang="en-GB" dirty="0" smtClean="0"/>
              <a:t>handling </a:t>
            </a:r>
            <a:r>
              <a:rPr lang="en-GB" dirty="0"/>
              <a:t>text mining </a:t>
            </a:r>
            <a:r>
              <a:rPr lang="en-GB" dirty="0" smtClean="0"/>
              <a:t>tasks. It </a:t>
            </a:r>
            <a:r>
              <a:rPr lang="en-GB" dirty="0"/>
              <a:t>enables the user to import data from various formats </a:t>
            </a:r>
            <a:r>
              <a:rPr lang="en-GB" dirty="0" smtClean="0"/>
              <a:t>and offers standard </a:t>
            </a:r>
            <a:r>
              <a:rPr lang="en-GB" dirty="0"/>
              <a:t>tools for </a:t>
            </a:r>
            <a:r>
              <a:rPr lang="en-GB" dirty="0" smtClean="0"/>
              <a:t>pre-processing </a:t>
            </a:r>
            <a:r>
              <a:rPr lang="en-GB" dirty="0"/>
              <a:t>and further transformation and filtering of texts and </a:t>
            </a:r>
            <a:r>
              <a:rPr lang="en-GB" dirty="0" smtClean="0"/>
              <a:t>text collections</a:t>
            </a:r>
            <a:r>
              <a:rPr lang="en-GB" dirty="0"/>
              <a:t>. </a:t>
            </a:r>
            <a:r>
              <a:rPr lang="en-GB" dirty="0" smtClean="0"/>
              <a:t>(removal </a:t>
            </a:r>
            <a:r>
              <a:rPr lang="en-GB" dirty="0"/>
              <a:t>of punctuation, numbers, whitespace and stop </a:t>
            </a:r>
            <a:r>
              <a:rPr lang="en-GB" dirty="0" smtClean="0"/>
              <a:t>words, conversion </a:t>
            </a:r>
            <a:r>
              <a:rPr lang="en-GB" dirty="0"/>
              <a:t>to lower case, </a:t>
            </a:r>
            <a:r>
              <a:rPr lang="en-GB" dirty="0" smtClean="0"/>
              <a:t>stemming and so on.)</a:t>
            </a:r>
          </a:p>
          <a:p>
            <a:pPr marL="0" indent="0">
              <a:buNone/>
            </a:pPr>
            <a:r>
              <a:rPr lang="en-GB" dirty="0" smtClean="0"/>
              <a:t>3.</a:t>
            </a:r>
            <a:r>
              <a:rPr lang="en-GB" b="1" dirty="0" smtClean="0"/>
              <a:t>	</a:t>
            </a:r>
            <a:r>
              <a:rPr lang="en-GB" b="1" dirty="0" err="1" smtClean="0"/>
              <a:t>lda</a:t>
            </a:r>
            <a:r>
              <a:rPr lang="en-GB" dirty="0" smtClean="0"/>
              <a:t> package </a:t>
            </a:r>
            <a:r>
              <a:rPr lang="en-GB" dirty="0"/>
              <a:t>implements latent </a:t>
            </a:r>
            <a:r>
              <a:rPr lang="en-GB" dirty="0" err="1"/>
              <a:t>Dirichlet</a:t>
            </a:r>
            <a:r>
              <a:rPr lang="en-GB" dirty="0"/>
              <a:t> allocation (</a:t>
            </a:r>
            <a:r>
              <a:rPr lang="en-GB" dirty="0" err="1"/>
              <a:t>Lda</a:t>
            </a:r>
            <a:r>
              <a:rPr lang="en-GB" dirty="0"/>
              <a:t>) and related </a:t>
            </a:r>
            <a:r>
              <a:rPr lang="en-GB" dirty="0" smtClean="0"/>
              <a:t>models</a:t>
            </a:r>
            <a:r>
              <a:rPr lang="en-GB" dirty="0"/>
              <a:t>. This includes (but is not limited to) </a:t>
            </a:r>
            <a:r>
              <a:rPr lang="en-GB" dirty="0" err="1"/>
              <a:t>sLda</a:t>
            </a:r>
            <a:r>
              <a:rPr lang="en-GB" dirty="0"/>
              <a:t> [(supervised </a:t>
            </a:r>
            <a:r>
              <a:rPr lang="en-GB" dirty="0" err="1"/>
              <a:t>Lda</a:t>
            </a:r>
            <a:r>
              <a:rPr lang="en-GB" dirty="0"/>
              <a:t>, see </a:t>
            </a:r>
            <a:r>
              <a:rPr lang="en-GB" dirty="0" err="1"/>
              <a:t>Blei</a:t>
            </a:r>
            <a:r>
              <a:rPr lang="en-GB" dirty="0"/>
              <a:t> </a:t>
            </a:r>
            <a:r>
              <a:rPr lang="en-GB" dirty="0" smtClean="0"/>
              <a:t>and McAuliffe </a:t>
            </a:r>
            <a:r>
              <a:rPr lang="en-GB" dirty="0"/>
              <a:t>(2007))], [related topic models (</a:t>
            </a:r>
            <a:r>
              <a:rPr lang="en-GB" dirty="0" err="1"/>
              <a:t>Rtm</a:t>
            </a:r>
            <a:r>
              <a:rPr lang="en-GB" dirty="0"/>
              <a:t>, see Chang and </a:t>
            </a:r>
            <a:r>
              <a:rPr lang="en-GB" dirty="0" err="1"/>
              <a:t>Blei</a:t>
            </a:r>
            <a:r>
              <a:rPr lang="en-GB" dirty="0"/>
              <a:t> (2009</a:t>
            </a:r>
            <a:r>
              <a:rPr lang="en-GB" dirty="0" smtClean="0"/>
              <a:t>))], and </a:t>
            </a:r>
            <a:r>
              <a:rPr lang="en-GB" dirty="0"/>
              <a:t>the mixed-membership stochastic </a:t>
            </a:r>
            <a:r>
              <a:rPr lang="en-GB" dirty="0" err="1"/>
              <a:t>blockmodel</a:t>
            </a:r>
            <a:r>
              <a:rPr lang="en-GB" dirty="0"/>
              <a:t> [(</a:t>
            </a:r>
            <a:r>
              <a:rPr lang="en-GB" dirty="0" err="1"/>
              <a:t>Mmsb</a:t>
            </a:r>
            <a:r>
              <a:rPr lang="en-GB" dirty="0"/>
              <a:t>, see </a:t>
            </a:r>
            <a:r>
              <a:rPr lang="en-GB" dirty="0" err="1"/>
              <a:t>Airoldi</a:t>
            </a:r>
            <a:r>
              <a:rPr lang="en-GB" dirty="0"/>
              <a:t> et al</a:t>
            </a:r>
            <a:r>
              <a:rPr lang="en-GB" dirty="0" smtClean="0"/>
              <a:t>. (</a:t>
            </a:r>
            <a:r>
              <a:rPr lang="en-GB" dirty="0"/>
              <a:t>2008))].</a:t>
            </a:r>
          </a:p>
        </p:txBody>
      </p:sp>
    </p:spTree>
    <p:extLst>
      <p:ext uri="{BB962C8B-B14F-4D97-AF65-F5344CB8AC3E}">
        <p14:creationId xmlns:p14="http://schemas.microsoft.com/office/powerpoint/2010/main" val="12319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53046" y="1982137"/>
            <a:ext cx="5616624" cy="47525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Application - Profusion blogs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smtClean="0"/>
              <a:t>59 blogs  (15 June 2014 – 31 March 2016)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09647"/>
              </p:ext>
            </p:extLst>
          </p:nvPr>
        </p:nvGraphicFramePr>
        <p:xfrm>
          <a:off x="158809" y="1837637"/>
          <a:ext cx="5825710" cy="501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Worksheet" r:id="rId4" imgW="7505652" imgH="5915061" progId="Excel.Sheet.12">
                  <p:embed/>
                </p:oleObj>
              </mc:Choice>
              <mc:Fallback>
                <p:oleObj name="Worksheet" r:id="rId4" imgW="7505652" imgH="59150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09" y="1837637"/>
                        <a:ext cx="5825710" cy="501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85840"/>
              </p:ext>
            </p:extLst>
          </p:nvPr>
        </p:nvGraphicFramePr>
        <p:xfrm>
          <a:off x="5990282" y="1837637"/>
          <a:ext cx="6099666" cy="501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Worksheet" r:id="rId7" imgW="7505652" imgH="5724554" progId="Excel.Sheet.12">
                  <p:embed/>
                </p:oleObj>
              </mc:Choice>
              <mc:Fallback>
                <p:oleObj name="Worksheet" r:id="rId7" imgW="7505652" imgH="57245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0282" y="1837637"/>
                        <a:ext cx="6099666" cy="501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4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What words do they commonly use?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55" y="836712"/>
            <a:ext cx="10018889" cy="60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dirty="0" smtClean="0"/>
              <a:t>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 science: </a:t>
            </a:r>
            <a:r>
              <a:rPr lang="en-GB" dirty="0"/>
              <a:t>0.68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 consequently: 0.64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team: 0.64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business:0.61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scientists:0.61 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  <a:p>
            <a:r>
              <a:rPr lang="en-GB" b="1" dirty="0" smtClean="0"/>
              <a:t>Science</a:t>
            </a:r>
            <a:endParaRPr lang="en-GB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data: </a:t>
            </a:r>
            <a:r>
              <a:rPr lang="en-GB" dirty="0"/>
              <a:t>0.68 </a:t>
            </a:r>
            <a:endParaRPr lang="en-GB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business:0.64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capability: 0.64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encouraging: 0.64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promises</a:t>
            </a:r>
            <a:r>
              <a:rPr lang="en-GB" dirty="0"/>
              <a:t>: 0.64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Relationships Between Terms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b="1" dirty="0" smtClean="0"/>
              <a:t>will</a:t>
            </a:r>
            <a:endParaRPr lang="en-GB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benefits: 0.61 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technology: 0.61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GB" dirty="0" smtClean="0"/>
          </a:p>
          <a:p>
            <a:r>
              <a:rPr lang="en-GB" b="1" dirty="0" smtClean="0"/>
              <a:t>people</a:t>
            </a:r>
            <a:endParaRPr lang="en-GB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perform: 0.72 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highest: 0.71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technique: 0.69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rarely: 0.68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</a:t>
            </a:r>
            <a:r>
              <a:rPr lang="en-GB" dirty="0" smtClean="0"/>
              <a:t>sale:0.66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engaged: 0.65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  encourage: 0.64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</a:t>
            </a:r>
            <a:r>
              <a:rPr lang="en-GB" dirty="0" smtClean="0"/>
              <a:t> purchasing: 0.62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Word Cloud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444" y="692696"/>
            <a:ext cx="6491111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K-means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Clustering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Hierarchal </a:t>
            </a:r>
            <a:r>
              <a:rPr lang="en-GB" dirty="0"/>
              <a:t>Clustering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060848"/>
            <a:ext cx="6099708" cy="4752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4" y="2077533"/>
            <a:ext cx="5677816" cy="47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Topic modelling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Optimal number of topics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298472"/>
            <a:ext cx="6764473" cy="5559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669" y="2348880"/>
            <a:ext cx="3273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correct number is the number you want, just like with k-means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Try out different values of k, select the one has largest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8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LDA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9552384" y="1844824"/>
            <a:ext cx="2160240" cy="475252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Data:  0.0336</a:t>
            </a:r>
            <a:endParaRPr lang="en-GB" dirty="0" smtClean="0"/>
          </a:p>
          <a:p>
            <a:r>
              <a:rPr lang="en-GB" dirty="0"/>
              <a:t>Will: 0.0177</a:t>
            </a:r>
            <a:endParaRPr lang="en-GB" dirty="0" smtClean="0"/>
          </a:p>
          <a:p>
            <a:r>
              <a:rPr lang="en-GB" dirty="0"/>
              <a:t>Can: 0.0111</a:t>
            </a:r>
            <a:endParaRPr lang="en-GB" dirty="0" smtClean="0"/>
          </a:p>
          <a:p>
            <a:r>
              <a:rPr lang="en-GB" dirty="0"/>
              <a:t>Smart: 0.0093</a:t>
            </a:r>
            <a:endParaRPr lang="en-GB" dirty="0" smtClean="0"/>
          </a:p>
          <a:p>
            <a:r>
              <a:rPr lang="en-GB" dirty="0" smtClean="0"/>
              <a:t>Construct</a:t>
            </a:r>
            <a:r>
              <a:rPr lang="en-GB" dirty="0"/>
              <a:t>: </a:t>
            </a:r>
            <a:r>
              <a:rPr lang="en-GB" dirty="0" smtClean="0"/>
              <a:t>0.0085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/>
              <a:t>DS &amp; </a:t>
            </a:r>
            <a:r>
              <a:rPr lang="en-GB" b="1" dirty="0" smtClean="0"/>
              <a:t>smart cities</a:t>
            </a:r>
            <a:endParaRPr lang="en-GB" b="1" dirty="0"/>
          </a:p>
          <a:p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63352" y="1860401"/>
            <a:ext cx="1944688" cy="4752975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Custom: </a:t>
            </a:r>
            <a:r>
              <a:rPr lang="en-GB" dirty="0" smtClean="0"/>
              <a:t>0.0193</a:t>
            </a:r>
          </a:p>
          <a:p>
            <a:r>
              <a:rPr lang="en-GB" dirty="0"/>
              <a:t>Data: 0.0160</a:t>
            </a:r>
            <a:endParaRPr lang="en-GB" dirty="0" smtClean="0"/>
          </a:p>
          <a:p>
            <a:r>
              <a:rPr lang="en-GB" dirty="0"/>
              <a:t>Can: 0.0137</a:t>
            </a:r>
            <a:endParaRPr lang="en-GB" dirty="0" smtClean="0"/>
          </a:p>
          <a:p>
            <a:r>
              <a:rPr lang="en-GB" dirty="0"/>
              <a:t>Email: </a:t>
            </a:r>
            <a:r>
              <a:rPr lang="en-GB" dirty="0" smtClean="0"/>
              <a:t>0.0106</a:t>
            </a:r>
          </a:p>
          <a:p>
            <a:r>
              <a:rPr lang="en-GB" dirty="0" smtClean="0"/>
              <a:t>Use: </a:t>
            </a:r>
            <a:r>
              <a:rPr lang="en-GB" dirty="0"/>
              <a:t>0.0096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b="1" dirty="0" smtClean="0"/>
              <a:t>DS &amp; email</a:t>
            </a:r>
            <a:endParaRPr lang="en-GB" b="1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600056" y="1860401"/>
            <a:ext cx="1944688" cy="4752975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Data</a:t>
            </a:r>
            <a:r>
              <a:rPr lang="en-GB" dirty="0"/>
              <a:t>: </a:t>
            </a:r>
            <a:r>
              <a:rPr lang="en-GB" dirty="0" smtClean="0"/>
              <a:t>0.0358</a:t>
            </a:r>
          </a:p>
          <a:p>
            <a:r>
              <a:rPr lang="en-GB" dirty="0"/>
              <a:t>Can: 0.0182</a:t>
            </a:r>
            <a:endParaRPr lang="en-GB" dirty="0" smtClean="0"/>
          </a:p>
          <a:p>
            <a:r>
              <a:rPr lang="en-GB" dirty="0"/>
              <a:t>Science: 0.0164</a:t>
            </a:r>
            <a:endParaRPr lang="en-GB" dirty="0" smtClean="0"/>
          </a:p>
          <a:p>
            <a:r>
              <a:rPr lang="en-GB" dirty="0"/>
              <a:t>Business: 0.0147</a:t>
            </a:r>
            <a:endParaRPr lang="en-GB" dirty="0" smtClean="0"/>
          </a:p>
          <a:p>
            <a:r>
              <a:rPr lang="en-GB" dirty="0"/>
              <a:t>Use: 0.0108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b="1" dirty="0"/>
              <a:t>DS </a:t>
            </a:r>
            <a:r>
              <a:rPr lang="en-GB" b="1" dirty="0" smtClean="0"/>
              <a:t>&amp; business	</a:t>
            </a:r>
            <a:endParaRPr lang="en-GB" b="1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503712" y="1860401"/>
            <a:ext cx="1944688" cy="4752975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Data: 0.0263</a:t>
            </a:r>
            <a:endParaRPr lang="en-GB" dirty="0" smtClean="0"/>
          </a:p>
          <a:p>
            <a:r>
              <a:rPr lang="en-GB" dirty="0"/>
              <a:t>Wearable</a:t>
            </a:r>
            <a:r>
              <a:rPr lang="en-GB" dirty="0" smtClean="0"/>
              <a:t>: 0.0146 </a:t>
            </a:r>
          </a:p>
          <a:p>
            <a:r>
              <a:rPr lang="en-GB" dirty="0"/>
              <a:t>Can: 0.0128</a:t>
            </a:r>
            <a:endParaRPr lang="en-GB" dirty="0" smtClean="0"/>
          </a:p>
          <a:p>
            <a:r>
              <a:rPr lang="en-GB" dirty="0"/>
              <a:t>Inform: 0.0122</a:t>
            </a:r>
            <a:endParaRPr lang="en-GB" dirty="0" smtClean="0"/>
          </a:p>
          <a:p>
            <a:r>
              <a:rPr lang="en-GB" dirty="0"/>
              <a:t>Will: </a:t>
            </a:r>
            <a:r>
              <a:rPr lang="en-GB" dirty="0" smtClean="0"/>
              <a:t>0.0102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DS &amp; </a:t>
            </a:r>
            <a:r>
              <a:rPr lang="en-GB" b="1" dirty="0" smtClean="0"/>
              <a:t>wearables</a:t>
            </a:r>
            <a:endParaRPr lang="en-GB" b="1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0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63352" y="1844824"/>
            <a:ext cx="11593288" cy="475252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There are numerous extensions </a:t>
            </a:r>
            <a:r>
              <a:rPr lang="en-GB" sz="2400" dirty="0"/>
              <a:t>to the standard </a:t>
            </a:r>
            <a:r>
              <a:rPr lang="en-GB" sz="2400" dirty="0" smtClean="0"/>
              <a:t>LDA model: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hierarchical </a:t>
            </a:r>
            <a:r>
              <a:rPr lang="en-GB" sz="2400" dirty="0" err="1"/>
              <a:t>Dirichlet</a:t>
            </a:r>
            <a:r>
              <a:rPr lang="en-GB" sz="2400" dirty="0"/>
              <a:t> processes (</a:t>
            </a:r>
            <a:r>
              <a:rPr lang="en-GB" sz="2400" dirty="0" err="1"/>
              <a:t>Hdp</a:t>
            </a:r>
            <a:r>
              <a:rPr lang="en-GB" sz="2400" dirty="0"/>
              <a:t>, </a:t>
            </a:r>
            <a:r>
              <a:rPr lang="en-GB" sz="2400" dirty="0" err="1"/>
              <a:t>Teh</a:t>
            </a:r>
            <a:r>
              <a:rPr lang="en-GB" sz="2400" dirty="0"/>
              <a:t> et al</a:t>
            </a:r>
            <a:r>
              <a:rPr lang="en-GB" sz="2400" dirty="0" smtClean="0"/>
              <a:t>., 2006b)</a:t>
            </a:r>
          </a:p>
          <a:p>
            <a:r>
              <a:rPr lang="en-GB" sz="2400" dirty="0" smtClean="0"/>
              <a:t>dynamic </a:t>
            </a:r>
            <a:r>
              <a:rPr lang="en-GB" sz="2400" dirty="0"/>
              <a:t>topic models (</a:t>
            </a:r>
            <a:r>
              <a:rPr lang="en-GB" sz="2400" dirty="0" err="1"/>
              <a:t>Dtm</a:t>
            </a:r>
            <a:r>
              <a:rPr lang="en-GB" sz="2400" dirty="0"/>
              <a:t>, </a:t>
            </a:r>
            <a:r>
              <a:rPr lang="en-GB" sz="2400" dirty="0" err="1"/>
              <a:t>Blei</a:t>
            </a:r>
            <a:r>
              <a:rPr lang="en-GB" sz="2400" dirty="0"/>
              <a:t> and Lafferty, 2006</a:t>
            </a:r>
            <a:r>
              <a:rPr lang="en-GB" sz="2400" dirty="0" smtClean="0"/>
              <a:t>) </a:t>
            </a:r>
          </a:p>
          <a:p>
            <a:r>
              <a:rPr lang="en-GB" sz="2400" dirty="0" smtClean="0"/>
              <a:t>correlated </a:t>
            </a:r>
            <a:r>
              <a:rPr lang="en-GB" sz="2400" dirty="0"/>
              <a:t>topic </a:t>
            </a:r>
            <a:r>
              <a:rPr lang="en-GB" sz="2400" dirty="0" smtClean="0"/>
              <a:t>models (</a:t>
            </a:r>
            <a:r>
              <a:rPr lang="en-GB" sz="2400" dirty="0" err="1"/>
              <a:t>Ctm</a:t>
            </a:r>
            <a:r>
              <a:rPr lang="en-GB" sz="2400" dirty="0"/>
              <a:t>, </a:t>
            </a:r>
            <a:r>
              <a:rPr lang="en-GB" sz="2400" dirty="0" err="1"/>
              <a:t>Blei</a:t>
            </a:r>
            <a:r>
              <a:rPr lang="en-GB" sz="2400" dirty="0"/>
              <a:t> and Lafferty, 2007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etc</a:t>
            </a:r>
            <a:r>
              <a:rPr lang="en-GB" sz="2400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LDA extensions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63352" y="1844824"/>
            <a:ext cx="10945216" cy="4752528"/>
          </a:xfrm>
        </p:spPr>
        <p:txBody>
          <a:bodyPr/>
          <a:lstStyle/>
          <a:p>
            <a:r>
              <a:rPr lang="en-GB" dirty="0"/>
              <a:t>D. M. </a:t>
            </a:r>
            <a:r>
              <a:rPr lang="en-GB" dirty="0" err="1"/>
              <a:t>Blei</a:t>
            </a:r>
            <a:r>
              <a:rPr lang="en-GB" dirty="0"/>
              <a:t>, A. Ng, and M. I. Jordan. Latent </a:t>
            </a:r>
            <a:r>
              <a:rPr lang="en-GB" dirty="0" err="1"/>
              <a:t>Dirichlet</a:t>
            </a:r>
            <a:r>
              <a:rPr lang="en-GB" dirty="0"/>
              <a:t> allocation. Journal of Machine Learning Research</a:t>
            </a:r>
            <a:r>
              <a:rPr lang="en-GB" dirty="0" smtClean="0"/>
              <a:t>, 3:993–1022</a:t>
            </a:r>
            <a:r>
              <a:rPr lang="en-GB" dirty="0"/>
              <a:t>, 2003.</a:t>
            </a:r>
          </a:p>
          <a:p>
            <a:r>
              <a:rPr lang="en-GB" dirty="0" smtClean="0"/>
              <a:t>D</a:t>
            </a:r>
            <a:r>
              <a:rPr lang="en-GB" dirty="0"/>
              <a:t>. M. </a:t>
            </a:r>
            <a:r>
              <a:rPr lang="en-GB" dirty="0" err="1"/>
              <a:t>Blei</a:t>
            </a:r>
            <a:r>
              <a:rPr lang="en-GB" dirty="0"/>
              <a:t>. Topic models. Video lecture, 2009. URL </a:t>
            </a:r>
            <a:r>
              <a:rPr lang="en-GB" dirty="0">
                <a:hlinkClick r:id="rId2"/>
              </a:rPr>
              <a:t>http://videolectures.net/mlss09uk_blei_tm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.</a:t>
            </a:r>
          </a:p>
          <a:p>
            <a:r>
              <a:rPr lang="en-GB" dirty="0"/>
              <a:t>D. M. </a:t>
            </a:r>
            <a:r>
              <a:rPr lang="en-GB" dirty="0" err="1"/>
              <a:t>Blei</a:t>
            </a:r>
            <a:r>
              <a:rPr lang="en-GB" dirty="0"/>
              <a:t>. Introduction to probabilistic topic models, 2011. URL </a:t>
            </a:r>
            <a:r>
              <a:rPr lang="en-GB" dirty="0">
                <a:hlinkClick r:id="rId3"/>
              </a:rPr>
              <a:t>http://www.cs.princeton.edu</a:t>
            </a:r>
            <a:r>
              <a:rPr lang="en-GB" dirty="0" smtClean="0">
                <a:hlinkClick r:id="rId3"/>
              </a:rPr>
              <a:t>/~</a:t>
            </a:r>
            <a:r>
              <a:rPr lang="en-GB" dirty="0">
                <a:hlinkClick r:id="rId3"/>
              </a:rPr>
              <a:t>blei/papers/Blei2011.pdf</a:t>
            </a:r>
            <a:r>
              <a:rPr lang="en-GB" dirty="0" smtClean="0"/>
              <a:t>. </a:t>
            </a:r>
          </a:p>
          <a:p>
            <a:r>
              <a:rPr lang="en-GB" dirty="0"/>
              <a:t>D. M. </a:t>
            </a:r>
            <a:r>
              <a:rPr lang="en-GB" dirty="0" err="1"/>
              <a:t>Blei</a:t>
            </a:r>
            <a:r>
              <a:rPr lang="en-GB" dirty="0"/>
              <a:t> and J. D. Lafferty. A correlated topic model of Science. Annals of Applied Statistics, 1(1</a:t>
            </a:r>
            <a:r>
              <a:rPr lang="en-GB" dirty="0" smtClean="0"/>
              <a:t>): 17–35</a:t>
            </a:r>
            <a:r>
              <a:rPr lang="en-GB" dirty="0"/>
              <a:t>, 2007</a:t>
            </a:r>
            <a:r>
              <a:rPr lang="en-GB" dirty="0" smtClean="0"/>
              <a:t>.</a:t>
            </a:r>
          </a:p>
          <a:p>
            <a:r>
              <a:rPr lang="en-GB" dirty="0"/>
              <a:t>H.-A. Chang and C.-H. Yu. Latent </a:t>
            </a:r>
            <a:r>
              <a:rPr lang="en-GB" dirty="0" err="1"/>
              <a:t>Dirichlet</a:t>
            </a:r>
            <a:r>
              <a:rPr lang="en-GB" dirty="0"/>
              <a:t> allocation. Seminar paper, 2007. URL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cassava.fudan.edu.cn/seminars/ppt/lecture-lda.pdf</a:t>
            </a:r>
            <a:r>
              <a:rPr lang="en-GB" dirty="0" smtClean="0"/>
              <a:t>. </a:t>
            </a:r>
          </a:p>
          <a:p>
            <a:r>
              <a:rPr lang="en-GB" dirty="0"/>
              <a:t>Y. W. </a:t>
            </a:r>
            <a:r>
              <a:rPr lang="en-GB" dirty="0" err="1"/>
              <a:t>Teh</a:t>
            </a:r>
            <a:r>
              <a:rPr lang="en-GB" dirty="0"/>
              <a:t>, M. I. Jordan, M. J. Beal, and D. M. </a:t>
            </a:r>
            <a:r>
              <a:rPr lang="en-GB" dirty="0" err="1"/>
              <a:t>Blei</a:t>
            </a:r>
            <a:r>
              <a:rPr lang="en-GB" dirty="0"/>
              <a:t>. Hierarchical </a:t>
            </a:r>
            <a:r>
              <a:rPr lang="en-GB" dirty="0" err="1"/>
              <a:t>Dirichlet</a:t>
            </a:r>
            <a:r>
              <a:rPr lang="en-GB" dirty="0"/>
              <a:t> processes. Journal of </a:t>
            </a:r>
            <a:r>
              <a:rPr lang="en-GB" dirty="0" smtClean="0"/>
              <a:t>the American </a:t>
            </a:r>
            <a:r>
              <a:rPr lang="en-GB" dirty="0"/>
              <a:t>Statistical Association, 101:1566–1581, 2006b</a:t>
            </a:r>
            <a:endParaRPr lang="en-GB" dirty="0" smtClean="0"/>
          </a:p>
          <a:p>
            <a:r>
              <a:rPr lang="en-GB" dirty="0"/>
              <a:t>Y. Wang, P. </a:t>
            </a:r>
            <a:r>
              <a:rPr lang="en-GB" dirty="0" err="1"/>
              <a:t>Sabzmeydani</a:t>
            </a:r>
            <a:r>
              <a:rPr lang="en-GB" dirty="0"/>
              <a:t>, and G. Mori. Semi-latent </a:t>
            </a:r>
            <a:r>
              <a:rPr lang="en-GB" dirty="0" err="1"/>
              <a:t>Dirichlet</a:t>
            </a:r>
            <a:r>
              <a:rPr lang="en-GB" dirty="0"/>
              <a:t> allocation: A hierarchical model </a:t>
            </a:r>
            <a:r>
              <a:rPr lang="en-GB" dirty="0" smtClean="0"/>
              <a:t>for human </a:t>
            </a:r>
            <a:r>
              <a:rPr lang="en-GB" dirty="0"/>
              <a:t>action recognition. Lecture Notes in Computer Science, 4814:240–254, </a:t>
            </a:r>
            <a:r>
              <a:rPr lang="en-GB" dirty="0" smtClean="0"/>
              <a:t>2007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6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LDA – Introduction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&amp; some notations (graphical models)</a:t>
            </a:r>
            <a:br>
              <a:rPr lang="en-US" sz="3200" dirty="0">
                <a:latin typeface="Arial" pitchFamily="34" charset="0"/>
                <a:cs typeface="Arial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3935760" y="2852936"/>
            <a:ext cx="5616624" cy="2664296"/>
          </a:xfrm>
        </p:spPr>
        <p:txBody>
          <a:bodyPr/>
          <a:lstStyle/>
          <a:p>
            <a:pPr marL="0" indent="0">
              <a:buNone/>
            </a:pPr>
            <a:r>
              <a:rPr lang="en-GB" sz="4400" dirty="0" smtClean="0"/>
              <a:t>Thanks !!!!</a:t>
            </a:r>
            <a:endParaRPr lang="en-GB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/>
              <a:t>What is Latent </a:t>
            </a:r>
            <a:r>
              <a:rPr lang="en-GB" dirty="0" err="1"/>
              <a:t>Dirichlet</a:t>
            </a:r>
            <a:r>
              <a:rPr lang="en-GB" dirty="0"/>
              <a:t> Allocation (LDA)? </a:t>
            </a:r>
          </a:p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55440" y="1916832"/>
            <a:ext cx="9721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i="1" dirty="0" smtClean="0"/>
              <a:t>Latent </a:t>
            </a:r>
            <a:r>
              <a:rPr lang="en-GB" b="1" i="1" dirty="0" err="1"/>
              <a:t>Dirichlet</a:t>
            </a:r>
            <a:r>
              <a:rPr lang="en-GB" b="1" i="1" dirty="0"/>
              <a:t> </a:t>
            </a:r>
            <a:r>
              <a:rPr lang="en-GB" b="1" i="1" dirty="0" smtClean="0"/>
              <a:t>Allocation </a:t>
            </a:r>
            <a:r>
              <a:rPr lang="en-GB" b="1" i="1" dirty="0"/>
              <a:t>(</a:t>
            </a:r>
            <a:r>
              <a:rPr lang="en-GB" b="1" i="1" dirty="0" smtClean="0"/>
              <a:t>LDA) </a:t>
            </a:r>
            <a:r>
              <a:rPr lang="en-GB" dirty="0" smtClean="0"/>
              <a:t>is a </a:t>
            </a:r>
            <a:r>
              <a:rPr lang="en-GB" dirty="0"/>
              <a:t>topic model</a:t>
            </a:r>
            <a:r>
              <a:rPr lang="en-GB" dirty="0" smtClean="0"/>
              <a:t>, which was </a:t>
            </a:r>
            <a:r>
              <a:rPr lang="en-GB" dirty="0"/>
              <a:t>first proposed by </a:t>
            </a:r>
            <a:r>
              <a:rPr lang="en-GB" dirty="0" err="1"/>
              <a:t>Blei</a:t>
            </a:r>
            <a:r>
              <a:rPr lang="en-GB" dirty="0"/>
              <a:t> et al. in 2003.</a:t>
            </a:r>
            <a:endParaRPr lang="en-GB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Topic models </a:t>
            </a:r>
            <a:r>
              <a:rPr lang="en-GB" dirty="0"/>
              <a:t>are “[probabilistic] latent variable models of documents that exploit </a:t>
            </a:r>
            <a:r>
              <a:rPr lang="en-GB" dirty="0" smtClean="0"/>
              <a:t>the correlations </a:t>
            </a:r>
            <a:r>
              <a:rPr lang="en-GB" dirty="0"/>
              <a:t>among the words and latent semantic themes” (</a:t>
            </a:r>
            <a:r>
              <a:rPr lang="en-GB" dirty="0" err="1"/>
              <a:t>Blei</a:t>
            </a:r>
            <a:r>
              <a:rPr lang="en-GB" dirty="0"/>
              <a:t> and Lafferty, 2007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name “topics” signifies the hidden, to be estimated, variable relations (=distributions) that link words in a vocabulary and their occurrence in documents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Simple intuition</a:t>
            </a:r>
            <a:r>
              <a:rPr lang="en-GB" dirty="0"/>
              <a:t>: </a:t>
            </a:r>
            <a:r>
              <a:rPr lang="en-GB" dirty="0" smtClean="0"/>
              <a:t>A </a:t>
            </a:r>
            <a:r>
              <a:rPr lang="en-GB" dirty="0"/>
              <a:t>document is </a:t>
            </a:r>
            <a:r>
              <a:rPr lang="en-GB" dirty="0" smtClean="0"/>
              <a:t>seen as </a:t>
            </a:r>
            <a:r>
              <a:rPr lang="en-GB" dirty="0"/>
              <a:t>a mixture of topics.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55440" y="4849127"/>
            <a:ext cx="9937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GB" dirty="0" smtClean="0">
                <a:solidFill>
                  <a:srgbClr val="404040"/>
                </a:solidFill>
              </a:rPr>
              <a:t>So, what is LDA?</a:t>
            </a:r>
          </a:p>
          <a:p>
            <a:pPr lvl="0" fontAlgn="base"/>
            <a:endParaRPr lang="en-GB" dirty="0">
              <a:solidFill>
                <a:srgbClr val="404040"/>
              </a:solidFill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404040"/>
                </a:solidFill>
              </a:rPr>
              <a:t>It’s </a:t>
            </a:r>
            <a:r>
              <a:rPr lang="en-GB" b="1" dirty="0">
                <a:solidFill>
                  <a:srgbClr val="404040"/>
                </a:solidFill>
              </a:rPr>
              <a:t>a way of automatically discovering topics that documents contain</a:t>
            </a:r>
            <a:r>
              <a:rPr lang="en-GB" b="1" dirty="0" smtClean="0">
                <a:solidFill>
                  <a:srgbClr val="404040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404040"/>
                </a:solidFill>
              </a:rPr>
              <a:t>LDA represents documents as mixtures of topics that spit out words with certain probabilities</a:t>
            </a:r>
            <a:r>
              <a:rPr lang="en-GB" dirty="0">
                <a:solidFill>
                  <a:srgbClr val="666666"/>
                </a:solidFill>
                <a:latin typeface="Helvetica Neue"/>
              </a:rPr>
              <a:t>. </a:t>
            </a:r>
            <a:endParaRPr lang="en-GB" dirty="0"/>
          </a:p>
          <a:p>
            <a:pPr lvl="0" fontAlgn="base"/>
            <a:r>
              <a:rPr lang="en-GB" b="1" dirty="0" smtClean="0">
                <a:solidFill>
                  <a:srgbClr val="404040"/>
                </a:solidFill>
              </a:rPr>
              <a:t> </a:t>
            </a:r>
            <a:endParaRPr lang="en-GB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b="0" dirty="0" smtClean="0"/>
              <a:t>LDA – First example</a:t>
            </a:r>
            <a:endParaRPr lang="en-GB" b="0" dirty="0"/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44654" y="1196752"/>
            <a:ext cx="8754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Suppose you have the following set of sentences (or documents):</a:t>
            </a:r>
          </a:p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 like to drink coffee.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Colombian coffee beans are better than Ethiopian.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Machine learning algorithms and reporting are data scientist’s common tasks.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 member of DS team created a report for the daily consumption of coffee in Profusion.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257" y="3284984"/>
            <a:ext cx="97210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 smtClean="0"/>
              <a:t>For </a:t>
            </a:r>
            <a:r>
              <a:rPr lang="en-GB" dirty="0"/>
              <a:t>example, given these sentences and asked for 2 topics, LDA might produce something </a:t>
            </a:r>
            <a:r>
              <a:rPr lang="en-GB" dirty="0" smtClean="0"/>
              <a:t>like: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b="1" dirty="0" smtClean="0">
              <a:solidFill>
                <a:srgbClr val="333333"/>
              </a:solidFill>
              <a:latin typeface="Helvetica Neue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Topic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en-GB" dirty="0">
                <a:solidFill>
                  <a:srgbClr val="666666"/>
                </a:solidFill>
                <a:latin typeface="Helvetica Neue"/>
              </a:rPr>
              <a:t>: </a:t>
            </a:r>
            <a:r>
              <a:rPr lang="en-GB" dirty="0"/>
              <a:t>50% coffee, 15% bean, 10% Colombian, 10% Ethiopian, … (at which point, you could interpret topic A to be about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coffee lovers</a:t>
            </a:r>
            <a:r>
              <a:rPr lang="en-GB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Helvetica Neue"/>
              </a:rPr>
              <a:t>Topic B</a:t>
            </a:r>
            <a:r>
              <a:rPr lang="en-GB" dirty="0">
                <a:solidFill>
                  <a:srgbClr val="666666"/>
                </a:solidFill>
                <a:latin typeface="Helvetica Neue"/>
              </a:rPr>
              <a:t>: </a:t>
            </a:r>
            <a:r>
              <a:rPr lang="en-GB" dirty="0"/>
              <a:t>20% machine, 20% learning, 20% reporting, 15% data, … (at which point, you could interpret topic B to be about </a:t>
            </a:r>
            <a:r>
              <a:rPr lang="en-GB" b="1" dirty="0">
                <a:solidFill>
                  <a:srgbClr val="333333"/>
                </a:solidFill>
                <a:latin typeface="Helvetica Neue"/>
              </a:rPr>
              <a:t>data science </a:t>
            </a:r>
            <a:r>
              <a:rPr lang="en-GB" dirty="0"/>
              <a:t>)</a:t>
            </a:r>
          </a:p>
          <a:p>
            <a:pPr fontAlgn="base"/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Helvetica Neue"/>
              </a:rPr>
              <a:t>Sentences 1 and 2</a:t>
            </a:r>
            <a:r>
              <a:rPr lang="en-GB" dirty="0">
                <a:solidFill>
                  <a:srgbClr val="666666"/>
                </a:solidFill>
                <a:latin typeface="Helvetica Neue"/>
              </a:rPr>
              <a:t>: </a:t>
            </a:r>
            <a:r>
              <a:rPr lang="en-GB" dirty="0"/>
              <a:t>100% Topic 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Helvetica Neue"/>
              </a:rPr>
              <a:t>Sentences 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3</a:t>
            </a:r>
            <a:r>
              <a:rPr lang="en-GB" dirty="0" smtClean="0">
                <a:solidFill>
                  <a:srgbClr val="666666"/>
                </a:solidFill>
                <a:latin typeface="Helvetica Neue"/>
              </a:rPr>
              <a:t>: </a:t>
            </a:r>
            <a:r>
              <a:rPr lang="en-GB" dirty="0"/>
              <a:t>100% Topic B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latin typeface="Helvetica Neue"/>
              </a:rPr>
              <a:t>Sentence </a:t>
            </a:r>
            <a:r>
              <a:rPr lang="en-GB" b="1" dirty="0" smtClean="0">
                <a:solidFill>
                  <a:srgbClr val="333333"/>
                </a:solidFill>
                <a:latin typeface="Helvetica Neue"/>
              </a:rPr>
              <a:t>4</a:t>
            </a:r>
            <a:r>
              <a:rPr lang="en-GB" dirty="0" smtClean="0">
                <a:solidFill>
                  <a:srgbClr val="666666"/>
                </a:solidFill>
                <a:latin typeface="Helvetica Neue"/>
              </a:rPr>
              <a:t>: </a:t>
            </a:r>
            <a:r>
              <a:rPr lang="en-GB" dirty="0"/>
              <a:t>60% Topic A, 40% Topic B</a:t>
            </a:r>
          </a:p>
        </p:txBody>
      </p:sp>
    </p:spTree>
    <p:extLst>
      <p:ext uri="{BB962C8B-B14F-4D97-AF65-F5344CB8AC3E}">
        <p14:creationId xmlns:p14="http://schemas.microsoft.com/office/powerpoint/2010/main" val="15390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Graphical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1161828"/>
            <a:ext cx="10376272" cy="54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Graphical models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0" y="1187919"/>
            <a:ext cx="10210638" cy="54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>
                <a:latin typeface="Arial" pitchFamily="34" charset="0"/>
                <a:cs typeface="Arial" pitchFamily="34" charset="0"/>
              </a:rPr>
              <a:t>LDA – theory and intuition</a:t>
            </a:r>
            <a:br>
              <a:rPr lang="en-US" sz="3200" dirty="0">
                <a:latin typeface="Arial" pitchFamily="34" charset="0"/>
                <a:cs typeface="Arial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9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GB" dirty="0" smtClean="0"/>
              <a:t>LDA – From scratch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How are words in a document generated?</a:t>
            </a:r>
          </a:p>
          <a:p>
            <a:endParaRPr lang="en-GB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256987" y="2299750"/>
            <a:ext cx="7749786" cy="4683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One possibility: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5351" y="2898059"/>
            <a:ext cx="3823793" cy="47284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Each word comes from different topics (bag of words: ignore order)</a:t>
            </a:r>
          </a:p>
        </p:txBody>
      </p:sp>
      <p:pic>
        <p:nvPicPr>
          <p:cNvPr id="10" name="Picture 9" descr="Screen Shot 2013-09-29 at 11.0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96" y="3308469"/>
            <a:ext cx="6020218" cy="1257387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>
            <a:off x="4768708" y="4225684"/>
            <a:ext cx="513442" cy="567419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95800" y="4766082"/>
            <a:ext cx="1972700" cy="78357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0918" y="4739062"/>
            <a:ext cx="1864606" cy="418810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Mixture Weight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for Topic k</a:t>
            </a:r>
          </a:p>
        </p:txBody>
      </p:sp>
      <p:sp>
        <p:nvSpPr>
          <p:cNvPr id="14" name="Up Arrow 13"/>
          <p:cNvSpPr/>
          <p:nvPr/>
        </p:nvSpPr>
        <p:spPr>
          <a:xfrm>
            <a:off x="6741408" y="4225684"/>
            <a:ext cx="484632" cy="1445566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63150" y="5644230"/>
            <a:ext cx="2769886" cy="118887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7734" y="5671251"/>
            <a:ext cx="2661792" cy="432319"/>
          </a:xfrm>
          <a:prstGeom prst="rect">
            <a:avLst/>
          </a:prstGeom>
        </p:spPr>
        <p:txBody>
          <a:bodyPr vert="horz" wrap="none" lIns="0" tIns="45720" rIns="91440" bIns="45720" rtlCol="0">
            <a:noAutofit/>
          </a:bodyPr>
          <a:lstStyle/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Multinomial Distribution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over ALL words based</a:t>
            </a:r>
          </a:p>
          <a:p>
            <a:pPr defTabSz="457200">
              <a:spcBef>
                <a:spcPct val="20000"/>
              </a:spcBef>
              <a:buClr>
                <a:srgbClr val="0077B5"/>
              </a:buClr>
            </a:pPr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on topic k</a:t>
            </a:r>
          </a:p>
        </p:txBody>
      </p:sp>
    </p:spTree>
    <p:extLst>
      <p:ext uri="{BB962C8B-B14F-4D97-AF65-F5344CB8AC3E}">
        <p14:creationId xmlns:p14="http://schemas.microsoft.com/office/powerpoint/2010/main" val="26111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ProfusionTemplate">
  <a:themeElements>
    <a:clrScheme name="Custom 1">
      <a:dk1>
        <a:srgbClr val="404040"/>
      </a:dk1>
      <a:lt1>
        <a:srgbClr val="FCF9F2"/>
      </a:lt1>
      <a:dk2>
        <a:srgbClr val="2C7686"/>
      </a:dk2>
      <a:lt2>
        <a:srgbClr val="EFECE0"/>
      </a:lt2>
      <a:accent1>
        <a:srgbClr val="EF4D30"/>
      </a:accent1>
      <a:accent2>
        <a:srgbClr val="144258"/>
      </a:accent2>
      <a:accent3>
        <a:srgbClr val="A9BF35"/>
      </a:accent3>
      <a:accent4>
        <a:srgbClr val="E7B73C"/>
      </a:accent4>
      <a:accent5>
        <a:srgbClr val="D03D43"/>
      </a:accent5>
      <a:accent6>
        <a:srgbClr val="4D8A21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ofusionTemplate" id="{B46A333E-7099-47B7-AF4C-29EDCA27F4E5}" vid="{01F12CEE-F94F-4407-A127-3A5C4F84F787}"/>
    </a:ext>
  </a:extLst>
</a:theme>
</file>

<file path=ppt/theme/theme2.xml><?xml version="1.0" encoding="utf-8"?>
<a:theme xmlns:a="http://schemas.openxmlformats.org/drawingml/2006/main" name="LI-Template-Gray-May2013">
  <a:themeElements>
    <a:clrScheme name="LinkedIn CP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0077B5"/>
      </a:accent1>
      <a:accent2>
        <a:srgbClr val="A9C833"/>
      </a:accent2>
      <a:accent3>
        <a:srgbClr val="E88D21"/>
      </a:accent3>
      <a:accent4>
        <a:srgbClr val="C10059"/>
      </a:accent4>
      <a:accent5>
        <a:srgbClr val="E5B624"/>
      </a:accent5>
      <a:accent6>
        <a:srgbClr val="888888"/>
      </a:accent6>
      <a:hlink>
        <a:srgbClr val="0077B5"/>
      </a:hlink>
      <a:folHlink>
        <a:srgbClr val="0077B5"/>
      </a:folHlink>
    </a:clrScheme>
    <a:fontScheme name="Linked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45720" rIns="91440" bIns="45720" rtlCol="0">
        <a:no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LDA_ProfusionTemplate</Template>
  <TotalTime>1032</TotalTime>
  <Words>1138</Words>
  <Application>Microsoft Office PowerPoint</Application>
  <PresentationFormat>Widescreen</PresentationFormat>
  <Paragraphs>237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Helvetica Neue</vt:lpstr>
      <vt:lpstr>Lucida Grande</vt:lpstr>
      <vt:lpstr>Soho Gothic Pro</vt:lpstr>
      <vt:lpstr>Soho Gothic Pro ExtraBold</vt:lpstr>
      <vt:lpstr>Soho Gothic Pro Light</vt:lpstr>
      <vt:lpstr>Wingdings</vt:lpstr>
      <vt:lpstr>ProfusionTemplate</vt:lpstr>
      <vt:lpstr>LI-Template-Gray-May2013</vt:lpstr>
      <vt:lpstr>Worksheet</vt:lpstr>
      <vt:lpstr>PowerPoint Presentation</vt:lpstr>
      <vt:lpstr>PowerPoint Presentation</vt:lpstr>
      <vt:lpstr>LDA – Introduction &amp; some notations (graphical models) </vt:lpstr>
      <vt:lpstr>PowerPoint Presentation</vt:lpstr>
      <vt:lpstr>PowerPoint Presentation</vt:lpstr>
      <vt:lpstr>PowerPoint Presentation</vt:lpstr>
      <vt:lpstr>PowerPoint Presentation</vt:lpstr>
      <vt:lpstr>LDA – theory and intuition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Kouvaras</dc:creator>
  <cp:lastModifiedBy>Georgios Kouvaras</cp:lastModifiedBy>
  <cp:revision>77</cp:revision>
  <dcterms:created xsi:type="dcterms:W3CDTF">2016-03-17T15:05:42Z</dcterms:created>
  <dcterms:modified xsi:type="dcterms:W3CDTF">2016-04-05T15:17:17Z</dcterms:modified>
</cp:coreProperties>
</file>