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avy pink and orange architecture against a blue sky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 angle view of the corner of a modern building under a clear blue sky"/>
          <p:cNvSpPr/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stone bridge under a partly cloudy sky"/>
          <p:cNvSpPr/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modern, metal building"/>
          <p:cNvSpPr/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ay stone architecture"/>
          <p:cNvSpPr/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ay stone architecture"/>
          <p:cNvSpPr/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Angular stone architecture in light and shadow"/>
          <p:cNvSpPr/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yan Nesbit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Ryan Nesbitt</a:t>
            </a:r>
          </a:p>
        </p:txBody>
      </p:sp>
      <p:sp>
        <p:nvSpPr>
          <p:cNvPr id="172" name="Strategic Reach vs Valu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Strategic Reach vs Value</a:t>
            </a:r>
          </a:p>
        </p:txBody>
      </p:sp>
      <p:sp>
        <p:nvSpPr>
          <p:cNvPr id="173" name="Market Position Analysi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Market Position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yan Nesbit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Ryan Nesbitt</a:t>
            </a:r>
          </a:p>
        </p:txBody>
      </p:sp>
      <p:sp>
        <p:nvSpPr>
          <p:cNvPr id="176" name="What defines a top-performer?…"/>
          <p:cNvSpPr txBox="1"/>
          <p:nvPr>
            <p:ph type="subTitle" sz="half" idx="1"/>
          </p:nvPr>
        </p:nvSpPr>
        <p:spPr>
          <a:xfrm>
            <a:off x="1206499" y="7357839"/>
            <a:ext cx="21971001" cy="4388665"/>
          </a:xfrm>
          <a:prstGeom prst="rect">
            <a:avLst/>
          </a:prstGeom>
        </p:spPr>
        <p:txBody>
          <a:bodyPr/>
          <a:lstStyle/>
          <a:p>
            <a:pPr algn="ctr"/>
          </a:p>
          <a:p>
            <a:pPr algn="ctr"/>
            <a:r>
              <a:t>What defines a top-performer?</a:t>
            </a:r>
          </a:p>
          <a:p>
            <a:pPr algn="ctr"/>
            <a:r>
              <a:t>What are we missing?</a:t>
            </a:r>
          </a:p>
        </p:txBody>
      </p:sp>
      <p:sp>
        <p:nvSpPr>
          <p:cNvPr id="177" name="How Does Our Company Compare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How Does Our Company Compare?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yan Nesbit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Ryan Nesbitt</a:t>
            </a:r>
          </a:p>
        </p:txBody>
      </p:sp>
      <p:sp>
        <p:nvSpPr>
          <p:cNvPr id="180" name="Engineered and Normalized features…"/>
          <p:cNvSpPr txBox="1"/>
          <p:nvPr>
            <p:ph type="subTitle" sz="half" idx="1"/>
          </p:nvPr>
        </p:nvSpPr>
        <p:spPr>
          <a:xfrm>
            <a:off x="1206499" y="7357839"/>
            <a:ext cx="21971001" cy="4648201"/>
          </a:xfrm>
          <a:prstGeom prst="rect">
            <a:avLst/>
          </a:prstGeom>
        </p:spPr>
        <p:txBody>
          <a:bodyPr/>
          <a:lstStyle/>
          <a:p>
            <a:pPr algn="ctr" defTabSz="808990">
              <a:defRPr sz="5390"/>
            </a:pPr>
            <a:r>
              <a:t>Engineered and Normalized features</a:t>
            </a:r>
          </a:p>
          <a:p>
            <a:pPr algn="ctr" defTabSz="808990">
              <a:defRPr sz="5390"/>
            </a:pPr>
          </a:p>
          <a:p>
            <a:pPr algn="ctr" defTabSz="808990">
              <a:defRPr sz="5390"/>
            </a:pPr>
            <a:r>
              <a:t>Two Dimensions:</a:t>
            </a:r>
          </a:p>
          <a:p>
            <a:pPr algn="ctr" defTabSz="808990">
              <a:defRPr sz="5390"/>
            </a:pPr>
            <a:r>
              <a:t>Quantity = Breadth = Reach</a:t>
            </a:r>
          </a:p>
          <a:p>
            <a:pPr algn="ctr" defTabSz="808990">
              <a:defRPr sz="5390"/>
            </a:pPr>
            <a:r>
              <a:t>Quality = Depth = Value</a:t>
            </a:r>
          </a:p>
        </p:txBody>
      </p:sp>
      <p:sp>
        <p:nvSpPr>
          <p:cNvPr id="181" name="Mapping Dimensions Across 27 Compani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Mapping Dimensions Across 27 Companies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yan Nesbit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Ryan Nesbitt</a:t>
            </a:r>
          </a:p>
        </p:txBody>
      </p:sp>
      <p:sp>
        <p:nvSpPr>
          <p:cNvPr id="184" name="Midfield positioning…"/>
          <p:cNvSpPr txBox="1"/>
          <p:nvPr>
            <p:ph type="subTitle" sz="quarter" idx="1"/>
          </p:nvPr>
        </p:nvSpPr>
        <p:spPr>
          <a:xfrm>
            <a:off x="1362807" y="4497369"/>
            <a:ext cx="7086968" cy="4721262"/>
          </a:xfrm>
          <a:prstGeom prst="rect">
            <a:avLst/>
          </a:prstGeom>
        </p:spPr>
        <p:txBody>
          <a:bodyPr/>
          <a:lstStyle/>
          <a:p>
            <a:pPr algn="ctr"/>
          </a:p>
          <a:p>
            <a:pPr algn="ctr"/>
            <a:r>
              <a:t>Midfield positioning</a:t>
            </a:r>
          </a:p>
          <a:p>
            <a:pPr algn="ctr"/>
          </a:p>
          <a:p>
            <a:pPr algn="ctr"/>
            <a:r>
              <a:t>Room to shift upward</a:t>
            </a:r>
          </a:p>
        </p:txBody>
      </p:sp>
      <p:sp>
        <p:nvSpPr>
          <p:cNvPr id="185" name="Market Position Analysis"/>
          <p:cNvSpPr txBox="1"/>
          <p:nvPr>
            <p:ph type="ctrTitle"/>
          </p:nvPr>
        </p:nvSpPr>
        <p:spPr>
          <a:xfrm>
            <a:off x="1206499" y="155598"/>
            <a:ext cx="21971001" cy="216457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Market Position Analysis</a:t>
            </a:r>
          </a:p>
        </p:txBody>
      </p:sp>
      <p:pic>
        <p:nvPicPr>
          <p:cNvPr id="186" name="matrix.png" descr="matri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5724" y="2877241"/>
            <a:ext cx="13444449" cy="100833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yan Nesbit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Ryan Nesbitt</a:t>
            </a:r>
          </a:p>
        </p:txBody>
      </p:sp>
      <p:sp>
        <p:nvSpPr>
          <p:cNvPr id="189" name="Reach &gt; Value…"/>
          <p:cNvSpPr txBox="1"/>
          <p:nvPr>
            <p:ph type="subTitle" sz="quarter" idx="1"/>
          </p:nvPr>
        </p:nvSpPr>
        <p:spPr>
          <a:xfrm>
            <a:off x="372858" y="4497369"/>
            <a:ext cx="7086968" cy="4721262"/>
          </a:xfrm>
          <a:prstGeom prst="rect">
            <a:avLst/>
          </a:prstGeom>
        </p:spPr>
        <p:txBody>
          <a:bodyPr/>
          <a:lstStyle/>
          <a:p>
            <a:pPr algn="ctr"/>
          </a:p>
          <a:p>
            <a:pPr algn="ctr"/>
            <a:r>
              <a:t>Reach &gt; Value</a:t>
            </a:r>
          </a:p>
          <a:p>
            <a:pPr algn="ctr"/>
          </a:p>
          <a:p>
            <a:pPr algn="ctr"/>
            <a:r>
              <a:t>Clear path forward</a:t>
            </a:r>
          </a:p>
        </p:txBody>
      </p:sp>
      <p:sp>
        <p:nvSpPr>
          <p:cNvPr id="190" name="Market Position Analysis"/>
          <p:cNvSpPr txBox="1"/>
          <p:nvPr>
            <p:ph type="ctrTitle"/>
          </p:nvPr>
        </p:nvSpPr>
        <p:spPr>
          <a:xfrm>
            <a:off x="1206500" y="155598"/>
            <a:ext cx="21971000" cy="216457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Market Position Analysis</a:t>
            </a:r>
          </a:p>
        </p:txBody>
      </p:sp>
      <p:pic>
        <p:nvPicPr>
          <p:cNvPr id="191" name="ranks.png" descr="ranks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8169519" y="3684195"/>
            <a:ext cx="15589646" cy="93537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yan Nesbit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Ryan Nesbitt</a:t>
            </a:r>
          </a:p>
        </p:txBody>
      </p:sp>
      <p:sp>
        <p:nvSpPr>
          <p:cNvPr id="194" name="Strong operational scale (high Reach)…"/>
          <p:cNvSpPr txBox="1"/>
          <p:nvPr>
            <p:ph type="subTitle" sz="half" idx="1"/>
          </p:nvPr>
        </p:nvSpPr>
        <p:spPr>
          <a:xfrm>
            <a:off x="1206499" y="7357839"/>
            <a:ext cx="21971001" cy="4823024"/>
          </a:xfrm>
          <a:prstGeom prst="rect">
            <a:avLst/>
          </a:prstGeom>
        </p:spPr>
        <p:txBody>
          <a:bodyPr/>
          <a:lstStyle/>
          <a:p>
            <a:pPr algn="ctr"/>
          </a:p>
          <a:p>
            <a:pPr algn="ctr"/>
            <a:r>
              <a:t>Strong operational scale (high Reach)</a:t>
            </a:r>
          </a:p>
          <a:p>
            <a:pPr algn="ctr"/>
          </a:p>
          <a:p>
            <a:pPr algn="ctr"/>
            <a:r>
              <a:t>Underperforming perception (low Value)</a:t>
            </a:r>
          </a:p>
        </p:txBody>
      </p:sp>
      <p:sp>
        <p:nvSpPr>
          <p:cNvPr id="195" name="What Does This Tell Us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What Does This Tell Us?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yan Nesbit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Ryan Nesbitt</a:t>
            </a:r>
          </a:p>
        </p:txBody>
      </p:sp>
      <p:sp>
        <p:nvSpPr>
          <p:cNvPr id="198" name="Resource distribution:…"/>
          <p:cNvSpPr txBox="1"/>
          <p:nvPr>
            <p:ph type="subTitle" idx="1"/>
          </p:nvPr>
        </p:nvSpPr>
        <p:spPr>
          <a:xfrm>
            <a:off x="1206499" y="3458712"/>
            <a:ext cx="21971001" cy="8296766"/>
          </a:xfrm>
          <a:prstGeom prst="rect">
            <a:avLst/>
          </a:prstGeom>
        </p:spPr>
        <p:txBody>
          <a:bodyPr/>
          <a:lstStyle/>
          <a:p>
            <a:pPr algn="ctr" defTabSz="808990">
              <a:defRPr sz="5390"/>
            </a:pPr>
            <a:r>
              <a:t>Resource distribution:</a:t>
            </a:r>
          </a:p>
          <a:p>
            <a:pPr algn="ctr" defTabSz="808990">
              <a:defRPr sz="5390"/>
            </a:pPr>
            <a:r>
              <a:t>30% Reach</a:t>
            </a:r>
          </a:p>
          <a:p>
            <a:pPr algn="ctr" defTabSz="808990">
              <a:defRPr sz="5390"/>
            </a:pPr>
            <a:r>
              <a:t>70% Value</a:t>
            </a:r>
          </a:p>
          <a:p>
            <a:pPr algn="ctr" defTabSz="808990">
              <a:defRPr sz="5390"/>
            </a:pPr>
          </a:p>
          <a:p>
            <a:pPr algn="ctr" defTabSz="808990">
              <a:defRPr sz="5390"/>
            </a:pPr>
            <a:r>
              <a:t>Focus areas:</a:t>
            </a:r>
          </a:p>
          <a:p>
            <a:pPr algn="ctr" defTabSz="808990">
              <a:defRPr sz="5390"/>
            </a:pPr>
            <a:r>
              <a:t>Satisfaction (CX)</a:t>
            </a:r>
          </a:p>
          <a:p>
            <a:pPr algn="ctr" defTabSz="808990">
              <a:defRPr sz="5390"/>
            </a:pPr>
            <a:r>
              <a:t>Loyalty (NPS)</a:t>
            </a:r>
          </a:p>
          <a:p>
            <a:pPr algn="ctr" defTabSz="808990">
              <a:defRPr sz="5390"/>
            </a:pPr>
          </a:p>
          <a:p>
            <a:pPr algn="ctr" defTabSz="808990">
              <a:defRPr sz="5390"/>
            </a:pPr>
            <a:r>
              <a:t>Elevate Value to match Reach = Top 3</a:t>
            </a:r>
          </a:p>
        </p:txBody>
      </p:sp>
      <p:sp>
        <p:nvSpPr>
          <p:cNvPr id="199" name="Recommendation"/>
          <p:cNvSpPr txBox="1"/>
          <p:nvPr>
            <p:ph type="ctrTitle"/>
          </p:nvPr>
        </p:nvSpPr>
        <p:spPr>
          <a:xfrm>
            <a:off x="1206500" y="803624"/>
            <a:ext cx="21971001" cy="21417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Recommendation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