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1pPr>
    <a:lvl2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2pPr>
    <a:lvl3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3pPr>
    <a:lvl4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4pPr>
    <a:lvl5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5pPr>
    <a:lvl6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6pPr>
    <a:lvl7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7pPr>
    <a:lvl8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8pPr>
    <a:lvl9pPr marL="0" marR="0" indent="0" algn="l" defTabSz="2438337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4B6079"/>
        </a:solidFill>
        <a:effectLst/>
        <a:uFillTx/>
        <a:latin typeface="Produkt Extralight"/>
        <a:ea typeface="Produkt Extralight"/>
        <a:cs typeface="Produkt Extralight"/>
        <a:sym typeface="Produkt Extra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2E7"/>
          </a:solidFill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FECB"/>
          </a:solidFill>
        </a:fill>
      </a:tcStyle>
    </a:wholeTbl>
    <a:band2H>
      <a:tcTxStyle b="def" i="def"/>
      <a:tcStyle>
        <a:tcBdr/>
        <a:fill>
          <a:solidFill>
            <a:srgbClr val="E7FFE7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DEFF"/>
          </a:solidFill>
        </a:fill>
      </a:tcStyle>
    </a:wholeTbl>
    <a:band2H>
      <a:tcTxStyle b="def" i="def"/>
      <a:tcStyle>
        <a:tcBdr/>
        <a:fill>
          <a:solidFill>
            <a:srgbClr val="F9EFFF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B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4B6079"/>
              </a:solidFill>
              <a:prstDash val="solid"/>
              <a:round/>
            </a:ln>
          </a:top>
          <a:bottom>
            <a:ln w="25400" cap="flat">
              <a:solidFill>
                <a:srgbClr val="4B607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4B6079"/>
              </a:solidFill>
              <a:prstDash val="solid"/>
              <a:round/>
            </a:ln>
          </a:top>
          <a:bottom>
            <a:ln w="25400" cap="flat">
              <a:solidFill>
                <a:srgbClr val="4B6079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4B6079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D1D6"/>
          </a:solidFill>
        </a:fill>
      </a:tcStyle>
    </a:wholeTbl>
    <a:band2H>
      <a:tcTxStyle b="def" i="def"/>
      <a:tcStyle>
        <a:tcBdr/>
        <a:fill>
          <a:solidFill>
            <a:srgbClr val="E8E9EB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B6079"/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B6079"/>
          </a:solidFill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4B607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Produkt Extralight"/>
          <a:ea typeface="Produkt Extralight"/>
          <a:cs typeface="Produkt Extra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343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2915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487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059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Body Level One…"/>
          <p:cNvSpPr txBox="1"/>
          <p:nvPr>
            <p:ph type="body" sz="quarter" idx="21" hasCustomPrompt="1"/>
          </p:nvPr>
        </p:nvSpPr>
        <p:spPr>
          <a:xfrm>
            <a:off x="1206500" y="7357839"/>
            <a:ext cx="21971000" cy="200660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2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</a:lstStyle>
          <a:p>
            <a:pPr/>
            <a:r>
              <a:t>Agenda Topics</a:t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99"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254000" indent="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254000" indent="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54000" indent="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54000" indent="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6" y="9559997"/>
            <a:ext cx="13471487" cy="69850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5" y="3632200"/>
            <a:ext cx="9690102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2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  <a:lvl2pPr marL="8343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2pPr>
            <a:lvl3pPr marL="12915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3pPr>
            <a:lvl4pPr marL="17487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4pPr>
            <a:lvl5pPr marL="2205989" indent="-377189" defTabSz="825500">
              <a:spcBef>
                <a:spcPts val="0"/>
              </a:spcBef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Body Level One…"/>
          <p:cNvSpPr txBox="1"/>
          <p:nvPr>
            <p:ph type="body" sz="quarter" idx="22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2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5" y="-660400"/>
            <a:ext cx="20053303" cy="150420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60641"/>
            <a:ext cx="21971000" cy="8256014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Angular stone architecture in light and shadow"/>
          <p:cNvSpPr/>
          <p:nvPr>
            <p:ph type="pic" idx="21"/>
          </p:nvPr>
        </p:nvSpPr>
        <p:spPr>
          <a:xfrm>
            <a:off x="12382500" y="0"/>
            <a:ext cx="21945600" cy="13716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1pPr>
            <a:lvl2pPr marL="10858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2pPr>
            <a:lvl3pPr marL="15430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3pPr>
            <a:lvl4pPr marL="20002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4pPr>
            <a:lvl5pPr marL="2457450" indent="-628650" defTabSz="825500">
              <a:spcBef>
                <a:spcPts val="0"/>
              </a:spcBef>
              <a:defRPr sz="5500">
                <a:latin typeface="Produkt Extralight"/>
                <a:ea typeface="Produkt Extralight"/>
                <a:cs typeface="Produkt Extralight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5" cy="4648202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60641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17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700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1pPr>
      <a:lvl2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2pPr>
      <a:lvl3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3pPr>
      <a:lvl4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4pPr>
      <a:lvl5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5pPr>
      <a:lvl6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6pPr>
      <a:lvl7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7pPr>
      <a:lvl8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8pPr>
      <a:lvl9pPr marL="0" marR="0" indent="0" algn="l" defTabSz="243833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Produkt Extralight"/>
          <a:ea typeface="Produkt Extralight"/>
          <a:cs typeface="Produkt Extralight"/>
          <a:sym typeface="Produkt Extralight"/>
        </a:defRPr>
      </a:lvl9pPr>
    </p:titleStyle>
    <p:bodyStyle>
      <a:lvl1pPr marL="4572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7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72" name="Strategic Reach vs Value"/>
          <p:cNvSpPr txBox="1"/>
          <p:nvPr/>
        </p:nvSpPr>
        <p:spPr>
          <a:xfrm>
            <a:off x="1206500" y="7357839"/>
            <a:ext cx="21971000" cy="2006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lvl1pPr>
          </a:lstStyle>
          <a:p>
            <a:pPr/>
            <a:r>
              <a:t>Strategic Reach vs Value</a:t>
            </a:r>
          </a:p>
        </p:txBody>
      </p:sp>
      <p:sp>
        <p:nvSpPr>
          <p:cNvPr id="173" name="Market Position Analysis"/>
          <p:cNvSpPr txBox="1"/>
          <p:nvPr>
            <p:ph type="title"/>
          </p:nvPr>
        </p:nvSpPr>
        <p:spPr>
          <a:xfrm>
            <a:off x="1206500" y="2621718"/>
            <a:ext cx="21971000" cy="4648203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Market Position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76" name="What defines a top-performer?…"/>
          <p:cNvSpPr txBox="1"/>
          <p:nvPr/>
        </p:nvSpPr>
        <p:spPr>
          <a:xfrm>
            <a:off x="1206499" y="7357839"/>
            <a:ext cx="21971002" cy="4388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What defines a top-performer?</a:t>
            </a: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What are we missing?</a:t>
            </a:r>
          </a:p>
        </p:txBody>
      </p:sp>
      <p:sp>
        <p:nvSpPr>
          <p:cNvPr id="177" name="How Does Our Company Compare?"/>
          <p:cNvSpPr txBox="1"/>
          <p:nvPr>
            <p:ph type="title"/>
          </p:nvPr>
        </p:nvSpPr>
        <p:spPr>
          <a:xfrm>
            <a:off x="1206500" y="2621718"/>
            <a:ext cx="21971000" cy="4648203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How Does Our Company Compare?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0" name="Engineered and Normalized features…"/>
          <p:cNvSpPr txBox="1"/>
          <p:nvPr/>
        </p:nvSpPr>
        <p:spPr>
          <a:xfrm>
            <a:off x="1206499" y="7357839"/>
            <a:ext cx="21971002" cy="464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08990"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Engineered and Normalized features</a:t>
            </a:r>
          </a:p>
          <a:p>
            <a:pPr algn="ctr" defTabSz="808990"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</a:p>
          <a:p>
            <a:pPr algn="ctr" defTabSz="808990"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Two Dimensions:</a:t>
            </a:r>
          </a:p>
          <a:p>
            <a:pPr algn="ctr" defTabSz="808990"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Quantity = Breadth = Reach</a:t>
            </a:r>
          </a:p>
          <a:p>
            <a:pPr algn="ctr" defTabSz="808990"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Quality = Depth = Value</a:t>
            </a:r>
          </a:p>
        </p:txBody>
      </p:sp>
      <p:sp>
        <p:nvSpPr>
          <p:cNvPr id="181" name="Mapping Dimensions Across 27 Companies"/>
          <p:cNvSpPr txBox="1"/>
          <p:nvPr>
            <p:ph type="title"/>
          </p:nvPr>
        </p:nvSpPr>
        <p:spPr>
          <a:xfrm>
            <a:off x="1206500" y="2621718"/>
            <a:ext cx="21971000" cy="4648203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Mapping Dimensions Across 27 Companies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4" name="Midfield positioning…"/>
          <p:cNvSpPr txBox="1"/>
          <p:nvPr/>
        </p:nvSpPr>
        <p:spPr>
          <a:xfrm>
            <a:off x="1362806" y="4497368"/>
            <a:ext cx="7086970" cy="472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Midfield positioning</a:t>
            </a: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Room to shift upward</a:t>
            </a:r>
          </a:p>
        </p:txBody>
      </p:sp>
      <p:sp>
        <p:nvSpPr>
          <p:cNvPr id="185" name="Market Position Analysis"/>
          <p:cNvSpPr txBox="1"/>
          <p:nvPr>
            <p:ph type="title"/>
          </p:nvPr>
        </p:nvSpPr>
        <p:spPr>
          <a:xfrm>
            <a:off x="1206499" y="155598"/>
            <a:ext cx="21971002" cy="2164578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Market Position Analysis</a:t>
            </a:r>
          </a:p>
        </p:txBody>
      </p:sp>
      <p:pic>
        <p:nvPicPr>
          <p:cNvPr id="186" name="matrix.png" descr="matri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05723" y="2877241"/>
            <a:ext cx="13444450" cy="10083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89" name="Reach &gt; Value…"/>
          <p:cNvSpPr txBox="1"/>
          <p:nvPr/>
        </p:nvSpPr>
        <p:spPr>
          <a:xfrm>
            <a:off x="372857" y="4497368"/>
            <a:ext cx="7086970" cy="4721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Value &gt; Reach</a:t>
            </a: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Clear path forward</a:t>
            </a:r>
          </a:p>
        </p:txBody>
      </p:sp>
      <p:sp>
        <p:nvSpPr>
          <p:cNvPr id="190" name="Market Position Analysis"/>
          <p:cNvSpPr txBox="1"/>
          <p:nvPr>
            <p:ph type="title"/>
          </p:nvPr>
        </p:nvSpPr>
        <p:spPr>
          <a:xfrm>
            <a:off x="1206500" y="155598"/>
            <a:ext cx="21971000" cy="2164578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Market Position Analysis</a:t>
            </a:r>
          </a:p>
        </p:txBody>
      </p:sp>
      <p:pic>
        <p:nvPicPr>
          <p:cNvPr id="191" name="ranks.png" descr="rank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9519" y="3684194"/>
            <a:ext cx="15589646" cy="9353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94" name="Strong operational scale (high Reach)…"/>
          <p:cNvSpPr txBox="1"/>
          <p:nvPr/>
        </p:nvSpPr>
        <p:spPr>
          <a:xfrm>
            <a:off x="1206499" y="7357839"/>
            <a:ext cx="21971002" cy="4823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Strong perception (high Value)</a:t>
            </a: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</a:p>
          <a:p>
            <a:pPr algn="ctr" defTabSz="825500">
              <a:spcBef>
                <a:spcPts val="0"/>
              </a:spcBef>
              <a:defRPr sz="5500">
                <a:solidFill>
                  <a:srgbClr val="FFFFFF"/>
                </a:solidFill>
              </a:defRPr>
            </a:pPr>
            <a:r>
              <a:t>Limited operational scale (low Reach)</a:t>
            </a:r>
          </a:p>
        </p:txBody>
      </p:sp>
      <p:sp>
        <p:nvSpPr>
          <p:cNvPr id="195" name="What Does This Tell Us?"/>
          <p:cNvSpPr txBox="1"/>
          <p:nvPr>
            <p:ph type="title"/>
          </p:nvPr>
        </p:nvSpPr>
        <p:spPr>
          <a:xfrm>
            <a:off x="1206500" y="2621718"/>
            <a:ext cx="21971000" cy="4648203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What Does This Tell Us?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yan Nesbitt"/>
          <p:cNvSpPr txBox="1"/>
          <p:nvPr>
            <p:ph type="body" sz="quarter" idx="1"/>
          </p:nvPr>
        </p:nvSpPr>
        <p:spPr>
          <a:xfrm>
            <a:off x="1206500" y="12268782"/>
            <a:ext cx="21971000" cy="660402"/>
          </a:xfrm>
          <a:prstGeom prst="rect">
            <a:avLst/>
          </a:prstGeom>
        </p:spPr>
        <p:txBody>
          <a:bodyPr/>
          <a:lstStyle/>
          <a:p>
            <a:pPr/>
            <a:r>
              <a:t>Ryan Nesbitt</a:t>
            </a:r>
          </a:p>
        </p:txBody>
      </p:sp>
      <p:sp>
        <p:nvSpPr>
          <p:cNvPr id="198" name="Resource distribution:…"/>
          <p:cNvSpPr txBox="1"/>
          <p:nvPr/>
        </p:nvSpPr>
        <p:spPr>
          <a:xfrm>
            <a:off x="1206499" y="3458712"/>
            <a:ext cx="21971002" cy="8296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Resource distribution: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30% Value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70% Reach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Focus areas: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Global Presence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Brand Buzz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Product Count</a:t>
            </a: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</a:p>
          <a:p>
            <a:pPr algn="ctr" defTabSz="752360">
              <a:spcBef>
                <a:spcPts val="0"/>
              </a:spcBef>
              <a:defRPr sz="4929">
                <a:solidFill>
                  <a:srgbClr val="FFFFFF"/>
                </a:solidFill>
              </a:defRPr>
            </a:pPr>
            <a:r>
              <a:t>Elevate Reach to match Value = Top 5 Positioning</a:t>
            </a:r>
          </a:p>
        </p:txBody>
      </p:sp>
      <p:sp>
        <p:nvSpPr>
          <p:cNvPr id="199" name="Recommendation"/>
          <p:cNvSpPr txBox="1"/>
          <p:nvPr>
            <p:ph type="title"/>
          </p:nvPr>
        </p:nvSpPr>
        <p:spPr>
          <a:xfrm>
            <a:off x="1206500" y="803623"/>
            <a:ext cx="21971002" cy="2141785"/>
          </a:xfrm>
          <a:prstGeom prst="rect">
            <a:avLst/>
          </a:prstGeom>
        </p:spPr>
        <p:txBody>
          <a:bodyPr/>
          <a:lstStyle>
            <a:lvl1pPr algn="ctr">
              <a:defRPr spc="-200"/>
            </a:lvl1pPr>
          </a:lstStyle>
          <a:p>
            <a:pPr/>
            <a:r>
              <a:t>Recommendation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4B6079"/>
      </a:lt1>
      <a:dk2>
        <a:srgbClr val="A7A7A7"/>
      </a:dk2>
      <a:lt2>
        <a:srgbClr val="535353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4B6079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4B6079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4B6079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4B6079"/>
            </a:solidFill>
            <a:effectLst/>
            <a:uFillTx/>
            <a:latin typeface="Produkt Extralight"/>
            <a:ea typeface="Produkt Extralight"/>
            <a:cs typeface="Produkt Extralight"/>
            <a:sym typeface="Produkt Extra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