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5"/>
  </p:notesMasterIdLst>
  <p:handoutMasterIdLst>
    <p:handoutMasterId r:id="rId6"/>
  </p:handoutMasterIdLst>
  <p:sldIdLst>
    <p:sldId id="256" r:id="rId2"/>
    <p:sldId id="308" r:id="rId3"/>
    <p:sldId id="311" r:id="rId4"/>
  </p:sldIdLst>
  <p:sldSz cx="9144000" cy="5143500" type="screen16x9"/>
  <p:notesSz cx="6858000" cy="9144000"/>
  <p:embeddedFontLst>
    <p:embeddedFont>
      <p:font typeface="Nunito Light" pitchFamily="2" charset="0"/>
      <p:regular r:id="rId7"/>
      <p:italic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Raleway ExtraBold" pitchFamily="2" charset="0"/>
      <p:bold r:id="rId13"/>
      <p:boldItalic r:id="rId14"/>
    </p:embeddedFont>
    <p:embeddedFont>
      <p:font typeface="Raleway Light" pitchFamily="2" charset="0"/>
      <p:regular r:id="rId15"/>
      <p:italic r:id="rId16"/>
    </p:embeddedFont>
    <p:embeddedFont>
      <p:font typeface="Raleway Medium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7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6F9086-91E3-4A23-83A0-97894E41C9F2}">
  <a:tblStyle styleId="{386F9086-91E3-4A23-83A0-97894E41C9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F28C89-AB96-4BEE-8A28-326C5C95A3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kg CO2e / MWh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0C-425B-BF6D-3BD34309660E}"/>
              </c:ext>
            </c:extLst>
          </c:dPt>
          <c:cat>
            <c:strRef>
              <c:f>Sheet1!$A$2:$A$4</c:f>
              <c:strCache>
                <c:ptCount val="3"/>
                <c:pt idx="0">
                  <c:v>Big 4 Average</c:v>
                </c:pt>
                <c:pt idx="1">
                  <c:v>PowerCo</c:v>
                </c:pt>
                <c:pt idx="2">
                  <c:v>German Mix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287.74</c:v>
                </c:pt>
                <c:pt idx="1">
                  <c:v>1518</c:v>
                </c:pt>
                <c:pt idx="2">
                  <c:v>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0C-425B-BF6D-3BD3430966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0804928"/>
        <c:axId val="650811048"/>
      </c:barChart>
      <c:catAx>
        <c:axId val="65080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50811048"/>
        <c:crosses val="autoZero"/>
        <c:auto val="1"/>
        <c:lblAlgn val="ctr"/>
        <c:lblOffset val="100"/>
        <c:noMultiLvlLbl val="0"/>
      </c:catAx>
      <c:valAx>
        <c:axId val="6508110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kg CO2e / MWh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650804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A9C9DC-860F-07A9-C8FF-DC62E3D91A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4A62F-D620-454A-84A6-D0E4D98B01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C508D-3AB3-4087-A257-F442B5F5C3E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A7B9A-17CB-2BCA-C31A-FFA3DB4A43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B7E89-1E7B-DEAF-7093-281294D496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E0299-8129-4E83-9471-D75C052F4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1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506650"/>
            <a:ext cx="6651600" cy="156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449750"/>
            <a:ext cx="3926400" cy="414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9"/>
          <p:cNvGrpSpPr/>
          <p:nvPr/>
        </p:nvGrpSpPr>
        <p:grpSpPr>
          <a:xfrm>
            <a:off x="7717675" y="3429300"/>
            <a:ext cx="1426200" cy="1714200"/>
            <a:chOff x="7717675" y="3429300"/>
            <a:chExt cx="1426200" cy="1714200"/>
          </a:xfrm>
        </p:grpSpPr>
        <p:sp>
          <p:nvSpPr>
            <p:cNvPr id="67" name="Google Shape;67;p9"/>
            <p:cNvSpPr/>
            <p:nvPr/>
          </p:nvSpPr>
          <p:spPr>
            <a:xfrm>
              <a:off x="8430775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8430775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0" name="Google Shape;70;p9"/>
          <p:cNvSpPr/>
          <p:nvPr/>
        </p:nvSpPr>
        <p:spPr>
          <a:xfrm>
            <a:off x="713225" y="539488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713225" y="539504"/>
            <a:ext cx="419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713225" y="1237654"/>
            <a:ext cx="4195500" cy="30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0" y="4662000"/>
            <a:ext cx="9144000" cy="481500"/>
            <a:chOff x="0" y="4662000"/>
            <a:chExt cx="9144000" cy="4815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4983000"/>
              <a:ext cx="9144000" cy="1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0" y="4822500"/>
              <a:ext cx="91440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0" y="4662000"/>
              <a:ext cx="91440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8" name="Google Shape;128;p16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28"/>
          <p:cNvGrpSpPr/>
          <p:nvPr/>
        </p:nvGrpSpPr>
        <p:grpSpPr>
          <a:xfrm>
            <a:off x="335" y="2150"/>
            <a:ext cx="713300" cy="5139225"/>
            <a:chOff x="7468800" y="0"/>
            <a:chExt cx="1675200" cy="5139225"/>
          </a:xfrm>
        </p:grpSpPr>
        <p:sp>
          <p:nvSpPr>
            <p:cNvPr id="252" name="Google Shape;252;p28"/>
            <p:cNvSpPr/>
            <p:nvPr/>
          </p:nvSpPr>
          <p:spPr>
            <a:xfrm>
              <a:off x="7468800" y="3464996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7468800" y="4282125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7468800" y="2487375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7468800" y="2647875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 rot="10800000" flipH="1">
              <a:off x="7468800" y="857329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 rot="10800000" flipH="1">
              <a:off x="7468800" y="0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 rot="10800000" flipH="1">
              <a:off x="7468800" y="1674450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9"/>
          <p:cNvGrpSpPr/>
          <p:nvPr/>
        </p:nvGrpSpPr>
        <p:grpSpPr>
          <a:xfrm>
            <a:off x="0" y="0"/>
            <a:ext cx="9143875" cy="5143500"/>
            <a:chOff x="0" y="0"/>
            <a:chExt cx="9143875" cy="5143500"/>
          </a:xfrm>
        </p:grpSpPr>
        <p:sp>
          <p:nvSpPr>
            <p:cNvPr id="261" name="Google Shape;261;p29"/>
            <p:cNvSpPr/>
            <p:nvPr/>
          </p:nvSpPr>
          <p:spPr>
            <a:xfrm rot="10800000" flipH="1">
              <a:off x="0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2" name="Google Shape;262;p29"/>
            <p:cNvSpPr/>
            <p:nvPr/>
          </p:nvSpPr>
          <p:spPr>
            <a:xfrm rot="10800000" flipH="1">
              <a:off x="0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3" name="Google Shape;263;p29"/>
            <p:cNvSpPr/>
            <p:nvPr/>
          </p:nvSpPr>
          <p:spPr>
            <a:xfrm rot="10800000" flipH="1">
              <a:off x="8430775" y="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4" name="Google Shape;264;p29"/>
            <p:cNvSpPr/>
            <p:nvPr/>
          </p:nvSpPr>
          <p:spPr>
            <a:xfrm rot="10800000" flipH="1">
              <a:off x="8430775" y="8571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8430775" y="1714200"/>
              <a:ext cx="7131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66" name="Google Shape;266;p29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8" r:id="rId4"/>
    <p:sldLayoutId id="2147483662" r:id="rId5"/>
    <p:sldLayoutId id="2147483674" r:id="rId6"/>
    <p:sldLayoutId id="214748367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statista.com/statistics/1386327/co2-emissions-factor-electricity-mix-germany/#:~:text=The%20CO%E2%82%82%20emissions%20factor%20in%20the%20German%20electricity,in%20the%20electricity%20mix%20from%201990%20to%202023.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ember-energy.org/latest-insights/eu-ets-2022/eu-power-plant-emissions-data-tool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data.open-power-system-data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hyperlink" Target="https://www.eia.gov/electricity/data/emissions/" TargetMode="External"/><Relationship Id="rId10" Type="http://schemas.openxmlformats.org/officeDocument/2006/relationships/image" Target="../media/image9.svg"/><Relationship Id="rId4" Type="http://schemas.openxmlformats.org/officeDocument/2006/relationships/hyperlink" Target="https://datasets.wri.org/datasets/global-power-plant-database?map=eyJ2aWV3U3RhdGUiOnsibGF0aXR1ZGUiOjAsImxvbmdpdHVkZSI6MCwiem9vbSI6MywiYmVhcmluZyI6MCwicGl0Y2giOjAsInBhZGRpbmciOnsidG9wIjowLCJib3R0b20iOjAsImxlZnQiOjAsInJpZ2h0IjowfX0sImJhc2VtYXAiOiJsaWdodCIsImJvdW5kYXJpZXMiOmZhbHNlLCJsYWJlbHMiOiJkYXJrIiwiYWN0aXZlTGF5ZXJHcm91cHMiOlt7ImRhdGFzZXRJZCI6IjUzNjIzZGZkLTNkZjYtNGYxNS1hMDkxLTY3NDU3Y2RiNTcxZiIsImxheWVycyI6WyIyYTY5NDI4OS1mZWM5LTRiZmUtYTZkMi01NmMzODY0ZWMzNDkiXX1dLCJib3VuZHMiOnsiYmJveCI6bnVsbCwib3B0aW9ucyI6e319LCJsYXllcnNQYXJzZWQiOltbIjJhNjk0Mjg5LWZlYzktNGJmZS1hNmQyLTU2YzM4NjRlYzM0OSIseyJ2aXNpYmlsaXR5Ijp0cnVlLCJhY3RpdmUiOnRydWUsIm9wYWNpdHkiOjEsInpJbmRleCI6MTF9XV19" TargetMode="Externa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3"/>
          <p:cNvGrpSpPr/>
          <p:nvPr/>
        </p:nvGrpSpPr>
        <p:grpSpPr>
          <a:xfrm>
            <a:off x="7468800" y="2138"/>
            <a:ext cx="1675200" cy="5139225"/>
            <a:chOff x="7468800" y="0"/>
            <a:chExt cx="1675200" cy="5139225"/>
          </a:xfrm>
        </p:grpSpPr>
        <p:grpSp>
          <p:nvGrpSpPr>
            <p:cNvPr id="278" name="Google Shape;278;p33"/>
            <p:cNvGrpSpPr/>
            <p:nvPr/>
          </p:nvGrpSpPr>
          <p:grpSpPr>
            <a:xfrm>
              <a:off x="7468800" y="0"/>
              <a:ext cx="1675200" cy="5139225"/>
              <a:chOff x="7468800" y="0"/>
              <a:chExt cx="1675200" cy="5139225"/>
            </a:xfrm>
          </p:grpSpPr>
          <p:sp>
            <p:nvSpPr>
              <p:cNvPr id="279" name="Google Shape;279;p33"/>
              <p:cNvSpPr/>
              <p:nvPr/>
            </p:nvSpPr>
            <p:spPr>
              <a:xfrm>
                <a:off x="7468800" y="3464996"/>
                <a:ext cx="1675200" cy="81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0" name="Google Shape;280;p33"/>
              <p:cNvSpPr/>
              <p:nvPr/>
            </p:nvSpPr>
            <p:spPr>
              <a:xfrm>
                <a:off x="7468800" y="4282125"/>
                <a:ext cx="16752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1" name="Google Shape;281;p33"/>
              <p:cNvSpPr/>
              <p:nvPr/>
            </p:nvSpPr>
            <p:spPr>
              <a:xfrm>
                <a:off x="7468800" y="2647875"/>
                <a:ext cx="1675200" cy="81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2" name="Google Shape;282;p33"/>
              <p:cNvSpPr/>
              <p:nvPr/>
            </p:nvSpPr>
            <p:spPr>
              <a:xfrm rot="10800000" flipH="1">
                <a:off x="7468800" y="857329"/>
                <a:ext cx="1675200" cy="81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3" name="Google Shape;283;p33"/>
              <p:cNvSpPr/>
              <p:nvPr/>
            </p:nvSpPr>
            <p:spPr>
              <a:xfrm rot="10800000" flipH="1">
                <a:off x="7468800" y="0"/>
                <a:ext cx="16752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4" name="Google Shape;284;p33"/>
              <p:cNvSpPr/>
              <p:nvPr/>
            </p:nvSpPr>
            <p:spPr>
              <a:xfrm rot="10800000" flipH="1">
                <a:off x="7468800" y="1674450"/>
                <a:ext cx="1675200" cy="81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85" name="Google Shape;285;p33"/>
            <p:cNvSpPr/>
            <p:nvPr/>
          </p:nvSpPr>
          <p:spPr>
            <a:xfrm>
              <a:off x="7468800" y="2491500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86" name="Google Shape;286;p33"/>
          <p:cNvSpPr txBox="1">
            <a:spLocks noGrp="1"/>
          </p:cNvSpPr>
          <p:nvPr>
            <p:ph type="ctrTitle"/>
          </p:nvPr>
        </p:nvSpPr>
        <p:spPr>
          <a:xfrm>
            <a:off x="598141" y="1264465"/>
            <a:ext cx="6773559" cy="22957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Carbon Emissions of </a:t>
            </a:r>
            <a:r>
              <a:rPr lang="en-US" dirty="0" err="1"/>
              <a:t>PowerCo</a:t>
            </a:r>
            <a:endParaRPr dirty="0"/>
          </a:p>
        </p:txBody>
      </p:sp>
      <p:sp>
        <p:nvSpPr>
          <p:cNvPr id="287" name="Google Shape;287;p33"/>
          <p:cNvSpPr txBox="1">
            <a:spLocks noGrp="1"/>
          </p:cNvSpPr>
          <p:nvPr>
            <p:ph type="subTitle" idx="1"/>
          </p:nvPr>
        </p:nvSpPr>
        <p:spPr>
          <a:xfrm>
            <a:off x="713224" y="3891153"/>
            <a:ext cx="4167247" cy="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Ricardo Modrego		12/05/2025</a:t>
            </a:r>
            <a:endParaRPr dirty="0"/>
          </a:p>
        </p:txBody>
      </p:sp>
      <p:sp>
        <p:nvSpPr>
          <p:cNvPr id="288" name="Google Shape;288;p33"/>
          <p:cNvSpPr/>
          <p:nvPr/>
        </p:nvSpPr>
        <p:spPr>
          <a:xfrm>
            <a:off x="713225" y="77301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74D2-3EC3-DC6A-25EA-F3B67162A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15" y="363234"/>
            <a:ext cx="8331624" cy="1035908"/>
          </a:xfrm>
        </p:spPr>
        <p:txBody>
          <a:bodyPr/>
          <a:lstStyle/>
          <a:p>
            <a:r>
              <a:rPr lang="en-US" sz="2400" dirty="0" err="1"/>
              <a:t>PowerCo’s</a:t>
            </a:r>
            <a:r>
              <a:rPr lang="en-US" sz="2400" dirty="0"/>
              <a:t> Physical Emission Intensity</a:t>
            </a:r>
            <a:br>
              <a:rPr lang="en-US" dirty="0"/>
            </a:br>
            <a:r>
              <a:rPr lang="en-US" sz="1800" dirty="0">
                <a:solidFill>
                  <a:schemeClr val="tx2"/>
                </a:solidFill>
              </a:rPr>
              <a:t>General-purpose loan: €30 M exposure in 2025 | Germany’s utility market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59C1B84-EB0D-38EC-DED4-3519DDA332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991649"/>
              </p:ext>
            </p:extLst>
          </p:nvPr>
        </p:nvGraphicFramePr>
        <p:xfrm>
          <a:off x="385288" y="1545599"/>
          <a:ext cx="4382476" cy="2657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5BA66747-CBFC-48D2-4616-8AB669461387}"/>
              </a:ext>
            </a:extLst>
          </p:cNvPr>
          <p:cNvGrpSpPr/>
          <p:nvPr/>
        </p:nvGrpSpPr>
        <p:grpSpPr>
          <a:xfrm>
            <a:off x="5461595" y="1308520"/>
            <a:ext cx="3201141" cy="1180297"/>
            <a:chOff x="6190366" y="1487275"/>
            <a:chExt cx="2729700" cy="1180297"/>
          </a:xfrm>
        </p:grpSpPr>
        <p:sp>
          <p:nvSpPr>
            <p:cNvPr id="7" name="Google Shape;360;p39">
              <a:extLst>
                <a:ext uri="{FF2B5EF4-FFF2-40B4-BE49-F238E27FC236}">
                  <a16:creationId xmlns:a16="http://schemas.microsoft.com/office/drawing/2014/main" id="{77DD2A3E-3312-7899-D675-64555DD5FE8D}"/>
                </a:ext>
              </a:extLst>
            </p:cNvPr>
            <p:cNvSpPr txBox="1">
              <a:spLocks/>
            </p:cNvSpPr>
            <p:nvPr/>
          </p:nvSpPr>
          <p:spPr>
            <a:xfrm>
              <a:off x="6550366" y="1487275"/>
              <a:ext cx="2369700" cy="1180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aleway Light"/>
                <a:buChar char="●"/>
                <a:defRPr sz="1200" b="0" i="0" u="none" strike="noStrike" cap="none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unito Light"/>
                <a:buChar char="○"/>
                <a:defRPr sz="1200" b="0" i="0" u="none" strike="noStrike" cap="none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unito Light"/>
                <a:buChar char="■"/>
                <a:defRPr sz="1200" b="0" i="0" u="none" strike="noStrike" cap="none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unito Light"/>
                <a:buChar char="●"/>
                <a:defRPr sz="1200" b="0" i="0" u="none" strike="noStrike" cap="none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unito Light"/>
                <a:buChar char="○"/>
                <a:defRPr sz="1200" b="0" i="0" u="none" strike="noStrike" cap="none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unito Light"/>
                <a:buChar char="■"/>
                <a:defRPr sz="1200" b="0" i="0" u="none" strike="noStrike" cap="none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unito Light"/>
                <a:buChar char="●"/>
                <a:defRPr sz="1200" b="0" i="0" u="none" strike="noStrike" cap="none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unito Light"/>
                <a:buChar char="○"/>
                <a:defRPr sz="1200" b="0" i="0" u="none" strike="noStrike" cap="none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unito Light"/>
                <a:buChar char="■"/>
                <a:defRPr sz="1200" b="0" i="0" u="none" strike="noStrike" cap="none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defRPr>
              </a:lvl9pPr>
            </a:lstStyle>
            <a:p>
              <a:pPr marL="0" indent="0">
                <a:buNone/>
              </a:pPr>
              <a:r>
                <a:rPr lang="es-ES" dirty="0" err="1"/>
                <a:t>PowerCo’s</a:t>
              </a:r>
              <a:r>
                <a:rPr lang="es-ES" dirty="0"/>
                <a:t> </a:t>
              </a:r>
              <a:r>
                <a:rPr lang="es-ES" dirty="0" err="1"/>
                <a:t>physical</a:t>
              </a:r>
              <a:r>
                <a:rPr lang="es-ES" dirty="0"/>
                <a:t> </a:t>
              </a:r>
              <a:r>
                <a:rPr lang="es-ES" dirty="0" err="1"/>
                <a:t>emission</a:t>
              </a:r>
              <a:r>
                <a:rPr lang="es-ES" dirty="0"/>
                <a:t> </a:t>
              </a:r>
              <a:r>
                <a:rPr lang="es-ES" dirty="0" err="1"/>
                <a:t>intensity</a:t>
              </a:r>
              <a:r>
                <a:rPr lang="es-ES" dirty="0"/>
                <a:t> (1518 kg CO2e / </a:t>
              </a:r>
              <a:r>
                <a:rPr lang="es-ES" dirty="0" err="1"/>
                <a:t>MWh</a:t>
              </a:r>
              <a:r>
                <a:rPr lang="es-ES" dirty="0"/>
                <a:t>) </a:t>
              </a:r>
              <a:r>
                <a:rPr lang="es-ES" dirty="0" err="1"/>
                <a:t>is</a:t>
              </a:r>
              <a:r>
                <a:rPr lang="es-ES" dirty="0"/>
                <a:t> 4 times </a:t>
              </a:r>
              <a:r>
                <a:rPr lang="es-ES" b="1" dirty="0" err="1"/>
                <a:t>higher</a:t>
              </a:r>
              <a:r>
                <a:rPr lang="es-ES" dirty="0"/>
                <a:t> than </a:t>
              </a:r>
              <a:r>
                <a:rPr lang="es-ES" dirty="0" err="1"/>
                <a:t>the</a:t>
              </a:r>
              <a:r>
                <a:rPr lang="es-ES" dirty="0"/>
                <a:t> </a:t>
              </a:r>
              <a:r>
                <a:rPr lang="es-ES" dirty="0" err="1"/>
                <a:t>average</a:t>
              </a:r>
              <a:r>
                <a:rPr lang="es-ES" dirty="0"/>
                <a:t> German </a:t>
              </a:r>
              <a:r>
                <a:rPr lang="es-ES" dirty="0" err="1"/>
                <a:t>mix</a:t>
              </a:r>
              <a:r>
                <a:rPr lang="es-ES" dirty="0"/>
                <a:t> and 5 times </a:t>
              </a:r>
              <a:r>
                <a:rPr lang="es-ES" dirty="0" err="1"/>
                <a:t>higher</a:t>
              </a:r>
              <a:r>
                <a:rPr lang="es-ES" dirty="0"/>
                <a:t> than </a:t>
              </a:r>
              <a:r>
                <a:rPr lang="es-ES" dirty="0" err="1"/>
                <a:t>the</a:t>
              </a:r>
              <a:r>
                <a:rPr lang="es-ES" dirty="0"/>
                <a:t> </a:t>
              </a:r>
              <a:r>
                <a:rPr lang="es-ES" dirty="0" err="1"/>
                <a:t>average</a:t>
              </a:r>
              <a:r>
                <a:rPr lang="es-ES" dirty="0"/>
                <a:t> </a:t>
              </a:r>
              <a:r>
                <a:rPr lang="es-ES" dirty="0" err="1"/>
                <a:t>of</a:t>
              </a:r>
              <a:r>
                <a:rPr lang="es-ES" dirty="0"/>
                <a:t> </a:t>
              </a:r>
              <a:r>
                <a:rPr lang="es-ES" dirty="0" err="1"/>
                <a:t>the</a:t>
              </a:r>
              <a:r>
                <a:rPr lang="es-ES" dirty="0"/>
                <a:t> </a:t>
              </a:r>
              <a:r>
                <a:rPr lang="es-ES" dirty="0" err="1"/>
                <a:t>main</a:t>
              </a:r>
              <a:r>
                <a:rPr lang="es-ES" dirty="0"/>
                <a:t> 4 </a:t>
              </a:r>
              <a:r>
                <a:rPr lang="es-ES" dirty="0" err="1"/>
                <a:t>electricity</a:t>
              </a:r>
              <a:r>
                <a:rPr lang="es-ES" dirty="0"/>
                <a:t> </a:t>
              </a:r>
              <a:r>
                <a:rPr lang="es-ES" dirty="0" err="1"/>
                <a:t>producers</a:t>
              </a:r>
              <a:r>
                <a:rPr lang="es-ES" dirty="0"/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s-ES" dirty="0"/>
            </a:p>
            <a:p>
              <a:pPr marL="0" indent="0">
                <a:buNone/>
              </a:pPr>
              <a:endParaRPr lang="es-ES" dirty="0"/>
            </a:p>
          </p:txBody>
        </p:sp>
        <p:pic>
          <p:nvPicPr>
            <p:cNvPr id="9" name="Graphic 8" descr="Warning outline">
              <a:extLst>
                <a:ext uri="{FF2B5EF4-FFF2-40B4-BE49-F238E27FC236}">
                  <a16:creationId xmlns:a16="http://schemas.microsoft.com/office/drawing/2014/main" id="{988FE666-89FD-E786-E64B-649737948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6190366" y="1608462"/>
              <a:ext cx="360000" cy="3600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F81672-E50D-230D-FCF9-A7B2EAEE9546}"/>
              </a:ext>
            </a:extLst>
          </p:cNvPr>
          <p:cNvGrpSpPr/>
          <p:nvPr/>
        </p:nvGrpSpPr>
        <p:grpSpPr>
          <a:xfrm>
            <a:off x="5461595" y="2715667"/>
            <a:ext cx="3199896" cy="1633710"/>
            <a:chOff x="6190366" y="2773037"/>
            <a:chExt cx="2729700" cy="1633710"/>
          </a:xfrm>
        </p:grpSpPr>
        <p:sp>
          <p:nvSpPr>
            <p:cNvPr id="10" name="Google Shape;360;p39">
              <a:extLst>
                <a:ext uri="{FF2B5EF4-FFF2-40B4-BE49-F238E27FC236}">
                  <a16:creationId xmlns:a16="http://schemas.microsoft.com/office/drawing/2014/main" id="{784B5481-FCAC-B038-9BD2-5F3A71936DC6}"/>
                </a:ext>
              </a:extLst>
            </p:cNvPr>
            <p:cNvSpPr txBox="1">
              <a:spLocks/>
            </p:cNvSpPr>
            <p:nvPr/>
          </p:nvSpPr>
          <p:spPr>
            <a:xfrm>
              <a:off x="6550366" y="2773037"/>
              <a:ext cx="2369700" cy="16337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aleway Light"/>
                <a:buChar char="●"/>
                <a:defRPr sz="1200" b="0" i="0" u="none" strike="noStrike" cap="none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unito Light"/>
                <a:buChar char="○"/>
                <a:defRPr sz="1200" b="0" i="0" u="none" strike="noStrike" cap="none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unito Light"/>
                <a:buChar char="■"/>
                <a:defRPr sz="1200" b="0" i="0" u="none" strike="noStrike" cap="none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unito Light"/>
                <a:buChar char="●"/>
                <a:defRPr sz="1200" b="0" i="0" u="none" strike="noStrike" cap="none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unito Light"/>
                <a:buChar char="○"/>
                <a:defRPr sz="1200" b="0" i="0" u="none" strike="noStrike" cap="none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unito Light"/>
                <a:buChar char="■"/>
                <a:defRPr sz="1200" b="0" i="0" u="none" strike="noStrike" cap="none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unito Light"/>
                <a:buChar char="●"/>
                <a:defRPr sz="1200" b="0" i="0" u="none" strike="noStrike" cap="none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unito Light"/>
                <a:buChar char="○"/>
                <a:defRPr sz="1200" b="0" i="0" u="none" strike="noStrike" cap="none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unito Light"/>
                <a:buChar char="■"/>
                <a:defRPr sz="1200" b="0" i="0" u="none" strike="noStrike" cap="none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defRPr>
              </a:lvl9pPr>
            </a:lstStyle>
            <a:p>
              <a:pPr marL="0" indent="0">
                <a:buNone/>
              </a:pPr>
              <a:r>
                <a:rPr lang="es-ES" b="1" dirty="0" err="1"/>
                <a:t>Recommendation</a:t>
              </a:r>
              <a:endParaRPr lang="es-ES" b="1" dirty="0"/>
            </a:p>
            <a:p>
              <a:pPr marL="0" indent="0">
                <a:buNone/>
              </a:pPr>
              <a:r>
                <a:rPr lang="en-US" dirty="0"/>
                <a:t>Given that </a:t>
              </a:r>
              <a:r>
                <a:rPr lang="en-US" dirty="0" err="1"/>
                <a:t>PowerCo’s</a:t>
              </a:r>
              <a:r>
                <a:rPr lang="en-US" dirty="0"/>
                <a:t> emission intensity is well above the German average, a general-purpose loan poses too great a risk. Prioritize financing its renewable assets or seek other lower-carbon opportunities.</a:t>
              </a:r>
              <a:endParaRPr lang="es-ES" dirty="0"/>
            </a:p>
          </p:txBody>
        </p:sp>
        <p:pic>
          <p:nvPicPr>
            <p:cNvPr id="12" name="Graphic 11" descr="Clipboard outline">
              <a:extLst>
                <a:ext uri="{FF2B5EF4-FFF2-40B4-BE49-F238E27FC236}">
                  <a16:creationId xmlns:a16="http://schemas.microsoft.com/office/drawing/2014/main" id="{D584976C-0EBF-A9B4-9EB7-D0795F1F7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190366" y="2815039"/>
              <a:ext cx="360000" cy="360000"/>
            </a:xfrm>
            <a:prstGeom prst="rect">
              <a:avLst/>
            </a:prstGeom>
          </p:spPr>
        </p:pic>
      </p:grpSp>
      <p:sp>
        <p:nvSpPr>
          <p:cNvPr id="15" name="Google Shape;360;p39">
            <a:extLst>
              <a:ext uri="{FF2B5EF4-FFF2-40B4-BE49-F238E27FC236}">
                <a16:creationId xmlns:a16="http://schemas.microsoft.com/office/drawing/2014/main" id="{29392EEF-FD3E-85A5-48BB-966D9614FD7D}"/>
              </a:ext>
            </a:extLst>
          </p:cNvPr>
          <p:cNvSpPr txBox="1">
            <a:spLocks/>
          </p:cNvSpPr>
          <p:nvPr/>
        </p:nvSpPr>
        <p:spPr>
          <a:xfrm>
            <a:off x="402515" y="4349377"/>
            <a:ext cx="2777885" cy="340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●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0" indent="0">
              <a:buNone/>
            </a:pPr>
            <a:r>
              <a:rPr lang="es-ES" sz="1050" dirty="0" err="1"/>
              <a:t>Source</a:t>
            </a:r>
            <a:r>
              <a:rPr lang="es-ES" sz="1050" dirty="0"/>
              <a:t>: (</a:t>
            </a:r>
            <a:r>
              <a:rPr lang="es-ES" sz="1050" dirty="0">
                <a:hlinkClick r:id="rId7"/>
              </a:rPr>
              <a:t>Statista, 2024</a:t>
            </a:r>
            <a:r>
              <a:rPr lang="es-ES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682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89C290-335F-F876-A785-04FD1145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r>
              <a:rPr lang="en-US" sz="2500" dirty="0"/>
              <a:t>Alternative </a:t>
            </a:r>
            <a:r>
              <a:rPr lang="es-ES" sz="2500" dirty="0" err="1"/>
              <a:t>Plant-Level</a:t>
            </a:r>
            <a:r>
              <a:rPr lang="es-ES" sz="2500" dirty="0"/>
              <a:t> Data </a:t>
            </a:r>
            <a:r>
              <a:rPr lang="es-ES" sz="2500" dirty="0" err="1"/>
              <a:t>Providers</a:t>
            </a:r>
            <a:endParaRPr lang="en-US" sz="2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7ABC7B-1B8B-A8A8-17F6-A451311BA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02329"/>
              </p:ext>
            </p:extLst>
          </p:nvPr>
        </p:nvGraphicFramePr>
        <p:xfrm>
          <a:off x="1182831" y="1050974"/>
          <a:ext cx="7301152" cy="32644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41838">
                  <a:extLst>
                    <a:ext uri="{9D8B030D-6E8A-4147-A177-3AD203B41FA5}">
                      <a16:colId xmlns:a16="http://schemas.microsoft.com/office/drawing/2014/main" val="764800257"/>
                    </a:ext>
                  </a:extLst>
                </a:gridCol>
                <a:gridCol w="1883030">
                  <a:extLst>
                    <a:ext uri="{9D8B030D-6E8A-4147-A177-3AD203B41FA5}">
                      <a16:colId xmlns:a16="http://schemas.microsoft.com/office/drawing/2014/main" val="1589427153"/>
                    </a:ext>
                  </a:extLst>
                </a:gridCol>
                <a:gridCol w="1788142">
                  <a:extLst>
                    <a:ext uri="{9D8B030D-6E8A-4147-A177-3AD203B41FA5}">
                      <a16:colId xmlns:a16="http://schemas.microsoft.com/office/drawing/2014/main" val="1727606546"/>
                    </a:ext>
                  </a:extLst>
                </a:gridCol>
                <a:gridCol w="1788142">
                  <a:extLst>
                    <a:ext uri="{9D8B030D-6E8A-4147-A177-3AD203B41FA5}">
                      <a16:colId xmlns:a16="http://schemas.microsoft.com/office/drawing/2014/main" val="1419369731"/>
                    </a:ext>
                  </a:extLst>
                </a:gridCol>
              </a:tblGrid>
              <a:tr h="445026">
                <a:tc>
                  <a:txBody>
                    <a:bodyPr/>
                    <a:lstStyle/>
                    <a:p>
                      <a:pPr algn="ctr"/>
                      <a:r>
                        <a:rPr lang="es-ES" sz="1100" b="1" cap="none" spc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es-ES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9917" marR="119917" marT="119917" marB="1199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cap="none" spc="0" dirty="0">
                          <a:solidFill>
                            <a:schemeClr val="tx1"/>
                          </a:solidFill>
                        </a:rPr>
                        <a:t>Key Benefit</a:t>
                      </a:r>
                      <a:endParaRPr lang="es-E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9917" marR="119917" marT="119917" marB="1199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cap="none" spc="0">
                          <a:solidFill>
                            <a:schemeClr val="tx1"/>
                          </a:solidFill>
                        </a:rPr>
                        <a:t>Region &amp; Scope</a:t>
                      </a:r>
                      <a:endParaRPr lang="es-ES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9917" marR="119917" marT="119917" marB="1199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b="1" cap="none" spc="0" dirty="0" err="1">
                          <a:solidFill>
                            <a:schemeClr val="tx1"/>
                          </a:solidFill>
                        </a:rPr>
                        <a:t>Format</a:t>
                      </a:r>
                      <a:endParaRPr lang="es-E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9917" marR="119917" marT="119917" marB="1199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508599"/>
                  </a:ext>
                </a:extLst>
              </a:tr>
              <a:tr h="791453">
                <a:tc>
                  <a:txBody>
                    <a:bodyPr/>
                    <a:lstStyle/>
                    <a:p>
                      <a:pPr algn="ctr"/>
                      <a:r>
                        <a:rPr lang="es-ES" sz="1100" b="1" cap="none" spc="0" dirty="0">
                          <a:solidFill>
                            <a:schemeClr val="tx1"/>
                          </a:solidFill>
                          <a:hlinkClick r:id="rId2"/>
                        </a:rPr>
                        <a:t>Open </a:t>
                      </a:r>
                      <a:r>
                        <a:rPr lang="es-ES" sz="1100" b="1" cap="none" spc="0" dirty="0" err="1">
                          <a:solidFill>
                            <a:schemeClr val="tx1"/>
                          </a:solidFill>
                          <a:hlinkClick r:id="rId2"/>
                        </a:rPr>
                        <a:t>Power</a:t>
                      </a:r>
                      <a:r>
                        <a:rPr lang="es-ES" sz="1100" b="1" cap="none" spc="0" dirty="0">
                          <a:solidFill>
                            <a:schemeClr val="tx1"/>
                          </a:solidFill>
                          <a:hlinkClick r:id="rId2"/>
                        </a:rPr>
                        <a:t> System Data</a:t>
                      </a:r>
                      <a:endParaRPr lang="es-E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9917" marR="119917" marT="119917" marB="1199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All EU plants with tech specs (capacity, CHP, type).</a:t>
                      </a:r>
                    </a:p>
                  </a:txBody>
                  <a:tcPr marL="119917" marR="119917" marT="119917" marB="1199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cap="none" spc="0" dirty="0" err="1">
                          <a:solidFill>
                            <a:schemeClr val="tx1"/>
                          </a:solidFill>
                        </a:rPr>
                        <a:t>Major</a:t>
                      </a:r>
                      <a:r>
                        <a:rPr lang="es-ES" sz="1100" cap="none" spc="0" dirty="0">
                          <a:solidFill>
                            <a:schemeClr val="tx1"/>
                          </a:solidFill>
                        </a:rPr>
                        <a:t> EU </a:t>
                      </a:r>
                      <a:r>
                        <a:rPr lang="es-ES" sz="1100" cap="none" spc="0" dirty="0" err="1">
                          <a:solidFill>
                            <a:schemeClr val="tx1"/>
                          </a:solidFill>
                        </a:rPr>
                        <a:t>markets</a:t>
                      </a:r>
                      <a:endParaRPr lang="es-E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9917" marR="119917" marT="119917" marB="1199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cap="none" spc="0" dirty="0">
                          <a:solidFill>
                            <a:schemeClr val="tx1"/>
                          </a:solidFill>
                        </a:rPr>
                        <a:t>CSV</a:t>
                      </a:r>
                    </a:p>
                  </a:txBody>
                  <a:tcPr marL="119917" marR="119917" marT="119917" marB="1199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0147"/>
                  </a:ext>
                </a:extLst>
              </a:tr>
              <a:tr h="618239">
                <a:tc>
                  <a:txBody>
                    <a:bodyPr/>
                    <a:lstStyle/>
                    <a:p>
                      <a:pPr algn="ctr"/>
                      <a:r>
                        <a:rPr lang="es-ES" sz="1100" b="1" cap="none" spc="0" dirty="0" err="1">
                          <a:solidFill>
                            <a:schemeClr val="tx1"/>
                          </a:solidFill>
                          <a:hlinkClick r:id="rId3"/>
                        </a:rPr>
                        <a:t>Ember</a:t>
                      </a:r>
                      <a:r>
                        <a:rPr lang="es-ES" sz="1100" b="1" cap="none" spc="0" dirty="0">
                          <a:solidFill>
                            <a:schemeClr val="tx1"/>
                          </a:solidFill>
                          <a:hlinkClick r:id="rId3"/>
                        </a:rPr>
                        <a:t> </a:t>
                      </a:r>
                      <a:r>
                        <a:rPr lang="es-ES" sz="1100" b="1" cap="none" spc="0" dirty="0" err="1">
                          <a:solidFill>
                            <a:schemeClr val="tx1"/>
                          </a:solidFill>
                          <a:hlinkClick r:id="rId3"/>
                        </a:rPr>
                        <a:t>Power</a:t>
                      </a:r>
                      <a:r>
                        <a:rPr lang="es-ES" sz="1100" b="1" cap="none" spc="0" dirty="0">
                          <a:solidFill>
                            <a:schemeClr val="tx1"/>
                          </a:solidFill>
                          <a:hlinkClick r:id="rId3"/>
                        </a:rPr>
                        <a:t> </a:t>
                      </a:r>
                      <a:r>
                        <a:rPr lang="es-ES" sz="1100" b="1" cap="none" spc="0" dirty="0" err="1">
                          <a:solidFill>
                            <a:schemeClr val="tx1"/>
                          </a:solidFill>
                          <a:hlinkClick r:id="rId3"/>
                        </a:rPr>
                        <a:t>Plant</a:t>
                      </a:r>
                      <a:r>
                        <a:rPr lang="es-ES" sz="1100" b="1" cap="none" spc="0" dirty="0">
                          <a:solidFill>
                            <a:schemeClr val="tx1"/>
                          </a:solidFill>
                          <a:hlinkClick r:id="rId3"/>
                        </a:rPr>
                        <a:t> </a:t>
                      </a:r>
                      <a:r>
                        <a:rPr lang="es-ES" sz="1100" b="1" cap="none" spc="0" dirty="0" err="1">
                          <a:solidFill>
                            <a:schemeClr val="tx1"/>
                          </a:solidFill>
                          <a:hlinkClick r:id="rId3"/>
                        </a:rPr>
                        <a:t>Emissions</a:t>
                      </a:r>
                      <a:endParaRPr lang="es-E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9917" marR="119917" marT="119917" marB="1199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Official-quality multi-year </a:t>
                      </a:r>
                      <a:r>
                        <a:rPr lang="en-US" sz="1100" cap="none" spc="0" dirty="0" err="1">
                          <a:solidFill>
                            <a:schemeClr val="tx1"/>
                          </a:solidFill>
                        </a:rPr>
                        <a:t>CO₂e</a:t>
                      </a:r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 per plant. </a:t>
                      </a:r>
                    </a:p>
                  </a:txBody>
                  <a:tcPr marL="119917" marR="119917" marT="119917" marB="1199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cap="none" spc="0" dirty="0">
                          <a:solidFill>
                            <a:schemeClr val="tx1"/>
                          </a:solidFill>
                        </a:rPr>
                        <a:t>EU-27 + EFTA</a:t>
                      </a:r>
                    </a:p>
                  </a:txBody>
                  <a:tcPr marL="119917" marR="119917" marT="119917" marB="1199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cap="none" spc="0" dirty="0">
                          <a:solidFill>
                            <a:schemeClr val="tx1"/>
                          </a:solidFill>
                        </a:rPr>
                        <a:t>CSV</a:t>
                      </a:r>
                    </a:p>
                  </a:txBody>
                  <a:tcPr marL="119917" marR="119917" marT="119917" marB="1199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195594"/>
                  </a:ext>
                </a:extLst>
              </a:tr>
              <a:tr h="618239">
                <a:tc>
                  <a:txBody>
                    <a:bodyPr/>
                    <a:lstStyle/>
                    <a:p>
                      <a:pPr algn="ctr"/>
                      <a:r>
                        <a:rPr lang="en-US" sz="1100" b="1" cap="none" spc="0" dirty="0">
                          <a:solidFill>
                            <a:schemeClr val="tx1"/>
                          </a:solidFill>
                          <a:hlinkClick r:id="rId4"/>
                        </a:rPr>
                        <a:t>WRI Global Power Plant DB</a:t>
                      </a:r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9917" marR="119917" marT="119917" marB="1199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35 000+ plants with generation &amp; fuel type. </a:t>
                      </a:r>
                    </a:p>
                  </a:txBody>
                  <a:tcPr marL="119917" marR="119917" marT="119917" marB="1199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cap="none" spc="0" dirty="0" err="1">
                          <a:solidFill>
                            <a:schemeClr val="tx1"/>
                          </a:solidFill>
                        </a:rPr>
                        <a:t>Worldwide</a:t>
                      </a:r>
                      <a:endParaRPr lang="es-E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9917" marR="119917" marT="119917" marB="1199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cap="none" spc="0" dirty="0">
                          <a:solidFill>
                            <a:schemeClr val="tx1"/>
                          </a:solidFill>
                        </a:rPr>
                        <a:t>CSV/ZIP</a:t>
                      </a:r>
                    </a:p>
                  </a:txBody>
                  <a:tcPr marL="119917" marR="119917" marT="119917" marB="1199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830945"/>
                  </a:ext>
                </a:extLst>
              </a:tr>
              <a:tr h="791453">
                <a:tc>
                  <a:txBody>
                    <a:bodyPr/>
                    <a:lstStyle/>
                    <a:p>
                      <a:pPr algn="ctr"/>
                      <a:r>
                        <a:rPr lang="es-ES" sz="1100" b="1" cap="none" spc="0" dirty="0">
                          <a:solidFill>
                            <a:schemeClr val="tx1"/>
                          </a:solidFill>
                          <a:hlinkClick r:id="rId5"/>
                        </a:rPr>
                        <a:t>EIA (U.S.)</a:t>
                      </a:r>
                      <a:endParaRPr lang="es-E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9917" marR="119917" marT="119917" marB="1199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Government-verified gen, fuel use &amp; CO₂ for U.S. assets.</a:t>
                      </a:r>
                    </a:p>
                  </a:txBody>
                  <a:tcPr marL="119917" marR="119917" marT="119917" marB="1199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cap="none" spc="0" dirty="0" err="1">
                          <a:solidFill>
                            <a:schemeClr val="tx1"/>
                          </a:solidFill>
                        </a:rPr>
                        <a:t>United</a:t>
                      </a:r>
                      <a:r>
                        <a:rPr lang="es-ES" sz="11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ES" sz="1100" cap="none" spc="0" dirty="0" err="1">
                          <a:solidFill>
                            <a:schemeClr val="tx1"/>
                          </a:solidFill>
                        </a:rPr>
                        <a:t>States</a:t>
                      </a:r>
                      <a:endParaRPr lang="es-E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9917" marR="119917" marT="119917" marB="1199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cap="none" spc="0" dirty="0">
                          <a:solidFill>
                            <a:schemeClr val="tx1"/>
                          </a:solidFill>
                        </a:rPr>
                        <a:t>CSV</a:t>
                      </a:r>
                    </a:p>
                  </a:txBody>
                  <a:tcPr marL="119917" marR="119917" marT="119917" marB="1199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290295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C3DBC7FC-C797-4DE8-6472-C60B969846DB}"/>
              </a:ext>
            </a:extLst>
          </p:cNvPr>
          <p:cNvGrpSpPr/>
          <p:nvPr/>
        </p:nvGrpSpPr>
        <p:grpSpPr>
          <a:xfrm>
            <a:off x="506789" y="1506296"/>
            <a:ext cx="7564333" cy="2637993"/>
            <a:chOff x="451787" y="1663547"/>
            <a:chExt cx="7564333" cy="263799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480E051-35E4-EF57-D039-B4CC86219348}"/>
                </a:ext>
              </a:extLst>
            </p:cNvPr>
            <p:cNvCxnSpPr/>
            <p:nvPr/>
          </p:nvCxnSpPr>
          <p:spPr>
            <a:xfrm>
              <a:off x="1134737" y="1663547"/>
              <a:ext cx="68745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3DFA170-907C-B319-6CDF-E94450F5B3D0}"/>
                </a:ext>
              </a:extLst>
            </p:cNvPr>
            <p:cNvCxnSpPr/>
            <p:nvPr/>
          </p:nvCxnSpPr>
          <p:spPr>
            <a:xfrm>
              <a:off x="1141594" y="2450047"/>
              <a:ext cx="68745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B501E27-2959-B096-7318-9BF958F90979}"/>
                </a:ext>
              </a:extLst>
            </p:cNvPr>
            <p:cNvCxnSpPr/>
            <p:nvPr/>
          </p:nvCxnSpPr>
          <p:spPr>
            <a:xfrm>
              <a:off x="1127830" y="3057793"/>
              <a:ext cx="68745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2383DD4-DF03-A558-86C0-6E3B8F8B3951}"/>
                </a:ext>
              </a:extLst>
            </p:cNvPr>
            <p:cNvCxnSpPr/>
            <p:nvPr/>
          </p:nvCxnSpPr>
          <p:spPr>
            <a:xfrm>
              <a:off x="1127830" y="3727414"/>
              <a:ext cx="68745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2" descr="Image result for european union logo">
              <a:extLst>
                <a:ext uri="{FF2B5EF4-FFF2-40B4-BE49-F238E27FC236}">
                  <a16:creationId xmlns:a16="http://schemas.microsoft.com/office/drawing/2014/main" id="{4B761510-C135-DBC1-00C9-707DE359DF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73" y="1828662"/>
              <a:ext cx="516304" cy="374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Computer Icons, Global, logo, world, global png | PNGWing">
              <a:extLst>
                <a:ext uri="{FF2B5EF4-FFF2-40B4-BE49-F238E27FC236}">
                  <a16:creationId xmlns:a16="http://schemas.microsoft.com/office/drawing/2014/main" id="{77E010EF-7B7E-7792-E136-A08991D6A3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712" y="3128790"/>
              <a:ext cx="445025" cy="445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61866381-563E-BC08-275D-D243AED1E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/>
          </p:blipFill>
          <p:spPr bwMode="auto">
            <a:xfrm>
              <a:off x="471875" y="3798476"/>
              <a:ext cx="503064" cy="503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Image result for european union logo">
              <a:extLst>
                <a:ext uri="{FF2B5EF4-FFF2-40B4-BE49-F238E27FC236}">
                  <a16:creationId xmlns:a16="http://schemas.microsoft.com/office/drawing/2014/main" id="{2772564D-A856-4DC0-D347-9BE6811E0C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787" y="2529392"/>
              <a:ext cx="516304" cy="374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479356-195B-BA3F-E7B9-963198F788B9}"/>
              </a:ext>
            </a:extLst>
          </p:cNvPr>
          <p:cNvGrpSpPr/>
          <p:nvPr/>
        </p:nvGrpSpPr>
        <p:grpSpPr>
          <a:xfrm>
            <a:off x="790721" y="4280819"/>
            <a:ext cx="7562558" cy="360000"/>
            <a:chOff x="730581" y="4425079"/>
            <a:chExt cx="5348789" cy="360000"/>
          </a:xfrm>
        </p:grpSpPr>
        <p:pic>
          <p:nvPicPr>
            <p:cNvPr id="15" name="Graphic 14" descr="Postit Notes with solid fill">
              <a:extLst>
                <a:ext uri="{FF2B5EF4-FFF2-40B4-BE49-F238E27FC236}">
                  <a16:creationId xmlns:a16="http://schemas.microsoft.com/office/drawing/2014/main" id="{D79973D2-A1C0-3219-B129-C89C9FF13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30581" y="4425079"/>
              <a:ext cx="360000" cy="360000"/>
            </a:xfrm>
            <a:prstGeom prst="rect">
              <a:avLst/>
            </a:prstGeom>
          </p:spPr>
        </p:pic>
        <p:sp>
          <p:nvSpPr>
            <p:cNvPr id="16" name="Google Shape;360;p39">
              <a:extLst>
                <a:ext uri="{FF2B5EF4-FFF2-40B4-BE49-F238E27FC236}">
                  <a16:creationId xmlns:a16="http://schemas.microsoft.com/office/drawing/2014/main" id="{8D744871-673C-CA08-1654-5B1A5054F233}"/>
                </a:ext>
              </a:extLst>
            </p:cNvPr>
            <p:cNvSpPr txBox="1">
              <a:spLocks/>
            </p:cNvSpPr>
            <p:nvPr/>
          </p:nvSpPr>
          <p:spPr>
            <a:xfrm>
              <a:off x="1141594" y="4428872"/>
              <a:ext cx="4937776" cy="3562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aleway Light"/>
                <a:buChar char="●"/>
                <a:defRPr sz="1200" b="0" i="0" u="none" strike="noStrike" cap="none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unito Light"/>
                <a:buChar char="○"/>
                <a:defRPr sz="1200" b="0" i="0" u="none" strike="noStrike" cap="none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unito Light"/>
                <a:buChar char="■"/>
                <a:defRPr sz="1200" b="0" i="0" u="none" strike="noStrike" cap="none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unito Light"/>
                <a:buChar char="●"/>
                <a:defRPr sz="1200" b="0" i="0" u="none" strike="noStrike" cap="none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unito Light"/>
                <a:buChar char="○"/>
                <a:defRPr sz="1200" b="0" i="0" u="none" strike="noStrike" cap="none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unito Light"/>
                <a:buChar char="■"/>
                <a:defRPr sz="1200" b="0" i="0" u="none" strike="noStrike" cap="none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unito Light"/>
                <a:buChar char="●"/>
                <a:defRPr sz="1200" b="0" i="0" u="none" strike="noStrike" cap="none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unito Light"/>
                <a:buChar char="○"/>
                <a:defRPr sz="1200" b="0" i="0" u="none" strike="noStrike" cap="none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Nunito Light"/>
                <a:buChar char="■"/>
                <a:defRPr sz="1200" b="0" i="0" u="none" strike="noStrike" cap="none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defRPr>
              </a:lvl9pPr>
            </a:lstStyle>
            <a:p>
              <a:pPr marL="0" indent="0">
                <a:buNone/>
              </a:pPr>
              <a:r>
                <a:rPr lang="es-ES" dirty="0" err="1"/>
                <a:t>All</a:t>
              </a:r>
              <a:r>
                <a:rPr lang="es-ES" dirty="0"/>
                <a:t> </a:t>
              </a:r>
              <a:r>
                <a:rPr lang="es-ES" dirty="0" err="1"/>
                <a:t>provided</a:t>
              </a:r>
              <a:r>
                <a:rPr lang="es-ES" dirty="0"/>
                <a:t> </a:t>
              </a:r>
              <a:r>
                <a:rPr lang="es-ES" dirty="0" err="1"/>
                <a:t>sources</a:t>
              </a:r>
              <a:r>
                <a:rPr lang="es-ES" dirty="0"/>
                <a:t> are free and </a:t>
              </a:r>
              <a:r>
                <a:rPr lang="es-ES" dirty="0" err="1"/>
                <a:t>have</a:t>
              </a:r>
              <a:r>
                <a:rPr lang="es-ES" dirty="0"/>
                <a:t> </a:t>
              </a:r>
              <a:r>
                <a:rPr lang="es-ES" dirty="0" err="1"/>
                <a:t>owner</a:t>
              </a:r>
              <a:r>
                <a:rPr lang="es-ES" dirty="0"/>
                <a:t> information </a:t>
              </a:r>
              <a:r>
                <a:rPr lang="es-ES" dirty="0" err="1"/>
                <a:t>to</a:t>
              </a:r>
              <a:r>
                <a:rPr lang="es-ES" dirty="0"/>
                <a:t> </a:t>
              </a:r>
              <a:r>
                <a:rPr lang="es-ES" dirty="0" err="1"/>
                <a:t>filter</a:t>
              </a:r>
              <a:r>
                <a:rPr lang="es-ES" dirty="0"/>
                <a:t> </a:t>
              </a:r>
              <a:r>
                <a:rPr lang="es-ES" dirty="0" err="1"/>
                <a:t>the</a:t>
              </a:r>
              <a:r>
                <a:rPr lang="es-ES" dirty="0"/>
                <a:t> </a:t>
              </a:r>
              <a:r>
                <a:rPr lang="es-ES" dirty="0" err="1"/>
                <a:t>power</a:t>
              </a:r>
              <a:r>
                <a:rPr lang="es-ES" dirty="0"/>
                <a:t> </a:t>
              </a:r>
              <a:r>
                <a:rPr lang="es-ES" dirty="0" err="1"/>
                <a:t>plants</a:t>
              </a:r>
              <a:r>
                <a:rPr lang="es-ES" dirty="0"/>
                <a:t> by </a:t>
              </a:r>
              <a:r>
                <a:rPr lang="es-ES" dirty="0" err="1"/>
                <a:t>client</a:t>
              </a:r>
              <a:r>
                <a:rPr lang="es-ES" dirty="0"/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s-ES" dirty="0"/>
            </a:p>
            <a:p>
              <a:pPr marL="0" indent="0">
                <a:buNone/>
              </a:pP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3364351"/>
      </p:ext>
    </p:extLst>
  </p:cSld>
  <p:clrMapOvr>
    <a:masterClrMapping/>
  </p:clrMapOvr>
</p:sld>
</file>

<file path=ppt/theme/theme1.xml><?xml version="1.0" encoding="utf-8"?>
<a:theme xmlns:a="http://schemas.openxmlformats.org/drawingml/2006/main" name="Succession Planning Project Proposal by Slidesgo">
  <a:themeElements>
    <a:clrScheme name="Simple Light">
      <a:dk1>
        <a:srgbClr val="0E1D35"/>
      </a:dk1>
      <a:lt1>
        <a:srgbClr val="FAFAFA"/>
      </a:lt1>
      <a:dk2>
        <a:srgbClr val="C3C3C3"/>
      </a:dk2>
      <a:lt2>
        <a:srgbClr val="7C8594"/>
      </a:lt2>
      <a:accent1>
        <a:srgbClr val="2B3B5D"/>
      </a:accent1>
      <a:accent2>
        <a:srgbClr val="15253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E1D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213</Words>
  <Application>Microsoft Office PowerPoint</Application>
  <PresentationFormat>On-screen Show (16:9)</PresentationFormat>
  <Paragraphs>31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Raleway Medium</vt:lpstr>
      <vt:lpstr>Arial</vt:lpstr>
      <vt:lpstr>Open Sans</vt:lpstr>
      <vt:lpstr>Raleway Light</vt:lpstr>
      <vt:lpstr>Raleway ExtraBold</vt:lpstr>
      <vt:lpstr>Nunito Light</vt:lpstr>
      <vt:lpstr>Succession Planning Project Proposal by Slidesgo</vt:lpstr>
      <vt:lpstr>Carbon Emissions of PowerCo</vt:lpstr>
      <vt:lpstr>PowerCo’s Physical Emission Intensity General-purpose loan: €30 M exposure in 2025 | Germany’s utility market</vt:lpstr>
      <vt:lpstr>Alternative Plant-Level Data Providers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Ricardo Modrego</dc:creator>
  <cp:lastModifiedBy>Ricardo Modrego</cp:lastModifiedBy>
  <cp:revision>5</cp:revision>
  <dcterms:modified xsi:type="dcterms:W3CDTF">2025-05-12T21:09:56Z</dcterms:modified>
</cp:coreProperties>
</file>