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9" r:id="rId4"/>
    <p:sldId id="263" r:id="rId5"/>
    <p:sldId id="257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99"/>
  </p:normalViewPr>
  <p:slideViewPr>
    <p:cSldViewPr snapToGrid="0">
      <p:cViewPr varScale="1">
        <p:scale>
          <a:sx n="115" d="100"/>
          <a:sy n="115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7413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8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258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7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78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847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E4F6F0-9566-B94F-A95A-369B8112397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CEA920B-9175-F54C-8F2E-DCA0167ABD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466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87f5844fa2f1758fa8.gradio.liv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95EB-04DF-32AA-05DF-1B237AF2E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QA Chatbot on financial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6F5C6-C169-5D2A-CF75-3633F6663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Proudly prepared by</a:t>
            </a:r>
          </a:p>
          <a:p>
            <a:r>
              <a:rPr lang="en-US" dirty="0"/>
              <a:t>Reza Mohajerpoor</a:t>
            </a:r>
          </a:p>
        </p:txBody>
      </p:sp>
    </p:spTree>
    <p:extLst>
      <p:ext uri="{BB962C8B-B14F-4D97-AF65-F5344CB8AC3E}">
        <p14:creationId xmlns:p14="http://schemas.microsoft.com/office/powerpoint/2010/main" val="173817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4113C-31B3-FAF0-7B8E-630619A1F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F77B-6A93-B67C-AFCC-6BDE1E18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425" y="262054"/>
            <a:ext cx="9601200" cy="1485900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CBE71-6CFF-242F-37AE-2A80C0C7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25" y="2626112"/>
            <a:ext cx="9601200" cy="3843454"/>
          </a:xfrm>
        </p:spPr>
        <p:txBody>
          <a:bodyPr/>
          <a:lstStyle/>
          <a:p>
            <a:r>
              <a:rPr lang="en-US" dirty="0"/>
              <a:t>Build an agentic AI Chatbot app that </a:t>
            </a:r>
          </a:p>
          <a:p>
            <a:pPr lvl="1"/>
            <a:r>
              <a:rPr lang="en-US" dirty="0"/>
              <a:t>User uploads a financial report </a:t>
            </a:r>
          </a:p>
          <a:p>
            <a:pPr lvl="1"/>
            <a:r>
              <a:rPr lang="en-US" dirty="0"/>
              <a:t>User asks any question (arithmetic) from the report</a:t>
            </a:r>
          </a:p>
          <a:p>
            <a:pPr lvl="1"/>
            <a:r>
              <a:rPr lang="en-US" dirty="0"/>
              <a:t>App executes math operations and accurately answer the questions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4ACACC-CEFE-F67B-A705-B86F376555E7}"/>
              </a:ext>
            </a:extLst>
          </p:cNvPr>
          <p:cNvSpPr/>
          <p:nvPr/>
        </p:nvSpPr>
        <p:spPr>
          <a:xfrm>
            <a:off x="8045605" y="1102577"/>
            <a:ext cx="2531327" cy="12154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95%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D85DF-53EB-D585-17C5-CB2CBE381205}"/>
              </a:ext>
            </a:extLst>
          </p:cNvPr>
          <p:cNvSpPr/>
          <p:nvPr/>
        </p:nvSpPr>
        <p:spPr>
          <a:xfrm>
            <a:off x="5352586" y="1140212"/>
            <a:ext cx="2531327" cy="12154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70%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completeness</a:t>
            </a:r>
          </a:p>
        </p:txBody>
      </p:sp>
    </p:spTree>
    <p:extLst>
      <p:ext uri="{BB962C8B-B14F-4D97-AF65-F5344CB8AC3E}">
        <p14:creationId xmlns:p14="http://schemas.microsoft.com/office/powerpoint/2010/main" val="410972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2A9B8-CD49-40A8-913E-4D574233A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7672-AE00-760F-6C73-ACE1C4AD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08" y="170272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2141BF-9871-C726-69A1-32CCD764B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1" y="1140535"/>
            <a:ext cx="9601199" cy="5547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E5B6ED-E6E0-89A2-104E-327CBCD8EA03}"/>
              </a:ext>
            </a:extLst>
          </p:cNvPr>
          <p:cNvSpPr txBox="1"/>
          <p:nvPr/>
        </p:nvSpPr>
        <p:spPr>
          <a:xfrm>
            <a:off x="6760236" y="771203"/>
            <a:ext cx="421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https://87f5844fa2f1758fa8.gradio.live/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3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AA34-B3D1-C2BD-75C9-70A57379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4" y="139390"/>
            <a:ext cx="9601200" cy="14859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9319-8E13-7A99-7742-77601883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4" y="1271239"/>
            <a:ext cx="9601200" cy="35814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Parse the uploaded document (used </a:t>
            </a:r>
            <a:r>
              <a:rPr lang="en-US" dirty="0" err="1"/>
              <a:t>docling</a:t>
            </a:r>
            <a:r>
              <a:rPr lang="en-US" dirty="0"/>
              <a:t>)</a:t>
            </a:r>
          </a:p>
          <a:p>
            <a:r>
              <a:rPr lang="en-US" dirty="0"/>
              <a:t>Chunk and embed the document (recursive chunking)</a:t>
            </a:r>
          </a:p>
          <a:p>
            <a:r>
              <a:rPr lang="en-US" dirty="0"/>
              <a:t>Retrieve relevant chunks to the user’s questions</a:t>
            </a:r>
          </a:p>
          <a:p>
            <a:r>
              <a:rPr lang="en-US" dirty="0"/>
              <a:t>Retrieve relevant Type-2 QA examples (few shot learning) from the </a:t>
            </a:r>
            <a:r>
              <a:rPr lang="en-US" dirty="0" err="1"/>
              <a:t>Convfinqa</a:t>
            </a:r>
            <a:r>
              <a:rPr lang="en-US" dirty="0"/>
              <a:t> dataset</a:t>
            </a:r>
          </a:p>
          <a:p>
            <a:r>
              <a:rPr lang="en-US" dirty="0"/>
              <a:t>Use </a:t>
            </a:r>
            <a:r>
              <a:rPr lang="en-US" dirty="0" err="1"/>
              <a:t>CoT</a:t>
            </a:r>
            <a:r>
              <a:rPr lang="en-US" dirty="0"/>
              <a:t> reasoning and arithmetic tools in a </a:t>
            </a:r>
            <a:r>
              <a:rPr lang="en-US" dirty="0" err="1"/>
              <a:t>ReAct</a:t>
            </a:r>
            <a:r>
              <a:rPr lang="en-US" dirty="0"/>
              <a:t> agent to answer the user’s questions</a:t>
            </a:r>
          </a:p>
          <a:p>
            <a:r>
              <a:rPr lang="en-US" dirty="0"/>
              <a:t>Develop a </a:t>
            </a:r>
            <a:r>
              <a:rPr lang="en-US" dirty="0" err="1"/>
              <a:t>ResponseAgent</a:t>
            </a:r>
            <a:r>
              <a:rPr lang="en-US" dirty="0"/>
              <a:t> wrapper class for the developed graph agentic system</a:t>
            </a:r>
          </a:p>
          <a:p>
            <a:r>
              <a:rPr lang="en-US" dirty="0"/>
              <a:t>Deploy the </a:t>
            </a:r>
            <a:r>
              <a:rPr lang="en-US" dirty="0" err="1"/>
              <a:t>ResponseAgent</a:t>
            </a:r>
            <a:r>
              <a:rPr lang="en-US" dirty="0"/>
              <a:t> class to an app (I used </a:t>
            </a:r>
            <a:r>
              <a:rPr lang="en-US" dirty="0" err="1"/>
              <a:t>Gradio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8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84FC-C751-069C-9196-A465CF03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644" y="150541"/>
            <a:ext cx="9601200" cy="1485900"/>
          </a:xfrm>
        </p:spPr>
        <p:txBody>
          <a:bodyPr/>
          <a:lstStyle/>
          <a:p>
            <a:r>
              <a:rPr lang="en-US" dirty="0" err="1"/>
              <a:t>ConvFinqa</a:t>
            </a:r>
            <a:r>
              <a:rPr lang="en-US" dirty="0"/>
              <a:t>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A65B-4C9A-2702-DD24-DDA681A7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24" y="1773044"/>
            <a:ext cx="9601200" cy="3581400"/>
          </a:xfrm>
        </p:spPr>
        <p:txBody>
          <a:bodyPr/>
          <a:lstStyle/>
          <a:p>
            <a:r>
              <a:rPr lang="en-US" dirty="0"/>
              <a:t>Created a title +  summary for each document </a:t>
            </a:r>
          </a:p>
          <a:p>
            <a:r>
              <a:rPr lang="en-US" dirty="0"/>
              <a:t>Embedded the created title-summary column</a:t>
            </a:r>
          </a:p>
          <a:p>
            <a:r>
              <a:rPr lang="en-US" dirty="0"/>
              <a:t>Created columns from the dialogue field and a QA docstring column</a:t>
            </a:r>
          </a:p>
          <a:p>
            <a:r>
              <a:rPr lang="en-US" dirty="0"/>
              <a:t>Created columns from the metadata field </a:t>
            </a:r>
          </a:p>
          <a:p>
            <a:r>
              <a:rPr lang="en-US" dirty="0"/>
              <a:t>Similarity search on the user’s query is on the title-summary column and QA docstring of dialogues with type-2 questions are provided as few-shot example for the LLM to think and plan properly  </a:t>
            </a:r>
          </a:p>
        </p:txBody>
      </p:sp>
    </p:spTree>
    <p:extLst>
      <p:ext uri="{BB962C8B-B14F-4D97-AF65-F5344CB8AC3E}">
        <p14:creationId xmlns:p14="http://schemas.microsoft.com/office/powerpoint/2010/main" val="84782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CA29-17B6-C287-73EE-21EDF471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Agentic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81183-36E0-BCFB-5E39-E99349FD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77" y="2082490"/>
            <a:ext cx="9572719" cy="42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1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912D-D45D-B707-55A2-B9C442F8A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1991-74CF-C90C-E55C-8381F4FD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51" y="117087"/>
            <a:ext cx="9601200" cy="14859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7298B-FAE5-0C95-5850-033CB214D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551" y="1176453"/>
            <a:ext cx="9894849" cy="4505093"/>
          </a:xfrm>
        </p:spPr>
        <p:txBody>
          <a:bodyPr/>
          <a:lstStyle/>
          <a:p>
            <a:r>
              <a:rPr lang="en-US" dirty="0"/>
              <a:t>Further develop parsing, chunking, and retrieval techniques for better context engineering</a:t>
            </a:r>
          </a:p>
          <a:p>
            <a:r>
              <a:rPr lang="en-US" dirty="0"/>
              <a:t>Test and learn with users for improving prompts and testing retrieval techniques</a:t>
            </a:r>
          </a:p>
          <a:p>
            <a:r>
              <a:rPr lang="en-US" dirty="0"/>
              <a:t>Develop JLLM pipelines </a:t>
            </a:r>
          </a:p>
          <a:p>
            <a:r>
              <a:rPr lang="en-US" dirty="0"/>
              <a:t>Deploy the model to a model serving endpoint for availability and scalability</a:t>
            </a:r>
          </a:p>
          <a:p>
            <a:r>
              <a:rPr lang="en-US" dirty="0"/>
              <a:t>Develop monitoring pipeline (streaming/batch job)</a:t>
            </a:r>
          </a:p>
          <a:p>
            <a:r>
              <a:rPr lang="en-US" dirty="0"/>
              <a:t>Develop </a:t>
            </a:r>
            <a:r>
              <a:rPr lang="en-US"/>
              <a:t>alerting pipeline (streaming/batch job)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1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C933D-E7AE-D424-1318-1BC92A87C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036-DD51-1C63-286A-BAB68B0C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Vibe Coding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ED7E-66E0-456A-B602-6EC980B9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vibe coding for:</a:t>
            </a:r>
          </a:p>
          <a:p>
            <a:pPr lvl="1"/>
            <a:r>
              <a:rPr lang="en-US" dirty="0"/>
              <a:t>Writing function components of the design (a great assistant)</a:t>
            </a:r>
          </a:p>
          <a:p>
            <a:pPr lvl="1"/>
            <a:r>
              <a:rPr lang="en-US" dirty="0"/>
              <a:t>Generating great prompts</a:t>
            </a:r>
          </a:p>
          <a:p>
            <a:pPr lvl="1"/>
            <a:r>
              <a:rPr lang="en-US" dirty="0"/>
              <a:t>Designing sample QAs from sample financial documents for testing the agentic workflow</a:t>
            </a:r>
          </a:p>
          <a:p>
            <a:r>
              <a:rPr lang="en-US" dirty="0"/>
              <a:t>Philosophically it works similar to Stack Overflow in older days but stronger and gets better at it</a:t>
            </a:r>
          </a:p>
        </p:txBody>
      </p:sp>
    </p:spTree>
    <p:extLst>
      <p:ext uri="{BB962C8B-B14F-4D97-AF65-F5344CB8AC3E}">
        <p14:creationId xmlns:p14="http://schemas.microsoft.com/office/powerpoint/2010/main" val="33923815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{FC775475-4810-BF45-AF88-D54F16563166}tf10001072</Template>
  <TotalTime>183</TotalTime>
  <Words>317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QA Chatbot on financial reports</vt:lpstr>
      <vt:lpstr>Executive Summary</vt:lpstr>
      <vt:lpstr>Demo </vt:lpstr>
      <vt:lpstr>Methodology</vt:lpstr>
      <vt:lpstr>ConvFinqa Data Processing</vt:lpstr>
      <vt:lpstr>Agentic architecture</vt:lpstr>
      <vt:lpstr>Future Work</vt:lpstr>
      <vt:lpstr>Vibe Coding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Reza Mohajerpoor</dc:creator>
  <cp:lastModifiedBy>Reza Mohajerpoor</cp:lastModifiedBy>
  <cp:revision>5</cp:revision>
  <dcterms:created xsi:type="dcterms:W3CDTF">2025-10-14T09:54:01Z</dcterms:created>
  <dcterms:modified xsi:type="dcterms:W3CDTF">2025-10-14T13:43:44Z</dcterms:modified>
</cp:coreProperties>
</file>