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57" r:id="rId4"/>
    <p:sldId id="273" r:id="rId5"/>
    <p:sldId id="274" r:id="rId6"/>
    <p:sldId id="259" r:id="rId7"/>
    <p:sldId id="260" r:id="rId8"/>
    <p:sldId id="265" r:id="rId9"/>
    <p:sldId id="278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-1032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159" y="0"/>
              <a:ext cx="9143396" cy="6858000"/>
              <a:chOff x="159" y="0"/>
              <a:chExt cx="9143396" cy="6858000"/>
            </a:xfrm>
          </p:grpSpPr>
          <p:grpSp>
            <p:nvGrpSpPr>
              <p:cNvPr id="28" name="Group 4"/>
              <p:cNvGrpSpPr>
                <a:grpSpLocks/>
              </p:cNvGrpSpPr>
              <p:nvPr/>
            </p:nvGrpSpPr>
            <p:grpSpPr bwMode="auto">
              <a:xfrm>
                <a:off x="159" y="0"/>
                <a:ext cx="2514434" cy="6858000"/>
                <a:chOff x="159" y="0"/>
                <a:chExt cx="2514434" cy="6858000"/>
              </a:xfrm>
            </p:grpSpPr>
            <p:sp>
              <p:nvSpPr>
                <p:cNvPr id="40" name="Rectangle 114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1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2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29" name="Group 5"/>
              <p:cNvGrpSpPr>
                <a:grpSpLocks/>
              </p:cNvGrpSpPr>
              <p:nvPr/>
            </p:nvGrpSpPr>
            <p:grpSpPr bwMode="auto">
              <a:xfrm>
                <a:off x="422406" y="0"/>
                <a:ext cx="2514434" cy="6858000"/>
                <a:chOff x="-504" y="0"/>
                <a:chExt cx="2514434" cy="6858000"/>
              </a:xfrm>
            </p:grpSpPr>
            <p:sp>
              <p:nvSpPr>
                <p:cNvPr id="37" name="Rectangle 84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8" name="Rectangle 85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9" name="Rectangle 113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9"/>
              <p:cNvGrpSpPr>
                <a:grpSpLocks/>
              </p:cNvGrpSpPr>
              <p:nvPr/>
            </p:nvGrpSpPr>
            <p:grpSpPr bwMode="auto">
              <a:xfrm rot="10800000">
                <a:off x="6629121" y="0"/>
                <a:ext cx="2514434" cy="6858000"/>
                <a:chOff x="445" y="0"/>
                <a:chExt cx="2514434" cy="6858000"/>
              </a:xfrm>
            </p:grpSpPr>
            <p:sp>
              <p:nvSpPr>
                <p:cNvPr id="34" name="Rectangle 77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5" name="Rectangle 78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6" name="Rectangle 80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31" name="Rectangle 74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2" name="Rectangle 75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3" name="Rectangle 76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6" name="Freeform 44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Freeform 47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Freeform 48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Freeform 50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Freeform 51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Hexagon 52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Hexagon 53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Hexagon 54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Hexagon 55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Hexagon 56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Freeform 57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Hexagon 58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Hexagon 59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Hexagon 60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Hexagon 61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Hexagon 62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Hexagon 63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Hexagon 64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Hexagon 65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Hexagon 66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Freeform 67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Freeform 68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3" name="Rectangle 45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4" name="Rectangle 46"/>
          <p:cNvSpPr/>
          <p:nvPr/>
        </p:nvSpPr>
        <p:spPr>
          <a:xfrm>
            <a:off x="4649788" y="-22225"/>
            <a:ext cx="3505200" cy="2312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" name="Rectangle 49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Rectangle 88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7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688" y="1516063"/>
            <a:ext cx="2133600" cy="752475"/>
          </a:xfrm>
        </p:spPr>
        <p:txBody>
          <a:bodyPr anchor="b"/>
          <a:lstStyle>
            <a:lvl1pPr algn="l">
              <a:defRPr sz="2400"/>
            </a:lvl1pPr>
          </a:lstStyle>
          <a:p>
            <a:pPr>
              <a:defRPr/>
            </a:pPr>
            <a:fld id="{A96E5B3D-AE13-438C-AE11-19CC92BF3A92}" type="datetimeFigureOut">
              <a:rPr lang="es-AR"/>
              <a:pPr>
                <a:defRPr/>
              </a:pPr>
              <a:t>27/08/2013</a:t>
            </a:fld>
            <a:endParaRPr lang="es-AR"/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838" y="5719763"/>
            <a:ext cx="283051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788" y="5719763"/>
            <a:ext cx="642937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5E81BD4-5F4C-4E0F-8122-2CFA69C7826C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C775E-97F9-4409-B067-CA3A8C3399CF}" type="datetimeFigureOut">
              <a:rPr lang="es-AR"/>
              <a:pPr>
                <a:defRPr/>
              </a:pPr>
              <a:t>27/08/2013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9A2B2-9AC8-446F-812C-57D5ADD4E1B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59DF9-B7EA-4399-B2A9-19215A64B3C8}" type="datetimeFigureOut">
              <a:rPr lang="es-AR"/>
              <a:pPr>
                <a:defRPr/>
              </a:pPr>
              <a:t>27/08/2013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09BBE-322F-4DCC-8581-E86576AB7E5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1D9D9-AEA6-4F17-8BC3-4296169486EE}" type="datetimeFigureOut">
              <a:rPr lang="es-AR"/>
              <a:pPr>
                <a:defRPr/>
              </a:pPr>
              <a:t>27/08/2013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7606A-48B6-442F-86C7-B385AB9700FB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E378A-E6E9-48C8-8802-2F21D35764D1}" type="datetimeFigureOut">
              <a:rPr lang="es-AR"/>
              <a:pPr>
                <a:defRPr/>
              </a:pPr>
              <a:t>27/08/2013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BA61F-512F-400B-BF1F-E88CEDC6776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84A96-5138-430C-A2CC-38B5A2C08544}" type="datetimeFigureOut">
              <a:rPr lang="es-AR"/>
              <a:pPr>
                <a:defRPr/>
              </a:pPr>
              <a:t>27/08/2013</a:t>
            </a:fld>
            <a:endParaRPr lang="es-A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0FC69-5B69-44F7-9989-5CE638045CCA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31E1E-5159-4493-B24B-959E36390913}" type="datetimeFigureOut">
              <a:rPr lang="es-AR"/>
              <a:pPr>
                <a:defRPr/>
              </a:pPr>
              <a:t>27/08/2013</a:t>
            </a:fld>
            <a:endParaRPr lang="es-A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7C092-4744-4B41-8AB2-C8343620BC1D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87110-AF66-4C8E-98CC-2580167952BE}" type="datetimeFigureOut">
              <a:rPr lang="es-AR"/>
              <a:pPr>
                <a:defRPr/>
              </a:pPr>
              <a:t>27/08/2013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57207-1BA5-46AB-B2A1-DDD56BCA6236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EAA61-E9B5-4F73-958B-1F69003146BC}" type="datetimeFigureOut">
              <a:rPr lang="es-AR"/>
              <a:pPr>
                <a:defRPr/>
              </a:pPr>
              <a:t>27/08/2013</a:t>
            </a:fld>
            <a:endParaRPr lang="es-A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16CDC-09CF-4D37-AB77-A9DE9CFCF403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6" name="Group 44"/>
            <p:cNvGrpSpPr>
              <a:grpSpLocks/>
            </p:cNvGrpSpPr>
            <p:nvPr/>
          </p:nvGrpSpPr>
          <p:grpSpPr bwMode="auto">
            <a:xfrm>
              <a:off x="159" y="0"/>
              <a:ext cx="9143396" cy="6858000"/>
              <a:chOff x="159" y="0"/>
              <a:chExt cx="9143396" cy="6858000"/>
            </a:xfrm>
          </p:grpSpPr>
          <p:grpSp>
            <p:nvGrpSpPr>
              <p:cNvPr id="29" name="Group 4"/>
              <p:cNvGrpSpPr>
                <a:grpSpLocks/>
              </p:cNvGrpSpPr>
              <p:nvPr/>
            </p:nvGrpSpPr>
            <p:grpSpPr bwMode="auto">
              <a:xfrm>
                <a:off x="159" y="0"/>
                <a:ext cx="2514434" cy="6858000"/>
                <a:chOff x="159" y="0"/>
                <a:chExt cx="2514434" cy="6858000"/>
              </a:xfrm>
            </p:grpSpPr>
            <p:sp>
              <p:nvSpPr>
                <p:cNvPr id="41" name="Rectangle 83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2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3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5"/>
              <p:cNvGrpSpPr>
                <a:grpSpLocks/>
              </p:cNvGrpSpPr>
              <p:nvPr/>
            </p:nvGrpSpPr>
            <p:grpSpPr bwMode="auto">
              <a:xfrm>
                <a:off x="422406" y="0"/>
                <a:ext cx="2514434" cy="6858000"/>
                <a:chOff x="-504" y="0"/>
                <a:chExt cx="2514434" cy="6858000"/>
              </a:xfrm>
            </p:grpSpPr>
            <p:sp>
              <p:nvSpPr>
                <p:cNvPr id="38" name="Rectangle 80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9" name="Rectangle 81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0" name="Rectangle 82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31" name="Group 9"/>
              <p:cNvGrpSpPr>
                <a:grpSpLocks/>
              </p:cNvGrpSpPr>
              <p:nvPr/>
            </p:nvGrpSpPr>
            <p:grpSpPr bwMode="auto">
              <a:xfrm rot="10800000">
                <a:off x="6629121" y="0"/>
                <a:ext cx="2514434" cy="6858000"/>
                <a:chOff x="445" y="0"/>
                <a:chExt cx="2514434" cy="6858000"/>
              </a:xfrm>
            </p:grpSpPr>
            <p:sp>
              <p:nvSpPr>
                <p:cNvPr id="35" name="Rectangle 77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6" name="Rectangle 78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7" name="Rectangle 79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32" name="Rectangle 74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3" name="Rectangle 75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4" name="Rectangle 76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7" name="Freeform 46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Freeform 47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Freeform 48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Freeform 49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Freeform 50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Hexagon 51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Hexagon 52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Hexagon 53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Hexagon 54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Hexagon 55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Freeform 58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Hexagon 59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Hexagon 61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Hexagon 62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Hexagon 63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Hexagon 64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Hexagon 65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Hexagon 66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Hexagon 67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Hexagon 68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Freeform 69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Freeform 70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4" name="Rectangle 45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" name="Rectangle 56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Rectangle 57"/>
          <p:cNvSpPr/>
          <p:nvPr/>
        </p:nvSpPr>
        <p:spPr>
          <a:xfrm>
            <a:off x="904875" y="601663"/>
            <a:ext cx="3562350" cy="5648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" name="Rectangle 60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8BEE6-878B-41E4-9F4D-8ACD8DB7EC28}" type="datetimeFigureOut">
              <a:rPr lang="es-AR"/>
              <a:pPr>
                <a:defRPr/>
              </a:pPr>
              <a:t>27/08/2013</a:t>
            </a:fld>
            <a:endParaRPr lang="es-AR"/>
          </a:p>
        </p:txBody>
      </p:sp>
      <p:sp>
        <p:nvSpPr>
          <p:cNvPr id="49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1824-D251-4C28-81D1-D5A7A3F3EB15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  <p:sp>
        <p:nvSpPr>
          <p:cNvPr id="5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1850" y="5724525"/>
            <a:ext cx="3492500" cy="36512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6" name="Group 44"/>
            <p:cNvGrpSpPr>
              <a:grpSpLocks/>
            </p:cNvGrpSpPr>
            <p:nvPr/>
          </p:nvGrpSpPr>
          <p:grpSpPr bwMode="auto">
            <a:xfrm>
              <a:off x="159" y="0"/>
              <a:ext cx="9143396" cy="6858000"/>
              <a:chOff x="159" y="0"/>
              <a:chExt cx="9143396" cy="6858000"/>
            </a:xfrm>
          </p:grpSpPr>
          <p:grpSp>
            <p:nvGrpSpPr>
              <p:cNvPr id="29" name="Group 4"/>
              <p:cNvGrpSpPr>
                <a:grpSpLocks/>
              </p:cNvGrpSpPr>
              <p:nvPr/>
            </p:nvGrpSpPr>
            <p:grpSpPr bwMode="auto">
              <a:xfrm>
                <a:off x="159" y="0"/>
                <a:ext cx="2514434" cy="6858000"/>
                <a:chOff x="159" y="0"/>
                <a:chExt cx="2514434" cy="6858000"/>
              </a:xfrm>
            </p:grpSpPr>
            <p:sp>
              <p:nvSpPr>
                <p:cNvPr id="41" name="Rectangle 86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2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3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5"/>
              <p:cNvGrpSpPr>
                <a:grpSpLocks/>
              </p:cNvGrpSpPr>
              <p:nvPr/>
            </p:nvGrpSpPr>
            <p:grpSpPr bwMode="auto">
              <a:xfrm>
                <a:off x="422406" y="0"/>
                <a:ext cx="2514434" cy="6858000"/>
                <a:chOff x="-504" y="0"/>
                <a:chExt cx="2514434" cy="6858000"/>
              </a:xfrm>
            </p:grpSpPr>
            <p:sp>
              <p:nvSpPr>
                <p:cNvPr id="38" name="Rectangle 83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9" name="Rectangle 84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0" name="Rectangle 85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31" name="Group 9"/>
              <p:cNvGrpSpPr>
                <a:grpSpLocks/>
              </p:cNvGrpSpPr>
              <p:nvPr/>
            </p:nvGrpSpPr>
            <p:grpSpPr bwMode="auto">
              <a:xfrm rot="10800000">
                <a:off x="6629121" y="0"/>
                <a:ext cx="2514434" cy="6858000"/>
                <a:chOff x="445" y="0"/>
                <a:chExt cx="2514434" cy="6858000"/>
              </a:xfrm>
            </p:grpSpPr>
            <p:sp>
              <p:nvSpPr>
                <p:cNvPr id="35" name="Rectangle 80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6" name="Rectangle 81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7" name="Rectangle 82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32" name="Rectangle 77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3" name="Rectangle 78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4" name="Rectangle 79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7" name="Freeform 45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Freeform 46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Freeform 47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Freeform 48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Freeform 49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Hexagon 50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Hexagon 51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Hexagon 59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Hexagon 60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Hexagon 61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Freeform 62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Hexagon 63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Hexagon 64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Hexagon 65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Hexagon 66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Hexagon 67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Hexagon 68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Hexagon 69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Hexagon 70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Hexagon 71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Freeform 72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Freeform 73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4" name="Rectangle 93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" name="Rectangle 100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Rectangle 101"/>
          <p:cNvSpPr/>
          <p:nvPr/>
        </p:nvSpPr>
        <p:spPr>
          <a:xfrm>
            <a:off x="904875" y="601663"/>
            <a:ext cx="3562350" cy="564832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" name="Rectangle 104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B6C6C-5CE4-42D4-B6E9-387A301BAC89}" type="datetimeFigureOut">
              <a:rPr lang="es-AR"/>
              <a:pPr>
                <a:defRPr/>
              </a:pPr>
              <a:t>27/08/2013</a:t>
            </a:fld>
            <a:endParaRPr lang="es-AR"/>
          </a:p>
        </p:txBody>
      </p:sp>
      <p:sp>
        <p:nvSpPr>
          <p:cNvPr id="4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850" y="5724525"/>
            <a:ext cx="3492500" cy="36512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6297A-4458-40D8-B32C-B40BC019C82C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1"/>
          <p:cNvGrpSpPr>
            <a:grpSpLocks/>
          </p:cNvGrpSpPr>
          <p:nvPr/>
        </p:nvGrpSpPr>
        <p:grpSpPr bwMode="auto">
          <a:xfrm>
            <a:off x="-304800" y="0"/>
            <a:ext cx="9932988" cy="6858000"/>
            <a:chOff x="-382404" y="0"/>
            <a:chExt cx="9932332" cy="6858000"/>
          </a:xfrm>
        </p:grpSpPr>
        <p:grpSp>
          <p:nvGrpSpPr>
            <p:cNvPr id="1035" name="Group 44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58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1059" name="Group 5"/>
              <p:cNvGrpSpPr>
                <a:grpSpLocks/>
              </p:cNvGrpSpPr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1060" name="Group 9"/>
              <p:cNvGrpSpPr>
                <a:grpSpLocks/>
              </p:cNvGrpSpPr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2540" y="5035550"/>
              <a:ext cx="9144983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2540" y="3467100"/>
              <a:ext cx="9144983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2540" y="5284788"/>
              <a:ext cx="9144983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6793" y="5132388"/>
              <a:ext cx="6982951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5573" y="28590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19425" y="41259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8949" y="15922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6524" y="32543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2326" y="53832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3969" y="54022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542" y="28495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394" y="41259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09771" y="54117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8820" y="28590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443" y="15636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997" y="4056063"/>
              <a:ext cx="1242931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997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375"/>
            <a:ext cx="8229600" cy="6186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0888" y="-22225"/>
            <a:ext cx="3679825" cy="70008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1042988" y="1027113"/>
            <a:ext cx="70246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42988" y="2324100"/>
            <a:ext cx="6777037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575" y="2238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EFEFE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8A95F1E-E201-46AE-8D19-A23C0DD629E5}" type="datetimeFigureOut">
              <a:rPr lang="es-AR"/>
              <a:pPr>
                <a:defRPr/>
              </a:pPr>
              <a:t>27/08/2013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850" y="5851525"/>
            <a:ext cx="350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788" y="223838"/>
            <a:ext cx="1331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EFEFE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CFEB812-D195-4E3F-B624-137BF1E6B05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73" r:id="rId8"/>
    <p:sldLayoutId id="2147483674" r:id="rId9"/>
    <p:sldLayoutId id="2147483665" r:id="rId10"/>
    <p:sldLayoutId id="214748366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39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3255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33925" y="2349500"/>
            <a:ext cx="3313113" cy="14398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b="1" dirty="0" smtClean="0"/>
              <a:t>Sistema Informático </a:t>
            </a:r>
            <a:r>
              <a:rPr lang="es-ES" b="1" dirty="0" err="1" smtClean="0"/>
              <a:t>EduLiq</a:t>
            </a:r>
            <a:endParaRPr lang="es-AR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733925" y="3789363"/>
            <a:ext cx="3309938" cy="22320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s-ES" b="1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b="1" dirty="0" smtClean="0"/>
              <a:t>Cátedra: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b="1" dirty="0" smtClean="0"/>
              <a:t>Metodología de Sistemas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ES" b="1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b="1" dirty="0" smtClean="0"/>
              <a:t>Grupo: Binarios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ES" b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b="1" dirty="0" smtClean="0"/>
              <a:t>Año: 2013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ES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s-AR" dirty="0"/>
          </a:p>
        </p:txBody>
      </p:sp>
      <p:pic>
        <p:nvPicPr>
          <p:cNvPr id="13315" name="3 Imagen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8625" y="95250"/>
            <a:ext cx="1871663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188" y="333375"/>
            <a:ext cx="3024187" cy="5746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b="1" dirty="0" smtClean="0"/>
              <a:t>Lay </a:t>
            </a:r>
            <a:r>
              <a:rPr lang="es-ES" b="1" dirty="0" err="1" smtClean="0"/>
              <a:t>Out</a:t>
            </a:r>
            <a:endParaRPr lang="es-AR" b="1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795838" y="-26988"/>
            <a:ext cx="3305175" cy="576263"/>
          </a:xfrm>
          <a:prstGeom prst="rect">
            <a:avLst/>
          </a:prstGeom>
        </p:spPr>
        <p:txBody>
          <a:bodyPr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Binarios</a:t>
            </a:r>
            <a:endParaRPr lang="es-AR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3564" name="Group 12"/>
          <p:cNvGrpSpPr>
            <a:grpSpLocks/>
          </p:cNvGrpSpPr>
          <p:nvPr/>
        </p:nvGrpSpPr>
        <p:grpSpPr bwMode="auto">
          <a:xfrm>
            <a:off x="617538" y="836613"/>
            <a:ext cx="7908925" cy="2682875"/>
            <a:chOff x="431" y="754"/>
            <a:chExt cx="4982" cy="1690"/>
          </a:xfrm>
        </p:grpSpPr>
        <p:pic>
          <p:nvPicPr>
            <p:cNvPr id="23562" name="Picture 10" descr="layout-A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5400000">
              <a:off x="807" y="378"/>
              <a:ext cx="1690" cy="2441"/>
            </a:xfrm>
            <a:prstGeom prst="rect">
              <a:avLst/>
            </a:prstGeom>
            <a:noFill/>
          </p:spPr>
        </p:pic>
        <p:pic>
          <p:nvPicPr>
            <p:cNvPr id="23563" name="Picture 11" descr="layout-B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5400000">
              <a:off x="3347" y="378"/>
              <a:ext cx="1690" cy="2442"/>
            </a:xfrm>
            <a:prstGeom prst="rect">
              <a:avLst/>
            </a:prstGeom>
            <a:noFill/>
          </p:spPr>
        </p:pic>
      </p:grpSp>
      <p:pic>
        <p:nvPicPr>
          <p:cNvPr id="23565" name="Picture 13" descr="layout-C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28900" y="3644900"/>
            <a:ext cx="3887788" cy="2689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750" y="620713"/>
            <a:ext cx="3671888" cy="936625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sz="4900" b="1" dirty="0" smtClean="0"/>
              <a:t>PROPUESTA</a:t>
            </a:r>
            <a:r>
              <a:rPr lang="es-AR" sz="2000" dirty="0"/>
              <a:t/>
            </a:r>
            <a:br>
              <a:rPr lang="es-AR" sz="2000" dirty="0"/>
            </a:br>
            <a:endParaRPr lang="es-AR" sz="2000" b="1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795838" y="-26988"/>
            <a:ext cx="3305175" cy="576263"/>
          </a:xfrm>
          <a:prstGeom prst="rect">
            <a:avLst/>
          </a:prstGeom>
        </p:spPr>
        <p:txBody>
          <a:bodyPr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Binarios</a:t>
            </a:r>
            <a:endParaRPr lang="es-A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539750" y="1268413"/>
            <a:ext cx="8064500" cy="47529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Tomando conocimiento sobre la necesidad de automatizar las consultas y movimiento de novedades mensuales de todos los docentes por parte del Área de Liquidaciones perteneciente al Ministerio de Educación, Ciencia y Tecnología de la Provincia, es que se propone la implementación del Sistema de Consulta y Novedades </a:t>
            </a:r>
            <a:r>
              <a:rPr lang="es-ES" sz="2000" b="1" dirty="0" err="1" smtClean="0">
                <a:solidFill>
                  <a:schemeClr val="bg1">
                    <a:lumMod val="50000"/>
                  </a:schemeClr>
                </a:solidFill>
              </a:rPr>
              <a:t>EduLiq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.-</a:t>
            </a:r>
            <a:r>
              <a:rPr lang="es-AR" sz="20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s-AR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Dicho sistema será utilizado por diferentes usuarios entre los que se pueden describir: </a:t>
            </a:r>
            <a:r>
              <a:rPr lang="es-ES" sz="2000" b="1" u="sng" dirty="0" smtClean="0">
                <a:solidFill>
                  <a:schemeClr val="bg1">
                    <a:lumMod val="50000"/>
                  </a:schemeClr>
                </a:solidFill>
              </a:rPr>
              <a:t>LIQUIDADORES, AGENTES DEL ÁREA DE PERSONAL y COORDINADORES DE LIQUIDACIONES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s-AR" sz="20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s-AR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s-ES" sz="2000" b="1" dirty="0" err="1" smtClean="0">
                <a:solidFill>
                  <a:schemeClr val="bg1">
                    <a:lumMod val="50000"/>
                  </a:schemeClr>
                </a:solidFill>
              </a:rPr>
              <a:t>EduLiq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 se correrá sobre un servidor exclusivo perteneciente al área de liquidaciones. Con el mismo los liquidadores podrán realizar las tareas específicas de consultas y carga de novedades. Se prevé así también que el sistema pueda ponerse on-line para consulta de los propios docentes.-</a:t>
            </a:r>
            <a:r>
              <a:rPr lang="es-AR" sz="2000" dirty="0" smtClean="0"/>
              <a:t/>
            </a:r>
            <a:br>
              <a:rPr lang="es-AR" sz="2000" dirty="0" smtClean="0"/>
            </a:br>
            <a:endParaRPr lang="es-A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750" y="620713"/>
            <a:ext cx="3671888" cy="936625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sz="4900" b="1" dirty="0" smtClean="0"/>
              <a:t>MODULOS</a:t>
            </a:r>
            <a:r>
              <a:rPr lang="es-AR" sz="2000" dirty="0"/>
              <a:t/>
            </a:r>
            <a:br>
              <a:rPr lang="es-AR" sz="2000" dirty="0"/>
            </a:br>
            <a:endParaRPr lang="es-AR" sz="2000" b="1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795838" y="-26988"/>
            <a:ext cx="3305175" cy="576263"/>
          </a:xfrm>
          <a:prstGeom prst="rect">
            <a:avLst/>
          </a:prstGeom>
        </p:spPr>
        <p:txBody>
          <a:bodyPr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Binarios</a:t>
            </a:r>
            <a:endParaRPr lang="es-A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603" name="1 Título"/>
          <p:cNvSpPr txBox="1">
            <a:spLocks/>
          </p:cNvSpPr>
          <p:nvPr/>
        </p:nvSpPr>
        <p:spPr bwMode="auto">
          <a:xfrm>
            <a:off x="539750" y="1268413"/>
            <a:ext cx="80645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endParaRPr lang="es-ES" sz="2000" b="1">
              <a:solidFill>
                <a:schemeClr val="accent1"/>
              </a:solidFill>
              <a:latin typeface="Century Gothic" pitchFamily="34" charset="0"/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611188" y="1268413"/>
            <a:ext cx="7993062" cy="5184775"/>
          </a:xfrm>
        </p:spPr>
        <p:txBody>
          <a:bodyPr rtlCol="0">
            <a:normAutofit lnSpcReduction="10000"/>
          </a:bodyPr>
          <a:lstStyle/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s-ES" b="1" dirty="0"/>
              <a:t>CONSULTAS</a:t>
            </a:r>
            <a:endParaRPr lang="es-AR" b="1" dirty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s-ES" sz="2400" dirty="0"/>
              <a:t>CONSULTAR SITUACION DE REVISTA DEL DOCENTE</a:t>
            </a:r>
            <a:endParaRPr lang="es-AR" sz="2400" dirty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s-ES" sz="2400" dirty="0"/>
              <a:t>CONSULTAR EL HISTORICO DEL DOCENTE</a:t>
            </a:r>
            <a:endParaRPr lang="es-AR" sz="2400" dirty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s-ES" sz="2400" dirty="0"/>
              <a:t>LISTAR LAS ESCUELAS DE LA PROVINCIA</a:t>
            </a:r>
            <a:endParaRPr lang="es-AR" sz="2400" dirty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s-ES" sz="2400" dirty="0"/>
              <a:t>DETERMINAR EL PORCENTAJES DE AUSENTISMO DOCENTE</a:t>
            </a:r>
            <a:endParaRPr lang="es-AR" sz="2400" dirty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s-ES" sz="2400" dirty="0"/>
              <a:t>CONTROLAR CODIGOS CARGADOS POR LOS LIQUIDADORES</a:t>
            </a:r>
            <a:endParaRPr lang="es-AR" sz="2400" dirty="0"/>
          </a:p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s-ES" b="1" dirty="0"/>
              <a:t>CARGA DE NOVEDADES</a:t>
            </a:r>
            <a:endParaRPr lang="es-AR" b="1" dirty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s-ES" sz="2400" dirty="0"/>
              <a:t>CARGAR CODIGOS DE LIQUIDACION</a:t>
            </a:r>
            <a:endParaRPr lang="es-AR" sz="2400" dirty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s-ES" sz="2400" dirty="0"/>
              <a:t>CARGAR HORAS EXTRAS</a:t>
            </a:r>
            <a:endParaRPr lang="es-AR" sz="2400" dirty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s-ES" sz="2400" dirty="0"/>
              <a:t>CARGAR PRESENTISMOS</a:t>
            </a:r>
            <a:endParaRPr lang="es-AR" sz="2400" dirty="0"/>
          </a:p>
          <a:p>
            <a:pPr indent="-274320" eaLnBrk="1" fontAlgn="auto" hangingPunct="1">
              <a:spcAft>
                <a:spcPts val="0"/>
              </a:spcAft>
              <a:defRPr/>
            </a:pPr>
            <a:endParaRPr lang="es-ES" dirty="0" smtClean="0"/>
          </a:p>
          <a:p>
            <a:pPr indent="-274320" eaLnBrk="1" fontAlgn="auto" hangingPunct="1">
              <a:spcAft>
                <a:spcPts val="0"/>
              </a:spcAft>
              <a:defRPr/>
            </a:pP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5413" y="692150"/>
            <a:ext cx="3862387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750" y="620713"/>
            <a:ext cx="3671888" cy="936625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sz="4900" b="1" dirty="0" smtClean="0"/>
              <a:t>ACTUALIDAD</a:t>
            </a:r>
            <a:r>
              <a:rPr lang="es-AR" sz="2000" dirty="0"/>
              <a:t/>
            </a:r>
            <a:br>
              <a:rPr lang="es-AR" sz="2000" dirty="0"/>
            </a:br>
            <a:endParaRPr lang="es-AR" sz="2000" b="1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795838" y="-26988"/>
            <a:ext cx="3305175" cy="576263"/>
          </a:xfrm>
          <a:prstGeom prst="rect">
            <a:avLst/>
          </a:prstGeom>
        </p:spPr>
        <p:txBody>
          <a:bodyPr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Binarios</a:t>
            </a:r>
            <a:endParaRPr lang="es-A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2225" y="765175"/>
            <a:ext cx="3827463" cy="568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49" name="1 Título"/>
          <p:cNvSpPr>
            <a:spLocks noGrp="1"/>
          </p:cNvSpPr>
          <p:nvPr>
            <p:ph type="title"/>
          </p:nvPr>
        </p:nvSpPr>
        <p:spPr>
          <a:xfrm>
            <a:off x="539750" y="260350"/>
            <a:ext cx="3671888" cy="936625"/>
          </a:xfrm>
        </p:spPr>
        <p:txBody>
          <a:bodyPr/>
          <a:lstStyle/>
          <a:p>
            <a:pPr algn="ctr" eaLnBrk="1" hangingPunct="1"/>
            <a:r>
              <a:rPr lang="es-ES" sz="4900" b="1" smtClean="0"/>
              <a:t>EduLiq</a:t>
            </a:r>
            <a:endParaRPr lang="es-AR" sz="2000" b="1" smtClean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795838" y="-26988"/>
            <a:ext cx="3305175" cy="576263"/>
          </a:xfrm>
          <a:prstGeom prst="rect">
            <a:avLst/>
          </a:prstGeom>
        </p:spPr>
        <p:txBody>
          <a:bodyPr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Binarios</a:t>
            </a:r>
            <a:endParaRPr lang="es-A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Título"/>
          <p:cNvSpPr>
            <a:spLocks noGrp="1"/>
          </p:cNvSpPr>
          <p:nvPr>
            <p:ph type="title"/>
          </p:nvPr>
        </p:nvSpPr>
        <p:spPr>
          <a:xfrm>
            <a:off x="2627313" y="2924175"/>
            <a:ext cx="3673475" cy="936625"/>
          </a:xfrm>
        </p:spPr>
        <p:txBody>
          <a:bodyPr/>
          <a:lstStyle/>
          <a:p>
            <a:pPr algn="ctr" eaLnBrk="1" hangingPunct="1"/>
            <a:r>
              <a:rPr lang="es-ES" sz="9600" b="1" smtClean="0"/>
              <a:t>FIN</a:t>
            </a:r>
            <a:endParaRPr lang="es-AR" sz="9600" b="1" smtClean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795838" y="-26988"/>
            <a:ext cx="3305175" cy="576263"/>
          </a:xfrm>
          <a:prstGeom prst="rect">
            <a:avLst/>
          </a:prstGeom>
        </p:spPr>
        <p:txBody>
          <a:bodyPr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Binarios</a:t>
            </a:r>
            <a:endParaRPr lang="es-A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2952750" y="1628775"/>
            <a:ext cx="3240088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b="1" dirty="0" smtClean="0"/>
              <a:t>Organización</a:t>
            </a:r>
            <a:endParaRPr lang="es-AR" b="1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795838" y="-26988"/>
            <a:ext cx="3305175" cy="576263"/>
          </a:xfrm>
          <a:prstGeom prst="rect">
            <a:avLst/>
          </a:prstGeom>
        </p:spPr>
        <p:txBody>
          <a:bodyPr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Binarios</a:t>
            </a:r>
            <a:endParaRPr lang="es-A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363" name="1 Título"/>
          <p:cNvSpPr>
            <a:spLocks/>
          </p:cNvSpPr>
          <p:nvPr/>
        </p:nvSpPr>
        <p:spPr bwMode="auto">
          <a:xfrm>
            <a:off x="539750" y="3789363"/>
            <a:ext cx="81375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s-ES" sz="2800" b="1">
                <a:solidFill>
                  <a:schemeClr val="accent1"/>
                </a:solidFill>
                <a:latin typeface="Century Gothic" pitchFamily="34" charset="0"/>
              </a:rPr>
              <a:t>Ministerio de Educación </a:t>
            </a:r>
            <a:br>
              <a:rPr lang="es-ES" sz="2800" b="1">
                <a:solidFill>
                  <a:schemeClr val="accent1"/>
                </a:solidFill>
                <a:latin typeface="Century Gothic" pitchFamily="34" charset="0"/>
              </a:rPr>
            </a:br>
            <a:r>
              <a:rPr lang="es-ES" sz="2800" b="1">
                <a:solidFill>
                  <a:schemeClr val="accent1"/>
                </a:solidFill>
                <a:latin typeface="Century Gothic" pitchFamily="34" charset="0"/>
              </a:rPr>
              <a:t>Ciencia y Tecnología </a:t>
            </a:r>
            <a:br>
              <a:rPr lang="es-ES" sz="2800" b="1">
                <a:solidFill>
                  <a:schemeClr val="accent1"/>
                </a:solidFill>
                <a:latin typeface="Century Gothic" pitchFamily="34" charset="0"/>
              </a:rPr>
            </a:br>
            <a:r>
              <a:rPr lang="es-ES" sz="2800" b="1">
                <a:solidFill>
                  <a:schemeClr val="accent1"/>
                </a:solidFill>
                <a:latin typeface="Century Gothic" pitchFamily="34" charset="0"/>
              </a:rPr>
              <a:t>de la Provincia de La Rioja</a:t>
            </a:r>
            <a:endParaRPr lang="es-AR" sz="2800" b="1">
              <a:solidFill>
                <a:schemeClr val="accent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Marcador de contenido"/>
          <p:cNvSpPr>
            <a:spLocks noGrp="1"/>
          </p:cNvSpPr>
          <p:nvPr>
            <p:ph idx="1"/>
          </p:nvPr>
        </p:nvSpPr>
        <p:spPr>
          <a:xfrm>
            <a:off x="395288" y="1196975"/>
            <a:ext cx="8353425" cy="4895850"/>
          </a:xfrm>
        </p:spPr>
        <p:txBody>
          <a:bodyPr/>
          <a:lstStyle/>
          <a:p>
            <a:pPr marL="68263" indent="0" eaLnBrk="1" hangingPunct="1">
              <a:lnSpc>
                <a:spcPct val="80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lang="es-ES" sz="2800" b="1" smtClean="0">
                <a:solidFill>
                  <a:schemeClr val="accent1"/>
                </a:solidFill>
              </a:rPr>
              <a:t>OBJETIVOS:</a:t>
            </a:r>
          </a:p>
          <a:p>
            <a:pPr marL="68263" indent="0" eaLnBrk="1" hangingPunct="1">
              <a:lnSpc>
                <a:spcPct val="80000"/>
              </a:lnSpc>
            </a:pPr>
            <a:r>
              <a:rPr lang="es-ES" sz="1400" smtClean="0"/>
              <a:t>Asegurar una educación de calidad con igualdad de oportunidades y posibilidades, sin desequilibrios regionales ni inequidades sociales. </a:t>
            </a:r>
            <a:endParaRPr lang="es-AR" sz="1400" smtClean="0"/>
          </a:p>
          <a:p>
            <a:pPr marL="68263" indent="0" eaLnBrk="1" hangingPunct="1">
              <a:lnSpc>
                <a:spcPct val="80000"/>
              </a:lnSpc>
            </a:pPr>
            <a:r>
              <a:rPr lang="es-ES" sz="1400" smtClean="0"/>
              <a:t>Garantizar una educación integral que desarrolle todas las dimensiones de la persona y habilite tanto para el desempeño social y laboral, como para el acceso a estudios superiores. </a:t>
            </a:r>
            <a:endParaRPr lang="es-AR" sz="1400" smtClean="0"/>
          </a:p>
          <a:p>
            <a:pPr marL="68263" indent="0" eaLnBrk="1" hangingPunct="1">
              <a:lnSpc>
                <a:spcPct val="80000"/>
              </a:lnSpc>
            </a:pPr>
            <a:r>
              <a:rPr lang="es-ES" sz="1400" smtClean="0"/>
              <a:t>Asegurar condiciones de igualdad, respetando las diferencias entre las personas sin admitir discriminación de género ni de ningún otro tipo. </a:t>
            </a:r>
            <a:endParaRPr lang="es-AR" sz="1400" smtClean="0"/>
          </a:p>
          <a:p>
            <a:pPr marL="68263" indent="0" eaLnBrk="1" hangingPunct="1">
              <a:lnSpc>
                <a:spcPct val="80000"/>
              </a:lnSpc>
            </a:pPr>
            <a:r>
              <a:rPr lang="es-ES" sz="1400" smtClean="0"/>
              <a:t>Garantizar, en el ámbito educativo, el respeto a los derechos de los/as niños/as y adolescentes establecidos en la Ley N° 26.061. </a:t>
            </a:r>
            <a:endParaRPr lang="es-AR" sz="1400" smtClean="0"/>
          </a:p>
          <a:p>
            <a:pPr marL="68263" indent="0" eaLnBrk="1" hangingPunct="1">
              <a:lnSpc>
                <a:spcPct val="80000"/>
              </a:lnSpc>
            </a:pPr>
            <a:r>
              <a:rPr lang="es-ES" sz="1400" smtClean="0"/>
              <a:t>Asegurar la participación democrática de docentes, familias y estudiantes en las instituciones educativas de todos los niveles. </a:t>
            </a:r>
            <a:endParaRPr lang="es-AR" sz="1400" smtClean="0"/>
          </a:p>
          <a:p>
            <a:pPr marL="68263" indent="0" eaLnBrk="1" hangingPunct="1">
              <a:lnSpc>
                <a:spcPct val="80000"/>
              </a:lnSpc>
            </a:pPr>
            <a:r>
              <a:rPr lang="es-ES" sz="1400" smtClean="0"/>
              <a:t>Brindar a las personas con discapacidades, temporales o permanentes, una propuesta pedagógica que les permita el máximo desarrollo de sus posibilidades, la integración y el pleno ejercicio de sus derechos. </a:t>
            </a:r>
            <a:endParaRPr lang="es-AR" sz="1400" smtClean="0"/>
          </a:p>
          <a:p>
            <a:pPr marL="68263" indent="0" eaLnBrk="1" hangingPunct="1">
              <a:lnSpc>
                <a:spcPct val="80000"/>
              </a:lnSpc>
            </a:pPr>
            <a:r>
              <a:rPr lang="es-ES" sz="1400" smtClean="0"/>
              <a:t>Brindar conocimientos y promover valores que fortalezcan la formación integral de una sexualidad responsable. </a:t>
            </a:r>
            <a:endParaRPr lang="es-AR" sz="1400" smtClean="0"/>
          </a:p>
          <a:p>
            <a:pPr marL="68263" indent="0" eaLnBrk="1" hangingPunct="1">
              <a:lnSpc>
                <a:spcPct val="80000"/>
              </a:lnSpc>
            </a:pPr>
            <a:r>
              <a:rPr lang="es-ES" sz="1400" smtClean="0"/>
              <a:t>Promover valores y actitudes que fortalezcan las capacidades de las personas para prevenir las adicciones y el uso indebido de drogas. </a:t>
            </a:r>
            <a:endParaRPr lang="es-AR" sz="1400" smtClean="0"/>
          </a:p>
          <a:p>
            <a:pPr marL="68263" indent="0" eaLnBrk="1" hangingPunct="1">
              <a:lnSpc>
                <a:spcPct val="80000"/>
              </a:lnSpc>
            </a:pPr>
            <a:r>
              <a:rPr lang="es-ES" sz="1400" smtClean="0"/>
              <a:t>Brindar una formación corporal, motriz y deportiva que favorezca el desarrollo armónico de todos/as los/as educandos/as y su inserción activa en la sociedad. </a:t>
            </a:r>
            <a:endParaRPr lang="es-AR" sz="1400" smtClean="0"/>
          </a:p>
          <a:p>
            <a:pPr marL="68263" indent="0" eaLnBrk="1" hangingPunct="1">
              <a:lnSpc>
                <a:spcPct val="80000"/>
              </a:lnSpc>
            </a:pPr>
            <a:r>
              <a:rPr lang="es-ES" sz="1400" smtClean="0"/>
              <a:t>Coordinar las políticas de educación, ciencia y tecnología con las de cultura, salud, trabajo, desarrollo social, deportes y comunicaciones, para atender integralmente las necesidades de la población, aprovechando al máximo los recursos estatales, sociales y comunitarios. </a:t>
            </a:r>
            <a:endParaRPr lang="es-AR" sz="1400" smtClean="0"/>
          </a:p>
          <a:p>
            <a:pPr marL="68263" indent="0" eaLnBrk="1" hangingPunct="1">
              <a:lnSpc>
                <a:spcPct val="80000"/>
              </a:lnSpc>
              <a:spcBef>
                <a:spcPct val="0"/>
              </a:spcBef>
              <a:buFont typeface="Wingdings 2" pitchFamily="18" charset="2"/>
              <a:buNone/>
            </a:pPr>
            <a:endParaRPr lang="es-ES" sz="1300" b="1" smtClean="0">
              <a:solidFill>
                <a:schemeClr val="accent1"/>
              </a:solidFill>
            </a:endParaRPr>
          </a:p>
          <a:p>
            <a:pPr marL="68263" indent="0" eaLnBrk="1" hangingPunct="1">
              <a:lnSpc>
                <a:spcPct val="80000"/>
              </a:lnSpc>
              <a:buFont typeface="Wingdings 2" pitchFamily="18" charset="2"/>
              <a:buNone/>
            </a:pPr>
            <a:endParaRPr lang="es-ES" sz="1700" smtClean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795838" y="-26988"/>
            <a:ext cx="3305175" cy="576263"/>
          </a:xfrm>
          <a:prstGeom prst="rect">
            <a:avLst/>
          </a:prstGeom>
        </p:spPr>
        <p:txBody>
          <a:bodyPr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Binarios</a:t>
            </a:r>
            <a:endParaRPr lang="es-A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387" name="1 Título"/>
          <p:cNvSpPr>
            <a:spLocks/>
          </p:cNvSpPr>
          <p:nvPr/>
        </p:nvSpPr>
        <p:spPr bwMode="auto">
          <a:xfrm>
            <a:off x="466725" y="549275"/>
            <a:ext cx="81375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s-ES" sz="2400">
                <a:solidFill>
                  <a:schemeClr val="accent1"/>
                </a:solidFill>
                <a:latin typeface="Century Gothic" pitchFamily="34" charset="0"/>
              </a:rPr>
              <a:t>Ministerio de Educación </a:t>
            </a:r>
            <a:br>
              <a:rPr lang="es-ES" sz="2400">
                <a:solidFill>
                  <a:schemeClr val="accent1"/>
                </a:solidFill>
                <a:latin typeface="Century Gothic" pitchFamily="34" charset="0"/>
              </a:rPr>
            </a:br>
            <a:r>
              <a:rPr lang="es-ES" sz="2400">
                <a:solidFill>
                  <a:schemeClr val="accent1"/>
                </a:solidFill>
                <a:latin typeface="Century Gothic" pitchFamily="34" charset="0"/>
              </a:rPr>
              <a:t>Ciencia y Tecnología de la Provincia de La Rioja</a:t>
            </a:r>
            <a:endParaRPr lang="es-AR" sz="2400">
              <a:solidFill>
                <a:schemeClr val="accent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2 Marcador de contenido"/>
          <p:cNvSpPr>
            <a:spLocks noGrp="1"/>
          </p:cNvSpPr>
          <p:nvPr>
            <p:ph idx="4294967295"/>
          </p:nvPr>
        </p:nvSpPr>
        <p:spPr>
          <a:xfrm>
            <a:off x="395288" y="1123950"/>
            <a:ext cx="8353425" cy="4752975"/>
          </a:xfrm>
        </p:spPr>
        <p:txBody>
          <a:bodyPr/>
          <a:lstStyle/>
          <a:p>
            <a:pPr marL="68263" indent="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s-ES" sz="2800" b="1" smtClean="0">
                <a:solidFill>
                  <a:schemeClr val="accent1"/>
                </a:solidFill>
              </a:rPr>
              <a:t>ALCANCES:</a:t>
            </a:r>
          </a:p>
          <a:p>
            <a:pPr marL="68263" indent="0" eaLnBrk="1" hangingPunct="1"/>
            <a:r>
              <a:rPr lang="es-ES" sz="1600" smtClean="0"/>
              <a:t>Definir estructuras y contenidos curriculares sobre la base de los Núcleos de Aprendizaje Prioritarios: NAP, de los Diseños Curriculares Provinciales, en todos los niveles y años de la escolaridad obligatoria.</a:t>
            </a:r>
            <a:endParaRPr lang="es-AR" sz="1600" smtClean="0"/>
          </a:p>
          <a:p>
            <a:pPr marL="68263" indent="0" eaLnBrk="1" hangingPunct="1"/>
            <a:r>
              <a:rPr lang="es-ES" sz="1600" smtClean="0"/>
              <a:t>b) Asegurar el mejoramiento de la formación inicial y continua de los docentes como factor clave de la calidad de la educación.</a:t>
            </a:r>
            <a:endParaRPr lang="es-AR" sz="1600" smtClean="0"/>
          </a:p>
          <a:p>
            <a:pPr marL="68263" indent="0" eaLnBrk="1" hangingPunct="1"/>
            <a:r>
              <a:rPr lang="es-ES" sz="1600" smtClean="0"/>
              <a:t>c) Implementar una política de evaluación concebida como instrumento de mejora de la calidad de la educación, (conforme a lo establecido en el Capítulo IV del Título X de la Ley 8678).</a:t>
            </a:r>
            <a:endParaRPr lang="es-AR" sz="1600" smtClean="0"/>
          </a:p>
          <a:p>
            <a:pPr marL="68263" indent="0" eaLnBrk="1" hangingPunct="1"/>
            <a:r>
              <a:rPr lang="es-ES" sz="1600" smtClean="0"/>
              <a:t>d) Garantizar sistemas de evaluación de logros educativos y de gestión que consideren las realidades particulares de las Instituciones Educativas y de los alumnos/as.</a:t>
            </a:r>
            <a:endParaRPr lang="es-AR" sz="1600" smtClean="0"/>
          </a:p>
          <a:p>
            <a:pPr marL="68263" indent="0" eaLnBrk="1" hangingPunct="1"/>
            <a:r>
              <a:rPr lang="es-ES" sz="1600" smtClean="0"/>
              <a:t>e) Dotar a todas las escuelas de los recursos materiales necesarios para garantizar una educación de calidad, tales como la infraestructura, los equipamientos científicos y tecnológicos, bibliotecas, de educación física y deportiva, y otros materiales pedagógicos, priorizando aquellas que atienden a los niños/as en situaciones sociales más desfavorecidas.</a:t>
            </a:r>
            <a:endParaRPr lang="es-AR" sz="1600" smtClean="0"/>
          </a:p>
          <a:p>
            <a:pPr marL="68263" indent="0" eaLnBrk="1" hangingPunct="1">
              <a:spcBef>
                <a:spcPct val="0"/>
              </a:spcBef>
              <a:buFont typeface="Wingdings 2" pitchFamily="18" charset="2"/>
              <a:buNone/>
            </a:pPr>
            <a:endParaRPr lang="es-ES" sz="1800" b="1" smtClean="0">
              <a:solidFill>
                <a:schemeClr val="accent1"/>
              </a:solidFill>
            </a:endParaRPr>
          </a:p>
          <a:p>
            <a:pPr marL="68263" indent="0" eaLnBrk="1" hangingPunct="1">
              <a:buFont typeface="Wingdings 2" pitchFamily="18" charset="2"/>
              <a:buNone/>
            </a:pPr>
            <a:endParaRPr lang="es-ES" smtClean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795838" y="-26988"/>
            <a:ext cx="3305175" cy="576263"/>
          </a:xfrm>
          <a:prstGeom prst="rect">
            <a:avLst/>
          </a:prstGeom>
        </p:spPr>
        <p:txBody>
          <a:bodyPr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Binarios</a:t>
            </a:r>
            <a:endParaRPr lang="es-A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11" name="1 Título"/>
          <p:cNvSpPr>
            <a:spLocks/>
          </p:cNvSpPr>
          <p:nvPr/>
        </p:nvSpPr>
        <p:spPr bwMode="auto">
          <a:xfrm>
            <a:off x="466725" y="549275"/>
            <a:ext cx="81375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s-ES" sz="2400">
                <a:solidFill>
                  <a:schemeClr val="accent1"/>
                </a:solidFill>
                <a:latin typeface="Century Gothic" pitchFamily="34" charset="0"/>
              </a:rPr>
              <a:t>Ministerio de Educación </a:t>
            </a:r>
            <a:br>
              <a:rPr lang="es-ES" sz="2400">
                <a:solidFill>
                  <a:schemeClr val="accent1"/>
                </a:solidFill>
                <a:latin typeface="Century Gothic" pitchFamily="34" charset="0"/>
              </a:rPr>
            </a:br>
            <a:r>
              <a:rPr lang="es-ES" sz="2400">
                <a:solidFill>
                  <a:schemeClr val="accent1"/>
                </a:solidFill>
                <a:latin typeface="Century Gothic" pitchFamily="34" charset="0"/>
              </a:rPr>
              <a:t>Ciencia y Tecnología de la Provincia de La Rioja</a:t>
            </a:r>
            <a:endParaRPr lang="es-AR" sz="2400">
              <a:solidFill>
                <a:schemeClr val="accent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2 Marcador de contenido"/>
          <p:cNvSpPr>
            <a:spLocks noGrp="1"/>
          </p:cNvSpPr>
          <p:nvPr>
            <p:ph idx="4294967295"/>
          </p:nvPr>
        </p:nvSpPr>
        <p:spPr>
          <a:xfrm>
            <a:off x="395288" y="1125538"/>
            <a:ext cx="8353425" cy="4032250"/>
          </a:xfrm>
        </p:spPr>
        <p:txBody>
          <a:bodyPr/>
          <a:lstStyle/>
          <a:p>
            <a:pPr marL="68263" indent="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s-ES" sz="2800" b="1" smtClean="0">
                <a:solidFill>
                  <a:schemeClr val="accent1"/>
                </a:solidFill>
              </a:rPr>
              <a:t>LIMITES:</a:t>
            </a:r>
          </a:p>
          <a:p>
            <a:pPr marL="68263" indent="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s-ES" sz="1600" smtClean="0"/>
              <a:t>Conflictos con los demás sectores: político, social, financiero, cultural, etc.</a:t>
            </a:r>
            <a:endParaRPr lang="es-AR" sz="1600" smtClean="0"/>
          </a:p>
          <a:p>
            <a:pPr marL="68263" indent="0" eaLnBrk="1" hangingPunct="1"/>
            <a:r>
              <a:rPr lang="es-ES" sz="1600" smtClean="0"/>
              <a:t>Falta de presupuesto nacional.</a:t>
            </a:r>
            <a:endParaRPr lang="es-AR" sz="1600" smtClean="0"/>
          </a:p>
          <a:p>
            <a:pPr marL="68263" indent="0" eaLnBrk="1" hangingPunct="1"/>
            <a:r>
              <a:rPr lang="es-ES" sz="1600" smtClean="0"/>
              <a:t>Ausencia de recursos provinciales.</a:t>
            </a:r>
            <a:endParaRPr lang="es-AR" sz="1600" smtClean="0"/>
          </a:p>
          <a:p>
            <a:pPr marL="68263" indent="0" eaLnBrk="1" hangingPunct="1"/>
            <a:r>
              <a:rPr lang="es-ES" sz="1600" smtClean="0"/>
              <a:t>Superposición con funciones de otras jurisdicciones.</a:t>
            </a:r>
            <a:endParaRPr lang="es-ES" sz="1800" b="1" smtClean="0">
              <a:solidFill>
                <a:schemeClr val="accent1"/>
              </a:solidFill>
            </a:endParaRPr>
          </a:p>
          <a:p>
            <a:pPr marL="68263" indent="0" eaLnBrk="1" hangingPunct="1">
              <a:buFont typeface="Wingdings 2" pitchFamily="18" charset="2"/>
              <a:buNone/>
            </a:pPr>
            <a:endParaRPr lang="es-ES" smtClean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795838" y="-26988"/>
            <a:ext cx="3305175" cy="576263"/>
          </a:xfrm>
          <a:prstGeom prst="rect">
            <a:avLst/>
          </a:prstGeom>
        </p:spPr>
        <p:txBody>
          <a:bodyPr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Binarios</a:t>
            </a:r>
            <a:endParaRPr lang="es-A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35" name="1 Título"/>
          <p:cNvSpPr>
            <a:spLocks/>
          </p:cNvSpPr>
          <p:nvPr/>
        </p:nvSpPr>
        <p:spPr bwMode="auto">
          <a:xfrm>
            <a:off x="466725" y="549275"/>
            <a:ext cx="81375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s-ES" sz="2400">
                <a:solidFill>
                  <a:schemeClr val="accent1"/>
                </a:solidFill>
                <a:latin typeface="Century Gothic" pitchFamily="34" charset="0"/>
              </a:rPr>
              <a:t>Ministerio de Educación </a:t>
            </a:r>
            <a:br>
              <a:rPr lang="es-ES" sz="2400">
                <a:solidFill>
                  <a:schemeClr val="accent1"/>
                </a:solidFill>
                <a:latin typeface="Century Gothic" pitchFamily="34" charset="0"/>
              </a:rPr>
            </a:br>
            <a:r>
              <a:rPr lang="es-ES" sz="2400">
                <a:solidFill>
                  <a:schemeClr val="accent1"/>
                </a:solidFill>
                <a:latin typeface="Century Gothic" pitchFamily="34" charset="0"/>
              </a:rPr>
              <a:t>Ciencia y Tecnología de la Provincia de La Rioja</a:t>
            </a:r>
            <a:endParaRPr lang="es-AR" sz="2400">
              <a:solidFill>
                <a:schemeClr val="accent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2988" y="692150"/>
            <a:ext cx="7024687" cy="11525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b="1" dirty="0"/>
              <a:t>Ministerio de Educación Ciencia y Tecnología </a:t>
            </a:r>
            <a:endParaRPr lang="es-AR" b="1" dirty="0"/>
          </a:p>
        </p:txBody>
      </p:sp>
      <p:sp>
        <p:nvSpPr>
          <p:cNvPr id="19458" name="2 Marcador de contenido"/>
          <p:cNvSpPr>
            <a:spLocks noGrp="1"/>
          </p:cNvSpPr>
          <p:nvPr>
            <p:ph idx="1"/>
          </p:nvPr>
        </p:nvSpPr>
        <p:spPr>
          <a:xfrm>
            <a:off x="1042988" y="1989138"/>
            <a:ext cx="6777037" cy="3843337"/>
          </a:xfrm>
        </p:spPr>
        <p:txBody>
          <a:bodyPr/>
          <a:lstStyle/>
          <a:p>
            <a:pPr marL="68263" indent="0" eaLnBrk="1" hangingPunct="1">
              <a:buFont typeface="Wingdings 2" pitchFamily="18" charset="2"/>
              <a:buNone/>
            </a:pPr>
            <a:r>
              <a:rPr lang="es-ES" smtClean="0"/>
              <a:t>ORGANIGRAMA</a:t>
            </a:r>
            <a:endParaRPr lang="es-AR" smtClean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795838" y="-26988"/>
            <a:ext cx="3305175" cy="576263"/>
          </a:xfrm>
          <a:prstGeom prst="rect">
            <a:avLst/>
          </a:prstGeom>
        </p:spPr>
        <p:txBody>
          <a:bodyPr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Binarios</a:t>
            </a:r>
            <a:endParaRPr lang="es-A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2420938"/>
            <a:ext cx="7777163" cy="396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2988" y="692150"/>
            <a:ext cx="7024687" cy="11525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b="1" dirty="0"/>
              <a:t>Ministerio de Educación Ciencia y Tecnología </a:t>
            </a:r>
            <a:endParaRPr lang="es-AR" b="1" dirty="0"/>
          </a:p>
        </p:txBody>
      </p:sp>
      <p:sp>
        <p:nvSpPr>
          <p:cNvPr id="20482" name="2 Marcador de contenido"/>
          <p:cNvSpPr>
            <a:spLocks noGrp="1"/>
          </p:cNvSpPr>
          <p:nvPr>
            <p:ph idx="1"/>
          </p:nvPr>
        </p:nvSpPr>
        <p:spPr>
          <a:xfrm>
            <a:off x="1042988" y="1989138"/>
            <a:ext cx="6777037" cy="3843337"/>
          </a:xfrm>
        </p:spPr>
        <p:txBody>
          <a:bodyPr/>
          <a:lstStyle/>
          <a:p>
            <a:pPr marL="68263" indent="0" eaLnBrk="1" hangingPunct="1">
              <a:buFont typeface="Wingdings 2" pitchFamily="18" charset="2"/>
              <a:buNone/>
            </a:pPr>
            <a:r>
              <a:rPr lang="es-ES" smtClean="0"/>
              <a:t>ORGANIGRAMA RESUMIDO (donde hará impacto el sistema propuesto)</a:t>
            </a:r>
            <a:endParaRPr lang="es-AR" smtClean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795838" y="-26988"/>
            <a:ext cx="3305175" cy="576263"/>
          </a:xfrm>
          <a:prstGeom prst="rect">
            <a:avLst/>
          </a:prstGeom>
        </p:spPr>
        <p:txBody>
          <a:bodyPr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Binarios</a:t>
            </a:r>
            <a:endParaRPr lang="es-A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2924175"/>
            <a:ext cx="7777163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188" y="549275"/>
            <a:ext cx="3024187" cy="50323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b="1" dirty="0" smtClean="0"/>
              <a:t>Lay </a:t>
            </a:r>
            <a:r>
              <a:rPr lang="es-ES" b="1" dirty="0" err="1" smtClean="0"/>
              <a:t>Out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98863" y="1125538"/>
            <a:ext cx="1944687" cy="431800"/>
          </a:xfrm>
        </p:spPr>
        <p:txBody>
          <a:bodyPr>
            <a:normAutofit/>
          </a:bodyPr>
          <a:lstStyle/>
          <a:p>
            <a:pPr marL="68263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s-ES" smtClean="0"/>
              <a:t>Planta Baja</a:t>
            </a:r>
            <a:endParaRPr lang="es-AR" smtClean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795838" y="-26988"/>
            <a:ext cx="3305175" cy="576263"/>
          </a:xfrm>
          <a:prstGeom prst="rect">
            <a:avLst/>
          </a:prstGeom>
        </p:spPr>
        <p:txBody>
          <a:bodyPr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Binarios</a:t>
            </a:r>
            <a:endParaRPr lang="es-A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90" name="Picture 19" descr="pta_bja edu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4575" y="1484313"/>
            <a:ext cx="7056438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611188" y="549275"/>
            <a:ext cx="3024187" cy="50323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b="1" dirty="0" smtClean="0"/>
              <a:t>Lay </a:t>
            </a:r>
            <a:r>
              <a:rPr lang="es-ES" b="1" dirty="0" err="1" smtClean="0"/>
              <a:t>Out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3598863" y="1125538"/>
            <a:ext cx="1944687" cy="431800"/>
          </a:xfrm>
        </p:spPr>
        <p:txBody>
          <a:bodyPr rtlCol="0">
            <a:normAutofit lnSpcReduction="10000"/>
          </a:bodyPr>
          <a:lstStyle/>
          <a:p>
            <a:pPr marL="6858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s-ES" dirty="0" smtClean="0"/>
              <a:t>Planta Alta</a:t>
            </a:r>
            <a:endParaRPr lang="es-AR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795838" y="-26988"/>
            <a:ext cx="3305175" cy="576263"/>
          </a:xfrm>
          <a:prstGeom prst="rect">
            <a:avLst/>
          </a:prstGeom>
        </p:spPr>
        <p:txBody>
          <a:bodyPr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Binarios</a:t>
            </a:r>
            <a:endParaRPr lang="es-A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798" name="Picture 6" descr="pta_alta edu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4575" y="1484313"/>
            <a:ext cx="7056438" cy="4968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3040</TotalTime>
  <Words>677</Words>
  <Application>Microsoft Office PowerPoint</Application>
  <PresentationFormat>Presentación en pantalla (4:3)</PresentationFormat>
  <Paragraphs>74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Plantilla de diseño</vt:lpstr>
      </vt:variant>
      <vt:variant>
        <vt:i4>4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Century Gothic</vt:lpstr>
      <vt:lpstr>Wingdings 2</vt:lpstr>
      <vt:lpstr>Calibri</vt:lpstr>
      <vt:lpstr>Austin</vt:lpstr>
      <vt:lpstr>Austin</vt:lpstr>
      <vt:lpstr>Austin</vt:lpstr>
      <vt:lpstr>Austin</vt:lpstr>
      <vt:lpstr>Sistema Informático EduLiq</vt:lpstr>
      <vt:lpstr>Organización</vt:lpstr>
      <vt:lpstr>Diapositiva 3</vt:lpstr>
      <vt:lpstr>Diapositiva 4</vt:lpstr>
      <vt:lpstr>Diapositiva 5</vt:lpstr>
      <vt:lpstr>Ministerio de Educación Ciencia y Tecnología </vt:lpstr>
      <vt:lpstr>Ministerio de Educación Ciencia y Tecnología </vt:lpstr>
      <vt:lpstr>Lay Out</vt:lpstr>
      <vt:lpstr>Lay Out</vt:lpstr>
      <vt:lpstr>Lay Out</vt:lpstr>
      <vt:lpstr>PROPUESTA </vt:lpstr>
      <vt:lpstr>MODULOS </vt:lpstr>
      <vt:lpstr>ACTUALIDAD </vt:lpstr>
      <vt:lpstr>EduLiq</vt:lpstr>
      <vt:lpstr>FIN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Informático EduLiq</dc:title>
  <dc:creator>Gaston</dc:creator>
  <cp:lastModifiedBy>RMonla</cp:lastModifiedBy>
  <cp:revision>21</cp:revision>
  <dcterms:created xsi:type="dcterms:W3CDTF">2013-08-25T12:18:26Z</dcterms:created>
  <dcterms:modified xsi:type="dcterms:W3CDTF">2013-08-27T16:15:38Z</dcterms:modified>
</cp:coreProperties>
</file>