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4" r:id="rId8"/>
    <p:sldId id="266" r:id="rId9"/>
    <p:sldId id="262" r:id="rId10"/>
    <p:sldId id="272" r:id="rId11"/>
    <p:sldId id="263" r:id="rId12"/>
    <p:sldId id="267" r:id="rId13"/>
    <p:sldId id="268" r:id="rId14"/>
    <p:sldId id="269" r:id="rId15"/>
    <p:sldId id="270" r:id="rId16"/>
    <p:sldId id="271" r:id="rId17"/>
    <p:sldId id="273" r:id="rId18"/>
    <p:sldId id="275" r:id="rId19"/>
    <p:sldId id="274" r:id="rId20"/>
    <p:sldId id="276" r:id="rId21"/>
    <p:sldId id="278" r:id="rId22"/>
    <p:sldId id="279" r:id="rId23"/>
    <p:sldId id="281" r:id="rId24"/>
    <p:sldId id="282" r:id="rId25"/>
    <p:sldId id="286" r:id="rId26"/>
    <p:sldId id="283" r:id="rId27"/>
    <p:sldId id="284" r:id="rId28"/>
    <p:sldId id="285" r:id="rId29"/>
    <p:sldId id="287" r:id="rId30"/>
    <p:sldId id="288" r:id="rId31"/>
    <p:sldId id="291" r:id="rId32"/>
    <p:sldId id="292" r:id="rId33"/>
    <p:sldId id="293" r:id="rId34"/>
    <p:sldId id="289" r:id="rId35"/>
    <p:sldId id="290" r:id="rId36"/>
    <p:sldId id="295" r:id="rId37"/>
    <p:sldId id="294"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DB816E9-EA0B-4C2B-9C33-403C524629BD}" type="datetimeFigureOut">
              <a:rPr lang="es-AR" smtClean="0"/>
              <a:t>02/09/2013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BEEE491-5F87-4522-9DB0-47B41D4A903B}" type="slidenum">
              <a:rPr lang="es-AR" smtClean="0"/>
              <a:t>‹#›</a:t>
            </a:fld>
            <a:endParaRPr lang="es-A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816E9-EA0B-4C2B-9C33-403C524629BD}" type="datetimeFigureOut">
              <a:rPr lang="es-AR" smtClean="0"/>
              <a:t>02/09/2013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816E9-EA0B-4C2B-9C33-403C524629BD}" type="datetimeFigureOut">
              <a:rPr lang="es-AR" smtClean="0"/>
              <a:t>02/09/2013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85800" y="609600"/>
            <a:ext cx="7772400" cy="5486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4942500-9E4B-4921-ACAF-6A668812A631}" type="slidenum">
              <a:rPr lang="en-US"/>
              <a:pPr>
                <a:defRPr/>
              </a:pPr>
              <a:t>‹#›</a:t>
            </a:fld>
            <a:endParaRPr lang="en-US"/>
          </a:p>
        </p:txBody>
      </p:sp>
    </p:spTree>
    <p:extLst>
      <p:ext uri="{BB962C8B-B14F-4D97-AF65-F5344CB8AC3E}">
        <p14:creationId xmlns:p14="http://schemas.microsoft.com/office/powerpoint/2010/main" val="388443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DB816E9-EA0B-4C2B-9C33-403C524629BD}" type="datetimeFigureOut">
              <a:rPr lang="es-AR" smtClean="0"/>
              <a:t>02/09/2013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BEEE491-5F87-4522-9DB0-47B41D4A903B}" type="slidenum">
              <a:rPr lang="es-AR" smtClean="0"/>
              <a:t>‹#›</a:t>
            </a:fld>
            <a:endParaRPr lang="es-AR"/>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B816E9-EA0B-4C2B-9C33-403C524629BD}" type="datetimeFigureOut">
              <a:rPr lang="es-AR" smtClean="0"/>
              <a:t>02/09/2013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DB816E9-EA0B-4C2B-9C33-403C524629BD}" type="datetimeFigureOut">
              <a:rPr lang="es-AR" smtClean="0"/>
              <a:t>02/09/2013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B816E9-EA0B-4C2B-9C33-403C524629BD}" type="datetimeFigureOut">
              <a:rPr lang="es-AR" smtClean="0"/>
              <a:t>02/09/2013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B816E9-EA0B-4C2B-9C33-403C524629BD}" type="datetimeFigureOut">
              <a:rPr lang="es-AR" smtClean="0"/>
              <a:t>02/09/2013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816E9-EA0B-4C2B-9C33-403C524629BD}" type="datetimeFigureOut">
              <a:rPr lang="es-AR" smtClean="0"/>
              <a:t>02/09/2013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816E9-EA0B-4C2B-9C33-403C524629BD}" type="datetimeFigureOut">
              <a:rPr lang="es-AR" smtClean="0"/>
              <a:t>02/09/2013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816E9-EA0B-4C2B-9C33-403C524629BD}" type="datetimeFigureOut">
              <a:rPr lang="es-AR" smtClean="0"/>
              <a:t>02/09/2013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BEEE491-5F87-4522-9DB0-47B41D4A903B}"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DB816E9-EA0B-4C2B-9C33-403C524629BD}" type="datetimeFigureOut">
              <a:rPr lang="es-AR" smtClean="0"/>
              <a:t>02/09/2013</a:t>
            </a:fld>
            <a:endParaRPr lang="es-A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A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BEEE491-5F87-4522-9DB0-47B41D4A903B}" type="slidenum">
              <a:rPr lang="es-AR" smtClean="0"/>
              <a:t>‹#›</a:t>
            </a:fld>
            <a:endParaRPr lang="es-AR"/>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4293096"/>
            <a:ext cx="7200800" cy="2160240"/>
          </a:xfrm>
        </p:spPr>
        <p:txBody>
          <a:bodyPr>
            <a:normAutofit/>
          </a:bodyPr>
          <a:lstStyle/>
          <a:p>
            <a:r>
              <a:rPr lang="es-AR" sz="3400" dirty="0" smtClean="0"/>
              <a:t>Tecnicatura Superior en Programación</a:t>
            </a:r>
          </a:p>
          <a:p>
            <a:endParaRPr lang="es-AR" dirty="0" smtClean="0"/>
          </a:p>
          <a:p>
            <a:r>
              <a:rPr lang="es-AR" sz="2600" dirty="0" smtClean="0"/>
              <a:t>Ing. Natalia Cerezo</a:t>
            </a:r>
            <a:endParaRPr lang="es-AR" sz="2600" dirty="0"/>
          </a:p>
        </p:txBody>
      </p:sp>
      <p:sp>
        <p:nvSpPr>
          <p:cNvPr id="2" name="Title 1"/>
          <p:cNvSpPr>
            <a:spLocks noGrp="1"/>
          </p:cNvSpPr>
          <p:nvPr>
            <p:ph type="ctrTitle"/>
          </p:nvPr>
        </p:nvSpPr>
        <p:spPr/>
        <p:txBody>
          <a:bodyPr>
            <a:normAutofit fontScale="90000"/>
          </a:bodyPr>
          <a:lstStyle/>
          <a:p>
            <a:r>
              <a:rPr lang="es-AR" sz="5400" dirty="0" smtClean="0">
                <a:effectLst>
                  <a:outerShdw blurRad="38100" dist="38100" dir="2700000" algn="tl">
                    <a:srgbClr val="000000">
                      <a:alpha val="43137"/>
                    </a:srgbClr>
                  </a:outerShdw>
                </a:effectLst>
              </a:rPr>
              <a:t>Metodología de Sistemas</a:t>
            </a:r>
            <a:endParaRPr lang="es-AR"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753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CLASIFICACION - SISTEMAS</a:t>
            </a:r>
            <a:endParaRPr lang="es-AR" dirty="0"/>
          </a:p>
        </p:txBody>
      </p:sp>
      <p:sp>
        <p:nvSpPr>
          <p:cNvPr id="5" name="Rectangle 4"/>
          <p:cNvSpPr/>
          <p:nvPr/>
        </p:nvSpPr>
        <p:spPr>
          <a:xfrm>
            <a:off x="981409" y="3045087"/>
            <a:ext cx="177849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SISTEMA </a:t>
            </a:r>
            <a:endParaRPr lang="es-AR" dirty="0"/>
          </a:p>
        </p:txBody>
      </p:sp>
      <p:sp>
        <p:nvSpPr>
          <p:cNvPr id="6" name="Left Brace 5"/>
          <p:cNvSpPr/>
          <p:nvPr/>
        </p:nvSpPr>
        <p:spPr>
          <a:xfrm>
            <a:off x="3059832" y="2494174"/>
            <a:ext cx="1152128" cy="2591009"/>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Content Placeholder 7"/>
          <p:cNvSpPr>
            <a:spLocks noGrp="1"/>
          </p:cNvSpPr>
          <p:nvPr>
            <p:ph sz="quarter" idx="13"/>
          </p:nvPr>
        </p:nvSpPr>
        <p:spPr>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b="1" dirty="0" smtClean="0">
                <a:solidFill>
                  <a:srgbClr val="FFFF00"/>
                </a:solidFill>
                <a:effectLst>
                  <a:outerShdw blurRad="38100" dist="38100" dir="2700000" algn="tl">
                    <a:srgbClr val="000000">
                      <a:alpha val="43137"/>
                    </a:srgbClr>
                  </a:outerShdw>
                </a:effectLst>
              </a:rPr>
              <a:t>ABIERTOS</a:t>
            </a:r>
          </a:p>
          <a:p>
            <a:pPr marL="0" indent="0" algn="ctr">
              <a:buNone/>
            </a:pPr>
            <a:endParaRPr lang="es-AR" sz="2800" b="1" dirty="0" smtClean="0">
              <a:solidFill>
                <a:srgbClr val="FFFF00"/>
              </a:solidFill>
              <a:effectLst>
                <a:outerShdw blurRad="38100" dist="38100" dir="2700000" algn="tl">
                  <a:srgbClr val="000000">
                    <a:alpha val="43137"/>
                  </a:srgbClr>
                </a:outerShdw>
              </a:effectLst>
            </a:endParaRPr>
          </a:p>
          <a:p>
            <a:pPr algn="ctr"/>
            <a:endParaRPr lang="es-AR" sz="2800" b="1" dirty="0" smtClean="0">
              <a:solidFill>
                <a:srgbClr val="FFFF00"/>
              </a:solidFill>
              <a:effectLst>
                <a:outerShdw blurRad="38100" dist="38100" dir="2700000" algn="tl">
                  <a:srgbClr val="000000">
                    <a:alpha val="43137"/>
                  </a:srgbClr>
                </a:outerShdw>
              </a:effectLst>
            </a:endParaRPr>
          </a:p>
          <a:p>
            <a:pPr algn="ctr"/>
            <a:r>
              <a:rPr lang="es-AR" sz="2800" b="1" dirty="0" smtClean="0">
                <a:solidFill>
                  <a:srgbClr val="FFFF00"/>
                </a:solidFill>
                <a:effectLst>
                  <a:outerShdw blurRad="38100" dist="38100" dir="2700000" algn="tl">
                    <a:srgbClr val="000000">
                      <a:alpha val="43137"/>
                    </a:srgbClr>
                  </a:outerShdw>
                </a:effectLst>
              </a:rPr>
              <a:t>CERRADOS</a:t>
            </a:r>
            <a:r>
              <a:rPr lang="es-AR" b="1" dirty="0" smtClean="0">
                <a:solidFill>
                  <a:srgbClr val="FFFF00"/>
                </a:solidFill>
                <a:effectLst>
                  <a:outerShdw blurRad="38100" dist="38100" dir="2700000" algn="tl">
                    <a:srgbClr val="000000">
                      <a:alpha val="43137"/>
                    </a:srgbClr>
                  </a:outerShdw>
                </a:effectLst>
              </a:rPr>
              <a:t> </a:t>
            </a:r>
            <a:endParaRPr lang="es-AR"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169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endParaRPr lang="es-AR" dirty="0"/>
          </a:p>
        </p:txBody>
      </p:sp>
      <p:sp>
        <p:nvSpPr>
          <p:cNvPr id="3" name="Content Placeholder 2"/>
          <p:cNvSpPr>
            <a:spLocks noGrp="1"/>
          </p:cNvSpPr>
          <p:nvPr>
            <p:ph sz="quarter" idx="13"/>
          </p:nvPr>
        </p:nvSpPr>
        <p:spPr/>
        <p:txBody>
          <a:bodyPr>
            <a:normAutofit/>
          </a:bodyPr>
          <a:lstStyle/>
          <a:p>
            <a:pPr marL="0" indent="0" algn="just">
              <a:buNone/>
            </a:pPr>
            <a:r>
              <a:rPr lang="es-AR" dirty="0"/>
              <a:t/>
            </a:r>
            <a:br>
              <a:rPr lang="es-AR" dirty="0"/>
            </a:br>
            <a:r>
              <a:rPr lang="es-AR" sz="3200" dirty="0"/>
              <a:t>Sistema es un todo organizado y complejo; es un conjunto de objetos unidos por alguna forma de interacción o interdependencia. Los límites o fronteras entre el sistema y su ambiente</a:t>
            </a:r>
            <a:br>
              <a:rPr lang="es-AR" sz="3200" dirty="0"/>
            </a:br>
            <a:r>
              <a:rPr lang="es-AR" dirty="0"/>
              <a:t/>
            </a:r>
            <a:br>
              <a:rPr lang="es-AR" dirty="0"/>
            </a:br>
            <a:endParaRPr lang="es-AR" dirty="0"/>
          </a:p>
        </p:txBody>
      </p:sp>
    </p:spTree>
    <p:extLst>
      <p:ext uri="{BB962C8B-B14F-4D97-AF65-F5344CB8AC3E}">
        <p14:creationId xmlns:p14="http://schemas.microsoft.com/office/powerpoint/2010/main" val="114298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p>
        </p:txBody>
      </p:sp>
      <p:sp>
        <p:nvSpPr>
          <p:cNvPr id="3" name="Content Placeholder 2"/>
          <p:cNvSpPr>
            <a:spLocks noGrp="1"/>
          </p:cNvSpPr>
          <p:nvPr>
            <p:ph sz="quarter" idx="13"/>
          </p:nvPr>
        </p:nvSpPr>
        <p:spPr/>
        <p:txBody>
          <a:bodyPr>
            <a:normAutofit/>
          </a:bodyPr>
          <a:lstStyle/>
          <a:p>
            <a:pPr algn="just"/>
            <a:r>
              <a:rPr lang="es-AR" sz="3200" dirty="0"/>
              <a:t>PROPOSITO U </a:t>
            </a:r>
            <a:r>
              <a:rPr lang="es-AR" sz="3200" dirty="0" smtClean="0"/>
              <a:t>OBJETO</a:t>
            </a:r>
            <a:r>
              <a:rPr lang="es-AR" sz="3200" dirty="0"/>
              <a:t>:</a:t>
            </a:r>
            <a:endParaRPr lang="es-AR" sz="3200" dirty="0" smtClean="0"/>
          </a:p>
          <a:p>
            <a:pPr lvl="1" algn="just"/>
            <a:r>
              <a:rPr lang="es-AR" sz="3200" dirty="0" smtClean="0"/>
              <a:t>Todo </a:t>
            </a:r>
            <a:r>
              <a:rPr lang="es-AR" sz="3200" dirty="0"/>
              <a:t>sistema tiene uno o algunos propósitos. Los elementos (u</a:t>
            </a:r>
            <a:br>
              <a:rPr lang="es-AR" sz="3200" dirty="0"/>
            </a:br>
            <a:r>
              <a:rPr lang="es-AR" sz="3200" dirty="0"/>
              <a:t>objetos), como también las relaciones, definen una distribución que trata siempre de alcanzar un objetivo.</a:t>
            </a:r>
            <a:br>
              <a:rPr lang="es-AR" sz="3200" dirty="0"/>
            </a:br>
            <a:r>
              <a:rPr lang="es-AR" dirty="0"/>
              <a:t/>
            </a:r>
            <a:br>
              <a:rPr lang="es-AR" dirty="0"/>
            </a:br>
            <a:endParaRPr lang="es-AR" dirty="0"/>
          </a:p>
        </p:txBody>
      </p:sp>
    </p:spTree>
    <p:extLst>
      <p:ext uri="{BB962C8B-B14F-4D97-AF65-F5344CB8AC3E}">
        <p14:creationId xmlns:p14="http://schemas.microsoft.com/office/powerpoint/2010/main" val="4286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endParaRPr lang="es-AR" dirty="0"/>
          </a:p>
        </p:txBody>
      </p:sp>
      <p:sp>
        <p:nvSpPr>
          <p:cNvPr id="3" name="Content Placeholder 2"/>
          <p:cNvSpPr>
            <a:spLocks noGrp="1"/>
          </p:cNvSpPr>
          <p:nvPr>
            <p:ph sz="quarter" idx="13"/>
          </p:nvPr>
        </p:nvSpPr>
        <p:spPr/>
        <p:txBody>
          <a:bodyPr>
            <a:normAutofit/>
          </a:bodyPr>
          <a:lstStyle/>
          <a:p>
            <a:r>
              <a:rPr lang="es-AR" sz="2400" dirty="0"/>
              <a:t>- GLOBALISMO O TOTALIDAD</a:t>
            </a:r>
            <a:r>
              <a:rPr lang="es-AR" sz="2400" dirty="0" smtClean="0"/>
              <a:t>:</a:t>
            </a:r>
          </a:p>
          <a:p>
            <a:pPr marL="457200" lvl="1" indent="0">
              <a:buNone/>
            </a:pPr>
            <a:r>
              <a:rPr lang="es-AR" sz="2400" dirty="0"/>
              <a:t> Un cambio en una de las unidades del sistema, con </a:t>
            </a:r>
            <a:r>
              <a:rPr lang="es-AR" sz="2400" dirty="0" smtClean="0"/>
              <a:t>probabilidad producirá </a:t>
            </a:r>
            <a:r>
              <a:rPr lang="es-AR" sz="2400" dirty="0"/>
              <a:t>cambios en las otras. El efecto total se presenta como un ajuste a todo el sistema. Hay una relación de causa / efecto. </a:t>
            </a:r>
            <a:r>
              <a:rPr lang="es-AR" dirty="0"/>
              <a:t/>
            </a:r>
            <a:br>
              <a:rPr lang="es-AR" dirty="0"/>
            </a:br>
            <a:r>
              <a:rPr lang="es-AR" dirty="0"/>
              <a:t/>
            </a:r>
            <a:br>
              <a:rPr lang="es-AR" dirty="0"/>
            </a:br>
            <a:endParaRPr lang="es-AR" dirty="0"/>
          </a:p>
        </p:txBody>
      </p:sp>
    </p:spTree>
    <p:extLst>
      <p:ext uri="{BB962C8B-B14F-4D97-AF65-F5344CB8AC3E}">
        <p14:creationId xmlns:p14="http://schemas.microsoft.com/office/powerpoint/2010/main" val="95171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endParaRPr lang="es-AR" dirty="0"/>
          </a:p>
        </p:txBody>
      </p:sp>
      <p:sp>
        <p:nvSpPr>
          <p:cNvPr id="5" name="Content Placeholder 4"/>
          <p:cNvSpPr>
            <a:spLocks noGrp="1"/>
          </p:cNvSpPr>
          <p:nvPr>
            <p:ph sz="quarter" idx="13"/>
          </p:nvPr>
        </p:nvSpPr>
        <p:spPr>
          <a:xfrm>
            <a:off x="609600" y="1600200"/>
            <a:ext cx="7924800" cy="4761303"/>
          </a:xfrm>
          <a:prstGeom prst="rect">
            <a:avLst/>
          </a:prstGeom>
        </p:spPr>
        <p:txBody>
          <a:bodyPr>
            <a:spAutoFit/>
          </a:bodyPr>
          <a:lstStyle/>
          <a:p>
            <a:r>
              <a:rPr lang="es-AR" sz="2400" dirty="0" smtClean="0"/>
              <a:t>ENTROPIA:</a:t>
            </a:r>
          </a:p>
          <a:p>
            <a:pPr lvl="1" algn="just"/>
            <a:r>
              <a:rPr lang="es-AR" sz="2400" dirty="0"/>
              <a:t> Es la tendencia de los sistemas a desgastarse, a desintegrarse, para el</a:t>
            </a:r>
            <a:br>
              <a:rPr lang="es-AR" sz="2400" dirty="0"/>
            </a:br>
            <a:r>
              <a:rPr lang="es-AR" sz="2400" dirty="0"/>
              <a:t>relajamiento de los estándares y un aumento de la aleatoriedad. </a:t>
            </a:r>
            <a:endParaRPr lang="es-AR" sz="2400" dirty="0" smtClean="0"/>
          </a:p>
          <a:p>
            <a:pPr lvl="1" algn="just"/>
            <a:r>
              <a:rPr lang="es-AR" sz="2400" dirty="0" smtClean="0"/>
              <a:t>La </a:t>
            </a:r>
            <a:r>
              <a:rPr lang="es-AR" sz="2400" dirty="0"/>
              <a:t>entropía aumenta con el correr del tiempo. </a:t>
            </a:r>
            <a:endParaRPr lang="es-AR" sz="2400" dirty="0" smtClean="0"/>
          </a:p>
          <a:p>
            <a:pPr lvl="1" algn="just"/>
            <a:r>
              <a:rPr lang="es-AR" sz="2400" dirty="0" smtClean="0"/>
              <a:t>Si </a:t>
            </a:r>
            <a:r>
              <a:rPr lang="es-AR" sz="2400" dirty="0"/>
              <a:t>aumenta la información, disminuye la entropía, pues la información es la base de la configuración y del orden. De aquí nace la </a:t>
            </a:r>
            <a:r>
              <a:rPr lang="es-AR" sz="2400" dirty="0" err="1"/>
              <a:t>negentropía</a:t>
            </a:r>
            <a:r>
              <a:rPr lang="es-AR" sz="2400" dirty="0"/>
              <a:t>, o sea, la </a:t>
            </a:r>
            <a:r>
              <a:rPr lang="es-AR" sz="2400" dirty="0" smtClean="0"/>
              <a:t>información como </a:t>
            </a:r>
            <a:r>
              <a:rPr lang="es-AR" sz="2400" dirty="0"/>
              <a:t>medio o instrumento de ordenación del sistema.</a:t>
            </a:r>
            <a:r>
              <a:rPr lang="es-AR" dirty="0"/>
              <a:t/>
            </a:r>
            <a:br>
              <a:rPr lang="es-AR" dirty="0"/>
            </a:br>
            <a:r>
              <a:rPr lang="es-AR" dirty="0"/>
              <a:t/>
            </a:r>
            <a:br>
              <a:rPr lang="es-AR" dirty="0"/>
            </a:br>
            <a:endParaRPr lang="es-AR" dirty="0"/>
          </a:p>
        </p:txBody>
      </p:sp>
    </p:spTree>
    <p:extLst>
      <p:ext uri="{BB962C8B-B14F-4D97-AF65-F5344CB8AC3E}">
        <p14:creationId xmlns:p14="http://schemas.microsoft.com/office/powerpoint/2010/main" val="1008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endParaRPr lang="es-AR" dirty="0"/>
          </a:p>
        </p:txBody>
      </p:sp>
      <p:sp>
        <p:nvSpPr>
          <p:cNvPr id="3" name="Content Placeholder 2"/>
          <p:cNvSpPr>
            <a:spLocks noGrp="1"/>
          </p:cNvSpPr>
          <p:nvPr>
            <p:ph sz="quarter" idx="13"/>
          </p:nvPr>
        </p:nvSpPr>
        <p:spPr/>
        <p:txBody>
          <a:bodyPr/>
          <a:lstStyle/>
          <a:p>
            <a:r>
              <a:rPr lang="es-AR" sz="2800" dirty="0" smtClean="0"/>
              <a:t>HOMEOSTACIA</a:t>
            </a:r>
            <a:r>
              <a:rPr lang="es-AR" sz="2800" dirty="0"/>
              <a:t>: </a:t>
            </a:r>
            <a:endParaRPr lang="es-AR" sz="2800" dirty="0" smtClean="0"/>
          </a:p>
          <a:p>
            <a:pPr lvl="1" algn="just"/>
            <a:r>
              <a:rPr lang="es-AR" sz="2800" dirty="0" smtClean="0"/>
              <a:t>Es el equilibrio dinámico entre las partes del sistema. Los sistemas tienen una tendencia a adaptarse con el fin de alcanzar un equilibrio interno frente a los cambios externos del entorno. Una organización podrá ser entendida como un sistema o subsistema o un </a:t>
            </a:r>
            <a:r>
              <a:rPr lang="es-AR" sz="2800" dirty="0" err="1" smtClean="0"/>
              <a:t>supersistema</a:t>
            </a:r>
            <a:r>
              <a:rPr lang="es-AR" sz="2800" dirty="0" smtClean="0"/>
              <a:t>, dependiendo del enfoque.</a:t>
            </a:r>
            <a:endParaRPr lang="es-AR" sz="2800" dirty="0"/>
          </a:p>
          <a:p>
            <a:endParaRPr lang="es-AR" dirty="0"/>
          </a:p>
        </p:txBody>
      </p:sp>
    </p:spTree>
    <p:extLst>
      <p:ext uri="{BB962C8B-B14F-4D97-AF65-F5344CB8AC3E}">
        <p14:creationId xmlns:p14="http://schemas.microsoft.com/office/powerpoint/2010/main" val="1880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a:t>CARACTERISTICAS DE LOS SISTEMAS</a:t>
            </a:r>
            <a:endParaRPr lang="es-AR" dirty="0"/>
          </a:p>
        </p:txBody>
      </p:sp>
      <p:sp>
        <p:nvSpPr>
          <p:cNvPr id="3" name="Content Placeholder 2"/>
          <p:cNvSpPr>
            <a:spLocks noGrp="1"/>
          </p:cNvSpPr>
          <p:nvPr>
            <p:ph sz="quarter" idx="13"/>
          </p:nvPr>
        </p:nvSpPr>
        <p:spPr/>
        <p:txBody>
          <a:bodyPr>
            <a:normAutofit/>
          </a:bodyPr>
          <a:lstStyle/>
          <a:p>
            <a:r>
              <a:rPr lang="es-AR" sz="2400" dirty="0" smtClean="0"/>
              <a:t>SINERGIA:</a:t>
            </a:r>
          </a:p>
          <a:p>
            <a:pPr lvl="1"/>
            <a:r>
              <a:rPr lang="es-AR" sz="2400" dirty="0" smtClean="0"/>
              <a:t>EL TODO ES MAYOR QUE LA SUMA DE LAS PARTES.</a:t>
            </a:r>
            <a:endParaRPr lang="es-AR" sz="2400" dirty="0"/>
          </a:p>
        </p:txBody>
      </p:sp>
    </p:spTree>
    <p:extLst>
      <p:ext uri="{BB962C8B-B14F-4D97-AF65-F5344CB8AC3E}">
        <p14:creationId xmlns:p14="http://schemas.microsoft.com/office/powerpoint/2010/main" val="387443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0"/>
            <a:ext cx="9223242" cy="6858000"/>
          </a:xfrm>
        </p:spPr>
      </p:pic>
    </p:spTree>
    <p:extLst>
      <p:ext uri="{BB962C8B-B14F-4D97-AF65-F5344CB8AC3E}">
        <p14:creationId xmlns:p14="http://schemas.microsoft.com/office/powerpoint/2010/main" val="1856310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smtClean="0"/>
              <a:t>A TENER EN CUENTA </a:t>
            </a:r>
            <a:endParaRPr lang="es-AR" u="sng" dirty="0"/>
          </a:p>
        </p:txBody>
      </p:sp>
      <p:sp>
        <p:nvSpPr>
          <p:cNvPr id="3" name="Content Placeholder 2"/>
          <p:cNvSpPr>
            <a:spLocks noGrp="1"/>
          </p:cNvSpPr>
          <p:nvPr>
            <p:ph sz="quarter" idx="13"/>
          </p:nvPr>
        </p:nvSpPr>
        <p:spPr>
          <a:xfrm>
            <a:off x="251520" y="2132856"/>
            <a:ext cx="7924800" cy="3196952"/>
          </a:xfrm>
        </p:spPr>
        <p:txBody>
          <a:bodyPr/>
          <a:lstStyle/>
          <a:p>
            <a:pPr marL="1828800" lvl="4" indent="0">
              <a:buNone/>
            </a:pPr>
            <a:r>
              <a:rPr lang="es-AR" sz="3200" dirty="0" smtClean="0"/>
              <a:t>SISTEMA       </a:t>
            </a:r>
            <a:r>
              <a:rPr lang="es-AR" sz="3200" dirty="0" smtClean="0">
                <a:sym typeface="Wingdings" pitchFamily="2" charset="2"/>
              </a:rPr>
              <a:t>      ORGANIZACIÓN</a:t>
            </a:r>
          </a:p>
          <a:p>
            <a:pPr marL="1828800" lvl="4" indent="0">
              <a:buNone/>
            </a:pPr>
            <a:endParaRPr lang="es-AR" sz="3200" dirty="0">
              <a:sym typeface="Wingdings" pitchFamily="2" charset="2"/>
            </a:endParaRPr>
          </a:p>
          <a:p>
            <a:pPr marL="1828800" lvl="4" indent="0">
              <a:buNone/>
            </a:pPr>
            <a:r>
              <a:rPr lang="es-AR" sz="3200" dirty="0" smtClean="0">
                <a:sym typeface="Wingdings" pitchFamily="2" charset="2"/>
              </a:rPr>
              <a:t>PROGRAMADOR       USUARIO</a:t>
            </a:r>
            <a:endParaRPr lang="es-AR" sz="3200" dirty="0">
              <a:sym typeface="Wingdings" pitchFamily="2" charset="2"/>
            </a:endParaRPr>
          </a:p>
          <a:p>
            <a:endParaRPr lang="es-AR" sz="2000" dirty="0"/>
          </a:p>
        </p:txBody>
      </p:sp>
    </p:spTree>
    <p:extLst>
      <p:ext uri="{BB962C8B-B14F-4D97-AF65-F5344CB8AC3E}">
        <p14:creationId xmlns:p14="http://schemas.microsoft.com/office/powerpoint/2010/main" val="271999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u="sng" dirty="0" smtClean="0"/>
              <a:t>SABER DIFERENCIAR</a:t>
            </a:r>
            <a:endParaRPr lang="es-AR" u="sng" dirty="0"/>
          </a:p>
        </p:txBody>
      </p:sp>
      <p:sp>
        <p:nvSpPr>
          <p:cNvPr id="3" name="Content Placeholder 2"/>
          <p:cNvSpPr>
            <a:spLocks noGrp="1"/>
          </p:cNvSpPr>
          <p:nvPr>
            <p:ph sz="quarter" idx="13"/>
          </p:nvPr>
        </p:nvSpPr>
        <p:spPr>
          <a:xfrm>
            <a:off x="1187624" y="2564904"/>
            <a:ext cx="6809184" cy="3096344"/>
          </a:xfrm>
        </p:spPr>
        <p:txBody>
          <a:bodyPr>
            <a:normAutofit/>
          </a:bodyPr>
          <a:lstStyle/>
          <a:p>
            <a:r>
              <a:rPr lang="es-AR" sz="2800" dirty="0" smtClean="0"/>
              <a:t>REQUERIMIENTOS DEL USUARIO</a:t>
            </a:r>
          </a:p>
          <a:p>
            <a:r>
              <a:rPr lang="es-AR" sz="2800" dirty="0" smtClean="0"/>
              <a:t>NECESIDADES DEL USUARIO </a:t>
            </a:r>
          </a:p>
          <a:p>
            <a:r>
              <a:rPr lang="es-AR" sz="2800" dirty="0" smtClean="0"/>
              <a:t>LO QUE ES FACTIBLE LLEVAR A CABO.</a:t>
            </a:r>
          </a:p>
          <a:p>
            <a:r>
              <a:rPr lang="es-AR" sz="2800" dirty="0" smtClean="0"/>
              <a:t>POSIBILIDADES DE MEJORA.</a:t>
            </a:r>
            <a:endParaRPr lang="es-AR" sz="2800" dirty="0"/>
          </a:p>
        </p:txBody>
      </p:sp>
    </p:spTree>
    <p:extLst>
      <p:ext uri="{BB962C8B-B14F-4D97-AF65-F5344CB8AC3E}">
        <p14:creationId xmlns:p14="http://schemas.microsoft.com/office/powerpoint/2010/main" val="414129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Unidad I: sistemas</a:t>
            </a:r>
            <a:endParaRPr lang="es-AR" dirty="0"/>
          </a:p>
        </p:txBody>
      </p:sp>
      <p:sp>
        <p:nvSpPr>
          <p:cNvPr id="2" name="Content Placeholder 1"/>
          <p:cNvSpPr>
            <a:spLocks noGrp="1"/>
          </p:cNvSpPr>
          <p:nvPr>
            <p:ph sz="quarter" idx="13"/>
          </p:nvPr>
        </p:nvSpPr>
        <p:spPr>
          <a:xfrm>
            <a:off x="395536" y="1340768"/>
            <a:ext cx="8138864" cy="5184576"/>
          </a:xfrm>
        </p:spPr>
        <p:txBody>
          <a:bodyPr/>
          <a:lstStyle/>
          <a:p>
            <a:endParaRPr lang="es-AR" dirty="0"/>
          </a:p>
          <a:p>
            <a:r>
              <a:rPr lang="es-AR" dirty="0"/>
              <a:t> </a:t>
            </a:r>
            <a:r>
              <a:rPr lang="es-AR" sz="2000" b="1" dirty="0">
                <a:solidFill>
                  <a:srgbClr val="FFFF00"/>
                </a:solidFill>
                <a:effectLst>
                  <a:outerShdw blurRad="38100" dist="38100" dir="2700000" algn="tl">
                    <a:srgbClr val="000000">
                      <a:alpha val="43137"/>
                    </a:srgbClr>
                  </a:outerShdw>
                </a:effectLst>
              </a:rPr>
              <a:t>Concepto de sistema</a:t>
            </a:r>
            <a:r>
              <a:rPr lang="es-AR" sz="2000" b="1" dirty="0" smtClean="0">
                <a:solidFill>
                  <a:srgbClr val="FFFF00"/>
                </a:solidFill>
                <a:effectLst>
                  <a:outerShdw blurRad="38100" dist="38100" dir="2700000" algn="tl">
                    <a:srgbClr val="000000">
                      <a:alpha val="43137"/>
                    </a:srgbClr>
                  </a:outerShdw>
                </a:effectLst>
              </a:rPr>
              <a:t>.</a:t>
            </a:r>
          </a:p>
          <a:p>
            <a:r>
              <a:rPr lang="es-AR" sz="2000" b="1" dirty="0" smtClean="0">
                <a:solidFill>
                  <a:srgbClr val="FFFF00"/>
                </a:solidFill>
                <a:effectLst>
                  <a:outerShdw blurRad="38100" dist="38100" dir="2700000" algn="tl">
                    <a:srgbClr val="000000">
                      <a:alpha val="43137"/>
                    </a:srgbClr>
                  </a:outerShdw>
                </a:effectLst>
              </a:rPr>
              <a:t> </a:t>
            </a:r>
            <a:r>
              <a:rPr lang="es-AR" sz="2000" b="1" dirty="0">
                <a:solidFill>
                  <a:srgbClr val="FFFF00"/>
                </a:solidFill>
                <a:effectLst>
                  <a:outerShdw blurRad="38100" dist="38100" dir="2700000" algn="tl">
                    <a:srgbClr val="000000">
                      <a:alpha val="43137"/>
                    </a:srgbClr>
                  </a:outerShdw>
                </a:effectLst>
              </a:rPr>
              <a:t>Definiciones. Elementos. Clasificación de los sistemas. </a:t>
            </a:r>
            <a:endParaRPr lang="es-AR" sz="2000" b="1" dirty="0" smtClean="0">
              <a:solidFill>
                <a:srgbClr val="FFFF00"/>
              </a:solidFill>
              <a:effectLst>
                <a:outerShdw blurRad="38100" dist="38100" dir="2700000" algn="tl">
                  <a:srgbClr val="000000">
                    <a:alpha val="43137"/>
                  </a:srgbClr>
                </a:outerShdw>
              </a:effectLst>
            </a:endParaRPr>
          </a:p>
          <a:p>
            <a:r>
              <a:rPr lang="es-AR" sz="2000" b="1" dirty="0" smtClean="0">
                <a:solidFill>
                  <a:srgbClr val="FFFF00"/>
                </a:solidFill>
                <a:effectLst>
                  <a:outerShdw blurRad="38100" dist="38100" dir="2700000" algn="tl">
                    <a:srgbClr val="000000">
                      <a:alpha val="43137"/>
                    </a:srgbClr>
                  </a:outerShdw>
                </a:effectLst>
              </a:rPr>
              <a:t>Estructura </a:t>
            </a:r>
            <a:r>
              <a:rPr lang="es-AR" sz="2000" b="1" dirty="0">
                <a:solidFill>
                  <a:srgbClr val="FFFF00"/>
                </a:solidFill>
                <a:effectLst>
                  <a:outerShdw blurRad="38100" dist="38100" dir="2700000" algn="tl">
                    <a:srgbClr val="000000">
                      <a:alpha val="43137"/>
                    </a:srgbClr>
                  </a:outerShdw>
                </a:effectLst>
              </a:rPr>
              <a:t>de los sistemas. </a:t>
            </a:r>
            <a:endParaRPr lang="es-AR" sz="2000" b="1" dirty="0" smtClean="0">
              <a:solidFill>
                <a:srgbClr val="FFFF00"/>
              </a:solidFill>
              <a:effectLst>
                <a:outerShdw blurRad="38100" dist="38100" dir="2700000" algn="tl">
                  <a:srgbClr val="000000">
                    <a:alpha val="43137"/>
                  </a:srgbClr>
                </a:outerShdw>
              </a:effectLst>
            </a:endParaRPr>
          </a:p>
          <a:p>
            <a:r>
              <a:rPr lang="es-AR" sz="2000" b="1" dirty="0" smtClean="0">
                <a:solidFill>
                  <a:srgbClr val="FFFF00"/>
                </a:solidFill>
                <a:effectLst>
                  <a:outerShdw blurRad="38100" dist="38100" dir="2700000" algn="tl">
                    <a:srgbClr val="000000">
                      <a:alpha val="43137"/>
                    </a:srgbClr>
                  </a:outerShdw>
                </a:effectLst>
              </a:rPr>
              <a:t>Descripción </a:t>
            </a:r>
            <a:r>
              <a:rPr lang="es-AR" sz="2000" b="1" dirty="0">
                <a:solidFill>
                  <a:srgbClr val="FFFF00"/>
                </a:solidFill>
                <a:effectLst>
                  <a:outerShdw blurRad="38100" dist="38100" dir="2700000" algn="tl">
                    <a:srgbClr val="000000">
                      <a:alpha val="43137"/>
                    </a:srgbClr>
                  </a:outerShdw>
                </a:effectLst>
              </a:rPr>
              <a:t>de los sistemas. </a:t>
            </a:r>
            <a:endParaRPr lang="es-AR" sz="2000" b="1" dirty="0" smtClean="0">
              <a:solidFill>
                <a:srgbClr val="FFFF00"/>
              </a:solidFill>
              <a:effectLst>
                <a:outerShdw blurRad="38100" dist="38100" dir="2700000" algn="tl">
                  <a:srgbClr val="000000">
                    <a:alpha val="43137"/>
                  </a:srgbClr>
                </a:outerShdw>
              </a:effectLst>
            </a:endParaRPr>
          </a:p>
          <a:p>
            <a:r>
              <a:rPr lang="es-AR" sz="2000" b="1" dirty="0" smtClean="0">
                <a:solidFill>
                  <a:srgbClr val="FFFF00"/>
                </a:solidFill>
                <a:effectLst>
                  <a:outerShdw blurRad="38100" dist="38100" dir="2700000" algn="tl">
                    <a:srgbClr val="000000">
                      <a:alpha val="43137"/>
                    </a:srgbClr>
                  </a:outerShdw>
                </a:effectLst>
              </a:rPr>
              <a:t>Subsistemas</a:t>
            </a:r>
            <a:r>
              <a:rPr lang="es-AR" sz="2000" b="1" dirty="0">
                <a:solidFill>
                  <a:srgbClr val="FFFF00"/>
                </a:solidFill>
                <a:effectLst>
                  <a:outerShdw blurRad="38100" dist="38100" dir="2700000" algn="tl">
                    <a:srgbClr val="000000">
                      <a:alpha val="43137"/>
                    </a:srgbClr>
                  </a:outerShdw>
                </a:effectLst>
              </a:rPr>
              <a:t>. </a:t>
            </a:r>
          </a:p>
          <a:p>
            <a:r>
              <a:rPr lang="es-AR" sz="2000" b="1" dirty="0">
                <a:solidFill>
                  <a:srgbClr val="FFFF00"/>
                </a:solidFill>
                <a:effectLst>
                  <a:outerShdw blurRad="38100" dist="38100" dir="2700000" algn="tl">
                    <a:srgbClr val="000000">
                      <a:alpha val="43137"/>
                    </a:srgbClr>
                  </a:outerShdw>
                </a:effectLst>
              </a:rPr>
              <a:t>Sistemas de información. Sistemas de información informatizado. </a:t>
            </a:r>
            <a:endParaRPr lang="es-AR" sz="2000" b="1" dirty="0" smtClean="0">
              <a:solidFill>
                <a:srgbClr val="FFFF00"/>
              </a:solidFill>
              <a:effectLst>
                <a:outerShdw blurRad="38100" dist="38100" dir="2700000" algn="tl">
                  <a:srgbClr val="000000">
                    <a:alpha val="43137"/>
                  </a:srgbClr>
                </a:outerShdw>
              </a:effectLst>
            </a:endParaRPr>
          </a:p>
          <a:p>
            <a:r>
              <a:rPr lang="es-AR" sz="2000" b="1" dirty="0" smtClean="0">
                <a:solidFill>
                  <a:srgbClr val="FFFF00"/>
                </a:solidFill>
                <a:effectLst>
                  <a:outerShdw blurRad="38100" dist="38100" dir="2700000" algn="tl">
                    <a:srgbClr val="000000">
                      <a:alpha val="43137"/>
                    </a:srgbClr>
                  </a:outerShdw>
                </a:effectLst>
              </a:rPr>
              <a:t> </a:t>
            </a:r>
            <a:r>
              <a:rPr lang="es-AR" sz="2000" b="1" dirty="0">
                <a:solidFill>
                  <a:srgbClr val="FFFF00"/>
                </a:solidFill>
                <a:effectLst>
                  <a:outerShdw blurRad="38100" dist="38100" dir="2700000" algn="tl">
                    <a:srgbClr val="000000">
                      <a:alpha val="43137"/>
                    </a:srgbClr>
                  </a:outerShdw>
                </a:effectLst>
              </a:rPr>
              <a:t>Ciclo de vida del sistema. </a:t>
            </a:r>
          </a:p>
          <a:p>
            <a:r>
              <a:rPr lang="es-AR" sz="2000" b="1" dirty="0" smtClean="0">
                <a:solidFill>
                  <a:srgbClr val="FFFF00"/>
                </a:solidFill>
                <a:effectLst>
                  <a:outerShdw blurRad="38100" dist="38100" dir="2700000" algn="tl">
                    <a:srgbClr val="000000">
                      <a:alpha val="43137"/>
                    </a:srgbClr>
                  </a:outerShdw>
                </a:effectLst>
              </a:rPr>
              <a:t>Metodologías. </a:t>
            </a:r>
          </a:p>
          <a:p>
            <a:r>
              <a:rPr lang="es-AR" sz="2000" b="1" dirty="0" smtClean="0">
                <a:solidFill>
                  <a:srgbClr val="FFFF00"/>
                </a:solidFill>
                <a:effectLst>
                  <a:outerShdw blurRad="38100" dist="38100" dir="2700000" algn="tl">
                    <a:srgbClr val="000000">
                      <a:alpha val="43137"/>
                    </a:srgbClr>
                  </a:outerShdw>
                </a:effectLst>
              </a:rPr>
              <a:t>Análisis</a:t>
            </a:r>
            <a:r>
              <a:rPr lang="es-AR" sz="2000" b="1" dirty="0">
                <a:solidFill>
                  <a:srgbClr val="FFFF00"/>
                </a:solidFill>
                <a:effectLst>
                  <a:outerShdw blurRad="38100" dist="38100" dir="2700000" algn="tl">
                    <a:srgbClr val="000000">
                      <a:alpha val="43137"/>
                    </a:srgbClr>
                  </a:outerShdw>
                </a:effectLst>
              </a:rPr>
              <a:t>, diseño y programación de sistemas de información. El analista. El técnico en programación y la actividad del análisis. </a:t>
            </a:r>
          </a:p>
        </p:txBody>
      </p:sp>
    </p:spTree>
    <p:extLst>
      <p:ext uri="{BB962C8B-B14F-4D97-AF65-F5344CB8AC3E}">
        <p14:creationId xmlns:p14="http://schemas.microsoft.com/office/powerpoint/2010/main" val="361817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u="sng" dirty="0">
                <a:solidFill>
                  <a:srgbClr val="FFFF00"/>
                </a:solidFill>
                <a:effectLst>
                  <a:outerShdw blurRad="38100" dist="38100" dir="2700000" algn="tl">
                    <a:srgbClr val="000000">
                      <a:alpha val="43137"/>
                    </a:srgbClr>
                  </a:outerShdw>
                </a:effectLst>
              </a:rPr>
              <a:t>Sistemas de información</a:t>
            </a:r>
            <a:endParaRPr lang="es-AR" u="sng" dirty="0"/>
          </a:p>
        </p:txBody>
      </p:sp>
      <p:sp>
        <p:nvSpPr>
          <p:cNvPr id="3" name="Content Placeholder 2"/>
          <p:cNvSpPr>
            <a:spLocks noGrp="1"/>
          </p:cNvSpPr>
          <p:nvPr>
            <p:ph sz="quarter" idx="13"/>
          </p:nvPr>
        </p:nvSpPr>
        <p:spPr/>
        <p:txBody>
          <a:bodyPr>
            <a:normAutofit/>
          </a:bodyPr>
          <a:lstStyle/>
          <a:p>
            <a:r>
              <a:rPr lang="es-AR" sz="3200" dirty="0"/>
              <a:t>Un sistema de información es un conjunto de elementos interrelacionados con el propósito de prestar atención a las demandas de información de una organización, para elevar el nivel de conocimientos que permitan un mejor apoyo a la toma de decisiones y desarrollo de acciones. </a:t>
            </a:r>
          </a:p>
        </p:txBody>
      </p:sp>
    </p:spTree>
    <p:extLst>
      <p:ext uri="{BB962C8B-B14F-4D97-AF65-F5344CB8AC3E}">
        <p14:creationId xmlns:p14="http://schemas.microsoft.com/office/powerpoint/2010/main" val="82993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dirty="0">
                <a:solidFill>
                  <a:srgbClr val="FFFF00"/>
                </a:solidFill>
                <a:effectLst>
                  <a:outerShdw blurRad="38100" dist="38100" dir="2700000" algn="tl">
                    <a:srgbClr val="000000">
                      <a:alpha val="43137"/>
                    </a:srgbClr>
                  </a:outerShdw>
                </a:effectLst>
              </a:rPr>
              <a:t>Sistemas de información informatizado</a:t>
            </a:r>
            <a:endParaRPr lang="es-AR" dirty="0"/>
          </a:p>
        </p:txBody>
      </p:sp>
      <p:sp>
        <p:nvSpPr>
          <p:cNvPr id="3" name="Content Placeholder 2"/>
          <p:cNvSpPr>
            <a:spLocks noGrp="1"/>
          </p:cNvSpPr>
          <p:nvPr>
            <p:ph sz="quarter" idx="13"/>
          </p:nvPr>
        </p:nvSpPr>
        <p:spPr/>
        <p:txBody>
          <a:bodyPr>
            <a:noAutofit/>
          </a:bodyPr>
          <a:lstStyle/>
          <a:p>
            <a:pPr marL="0" indent="0" algn="ctr">
              <a:buNone/>
            </a:pPr>
            <a:endParaRPr lang="es-AR" sz="9600" dirty="0" smtClean="0"/>
          </a:p>
          <a:p>
            <a:pPr marL="0" indent="0" algn="ctr">
              <a:buNone/>
            </a:pPr>
            <a:r>
              <a:rPr lang="es-AR" sz="9600" dirty="0" smtClean="0"/>
              <a:t>????</a:t>
            </a:r>
            <a:endParaRPr lang="es-AR" sz="9600" dirty="0"/>
          </a:p>
        </p:txBody>
      </p:sp>
    </p:spTree>
    <p:extLst>
      <p:ext uri="{BB962C8B-B14F-4D97-AF65-F5344CB8AC3E}">
        <p14:creationId xmlns:p14="http://schemas.microsoft.com/office/powerpoint/2010/main" val="3049115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dirty="0">
                <a:solidFill>
                  <a:srgbClr val="FFFF00"/>
                </a:solidFill>
                <a:effectLst>
                  <a:outerShdw blurRad="38100" dist="38100" dir="2700000" algn="tl">
                    <a:srgbClr val="000000">
                      <a:alpha val="43137"/>
                    </a:srgbClr>
                  </a:outerShdw>
                </a:effectLst>
              </a:rPr>
              <a:t>Ciclo de vida del sistema. </a:t>
            </a:r>
            <a:br>
              <a:rPr lang="es-AR" sz="3200" b="1" dirty="0">
                <a:solidFill>
                  <a:srgbClr val="FFFF00"/>
                </a:solidFill>
                <a:effectLst>
                  <a:outerShdw blurRad="38100" dist="38100" dir="2700000" algn="tl">
                    <a:srgbClr val="000000">
                      <a:alpha val="43137"/>
                    </a:srgbClr>
                  </a:outerShdw>
                </a:effectLst>
              </a:rPr>
            </a:br>
            <a:endParaRPr lang="es-AR" dirty="0"/>
          </a:p>
        </p:txBody>
      </p:sp>
      <p:sp>
        <p:nvSpPr>
          <p:cNvPr id="3" name="Content Placeholder 2"/>
          <p:cNvSpPr>
            <a:spLocks noGrp="1"/>
          </p:cNvSpPr>
          <p:nvPr>
            <p:ph sz="quarter" idx="13"/>
          </p:nvPr>
        </p:nvSpPr>
        <p:spPr/>
        <p:txBody>
          <a:bodyPr/>
          <a:lstStyle/>
          <a:p>
            <a:endParaRPr lang="es-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1"/>
            <a:ext cx="813690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931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smtClean="0">
                <a:solidFill>
                  <a:srgbClr val="FFFF00"/>
                </a:solidFill>
              </a:rPr>
              <a:t>Estudio Preliminar</a:t>
            </a:r>
            <a:endParaRPr lang="es-AR" b="1" dirty="0">
              <a:solidFill>
                <a:srgbClr val="FFFF00"/>
              </a:solidFill>
            </a:endParaRPr>
          </a:p>
        </p:txBody>
      </p:sp>
      <p:sp>
        <p:nvSpPr>
          <p:cNvPr id="3" name="Content Placeholder 2"/>
          <p:cNvSpPr>
            <a:spLocks noGrp="1"/>
          </p:cNvSpPr>
          <p:nvPr>
            <p:ph sz="quarter" idx="13"/>
          </p:nvPr>
        </p:nvSpPr>
        <p:spPr>
          <a:xfrm>
            <a:off x="395536" y="1600200"/>
            <a:ext cx="8138864" cy="5069160"/>
          </a:xfrm>
        </p:spPr>
        <p:txBody>
          <a:bodyPr>
            <a:normAutofit lnSpcReduction="10000"/>
          </a:bodyPr>
          <a:lstStyle/>
          <a:p>
            <a:r>
              <a:rPr lang="es-AR" sz="2400" b="1" dirty="0" smtClean="0"/>
              <a:t>Relevamiento de la Organización.</a:t>
            </a:r>
          </a:p>
          <a:p>
            <a:r>
              <a:rPr lang="es-AR" sz="2400" b="1" dirty="0" smtClean="0"/>
              <a:t>Presentación de la Organización </a:t>
            </a:r>
          </a:p>
          <a:p>
            <a:r>
              <a:rPr lang="es-AR" sz="2400" b="1" dirty="0" smtClean="0"/>
              <a:t>Objetivo </a:t>
            </a:r>
          </a:p>
          <a:p>
            <a:r>
              <a:rPr lang="es-AR" sz="2400" b="1" dirty="0" smtClean="0"/>
              <a:t>Limites</a:t>
            </a:r>
          </a:p>
          <a:p>
            <a:r>
              <a:rPr lang="es-AR" sz="2400" b="1" dirty="0" smtClean="0"/>
              <a:t>Alcances</a:t>
            </a:r>
          </a:p>
          <a:p>
            <a:r>
              <a:rPr lang="es-AR" sz="2400" b="1" dirty="0" smtClean="0"/>
              <a:t>Organigrama </a:t>
            </a:r>
          </a:p>
          <a:p>
            <a:pPr lvl="1"/>
            <a:r>
              <a:rPr lang="es-AR" sz="2400" b="1" dirty="0" smtClean="0"/>
              <a:t>Misiones y Funciones de cada Área.</a:t>
            </a:r>
          </a:p>
          <a:p>
            <a:r>
              <a:rPr lang="es-AR" sz="2400" b="1" dirty="0" smtClean="0"/>
              <a:t>Recurso Tecnológico.</a:t>
            </a:r>
          </a:p>
          <a:p>
            <a:r>
              <a:rPr lang="es-AR" sz="2400" b="1" dirty="0" smtClean="0"/>
              <a:t>Lay </a:t>
            </a:r>
            <a:r>
              <a:rPr lang="es-AR" sz="2400" b="1" dirty="0" err="1" smtClean="0"/>
              <a:t>Out</a:t>
            </a:r>
            <a:endParaRPr lang="es-AR" sz="2400" b="1" dirty="0" smtClean="0"/>
          </a:p>
          <a:p>
            <a:r>
              <a:rPr lang="es-AR" sz="2400" b="1" dirty="0" smtClean="0"/>
              <a:t>Propuesta del Sistema de Información. </a:t>
            </a:r>
          </a:p>
          <a:p>
            <a:pPr lvl="1"/>
            <a:endParaRPr lang="es-AR" sz="2400" b="1" dirty="0" smtClean="0"/>
          </a:p>
          <a:p>
            <a:endParaRPr lang="es-AR" b="1" dirty="0" smtClean="0"/>
          </a:p>
          <a:p>
            <a:endParaRPr lang="es-AR" dirty="0" smtClean="0"/>
          </a:p>
          <a:p>
            <a:endParaRPr lang="es-AR" dirty="0" smtClean="0"/>
          </a:p>
          <a:p>
            <a:endParaRPr lang="es-AR" dirty="0"/>
          </a:p>
        </p:txBody>
      </p:sp>
    </p:spTree>
    <p:extLst>
      <p:ext uri="{BB962C8B-B14F-4D97-AF65-F5344CB8AC3E}">
        <p14:creationId xmlns:p14="http://schemas.microsoft.com/office/powerpoint/2010/main" val="3734957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a:t/>
            </a:r>
            <a:br>
              <a:rPr lang="es-AR" b="1" dirty="0"/>
            </a:br>
            <a:r>
              <a:rPr lang="es-AR" b="1" dirty="0">
                <a:solidFill>
                  <a:srgbClr val="FFFF00"/>
                </a:solidFill>
              </a:rPr>
              <a:t>Presentación de la Organización </a:t>
            </a:r>
            <a:r>
              <a:rPr lang="es-AR" b="1" dirty="0"/>
              <a:t/>
            </a:r>
            <a:br>
              <a:rPr lang="es-AR" b="1" dirty="0"/>
            </a:br>
            <a:endParaRPr lang="es-AR" dirty="0"/>
          </a:p>
        </p:txBody>
      </p:sp>
      <p:sp>
        <p:nvSpPr>
          <p:cNvPr id="3" name="Content Placeholder 2"/>
          <p:cNvSpPr>
            <a:spLocks noGrp="1"/>
          </p:cNvSpPr>
          <p:nvPr>
            <p:ph sz="quarter" idx="13"/>
          </p:nvPr>
        </p:nvSpPr>
        <p:spPr/>
        <p:txBody>
          <a:bodyPr>
            <a:normAutofit/>
          </a:bodyPr>
          <a:lstStyle/>
          <a:p>
            <a:r>
              <a:rPr lang="es-AR" sz="1800" dirty="0" smtClean="0"/>
              <a:t>Nombre de la organización</a:t>
            </a:r>
          </a:p>
          <a:p>
            <a:r>
              <a:rPr lang="es-AR" sz="1800" dirty="0" smtClean="0"/>
              <a:t>Breve descripción de la organización. A que se dedica? Cuando inicio sus actividades?</a:t>
            </a:r>
          </a:p>
          <a:p>
            <a:r>
              <a:rPr lang="es-AR" sz="1800" dirty="0" smtClean="0"/>
              <a:t>Dirección – localización- Mapa - Imagen </a:t>
            </a:r>
          </a:p>
          <a:p>
            <a:endParaRPr lang="es-AR" sz="1800" dirty="0" smtClean="0"/>
          </a:p>
          <a:p>
            <a:endParaRPr lang="es-AR" sz="1800" dirty="0"/>
          </a:p>
        </p:txBody>
      </p:sp>
    </p:spTree>
    <p:extLst>
      <p:ext uri="{BB962C8B-B14F-4D97-AF65-F5344CB8AC3E}">
        <p14:creationId xmlns:p14="http://schemas.microsoft.com/office/powerpoint/2010/main" val="521463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u="sng" dirty="0">
                <a:solidFill>
                  <a:srgbClr val="FFFF00"/>
                </a:solidFill>
              </a:rPr>
              <a:t>Relevamiento de la Organización.</a:t>
            </a:r>
            <a:r>
              <a:rPr lang="es-AR" sz="3200" b="1" dirty="0"/>
              <a:t/>
            </a:r>
            <a:br>
              <a:rPr lang="es-AR" sz="3200" b="1" dirty="0"/>
            </a:br>
            <a:endParaRPr lang="es-AR" dirty="0"/>
          </a:p>
        </p:txBody>
      </p:sp>
      <p:sp>
        <p:nvSpPr>
          <p:cNvPr id="3" name="Content Placeholder 2"/>
          <p:cNvSpPr>
            <a:spLocks noGrp="1"/>
          </p:cNvSpPr>
          <p:nvPr>
            <p:ph sz="quarter" idx="13"/>
          </p:nvPr>
        </p:nvSpPr>
        <p:spPr/>
        <p:txBody>
          <a:bodyPr>
            <a:normAutofit/>
          </a:bodyPr>
          <a:lstStyle/>
          <a:p>
            <a:r>
              <a:rPr lang="es-AR" sz="2400" dirty="0" smtClean="0"/>
              <a:t>Realizar un relevamiento de la organización a través de técnicas de Recolección de la Información:</a:t>
            </a:r>
          </a:p>
          <a:p>
            <a:pPr lvl="1"/>
            <a:r>
              <a:rPr lang="es-AR" sz="2400" dirty="0" smtClean="0"/>
              <a:t>Observación </a:t>
            </a:r>
          </a:p>
          <a:p>
            <a:pPr lvl="1"/>
            <a:r>
              <a:rPr lang="es-AR" sz="2400" dirty="0" smtClean="0"/>
              <a:t>Cuestionarios </a:t>
            </a:r>
          </a:p>
          <a:p>
            <a:pPr lvl="1"/>
            <a:r>
              <a:rPr lang="es-AR" sz="2400" dirty="0" smtClean="0"/>
              <a:t>Entrevistas.</a:t>
            </a:r>
            <a:endParaRPr lang="es-AR" sz="2400" dirty="0"/>
          </a:p>
        </p:txBody>
      </p:sp>
    </p:spTree>
    <p:extLst>
      <p:ext uri="{BB962C8B-B14F-4D97-AF65-F5344CB8AC3E}">
        <p14:creationId xmlns:p14="http://schemas.microsoft.com/office/powerpoint/2010/main" val="1876995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u="sng" dirty="0">
                <a:solidFill>
                  <a:srgbClr val="FFFF00"/>
                </a:solidFill>
              </a:rPr>
              <a:t>Objetivo </a:t>
            </a:r>
            <a:r>
              <a:rPr lang="es-AR" b="1" dirty="0"/>
              <a:t/>
            </a:r>
            <a:br>
              <a:rPr lang="es-AR" b="1" dirty="0"/>
            </a:br>
            <a:endParaRPr lang="es-AR" dirty="0"/>
          </a:p>
        </p:txBody>
      </p:sp>
      <p:sp>
        <p:nvSpPr>
          <p:cNvPr id="3" name="Content Placeholder 2"/>
          <p:cNvSpPr>
            <a:spLocks noGrp="1"/>
          </p:cNvSpPr>
          <p:nvPr>
            <p:ph sz="quarter" idx="13"/>
          </p:nvPr>
        </p:nvSpPr>
        <p:spPr/>
        <p:txBody>
          <a:bodyPr/>
          <a:lstStyle/>
          <a:p>
            <a:r>
              <a:rPr lang="es-AR" sz="1800" dirty="0" smtClean="0"/>
              <a:t>Definición del Objetivo de la Organización.</a:t>
            </a:r>
          </a:p>
          <a:p>
            <a:pPr lvl="1"/>
            <a:r>
              <a:rPr lang="es-AR" sz="1800" dirty="0"/>
              <a:t> </a:t>
            </a:r>
            <a:r>
              <a:rPr lang="es-AR" sz="2400" dirty="0" smtClean="0"/>
              <a:t>Este debe ser :</a:t>
            </a:r>
          </a:p>
          <a:p>
            <a:pPr lvl="2"/>
            <a:r>
              <a:rPr lang="es-AR" sz="2400" dirty="0"/>
              <a:t> </a:t>
            </a:r>
            <a:r>
              <a:rPr lang="es-AR" sz="2400" dirty="0" smtClean="0"/>
              <a:t>Claro</a:t>
            </a:r>
          </a:p>
          <a:p>
            <a:pPr lvl="2"/>
            <a:r>
              <a:rPr lang="es-AR" sz="2400" dirty="0" smtClean="0"/>
              <a:t>Conciso.</a:t>
            </a:r>
          </a:p>
          <a:p>
            <a:pPr lvl="2"/>
            <a:r>
              <a:rPr lang="es-AR" sz="2400" dirty="0" smtClean="0"/>
              <a:t>No extenso. No es un listado</a:t>
            </a:r>
          </a:p>
          <a:p>
            <a:pPr marL="914400" lvl="2" indent="0">
              <a:buNone/>
            </a:pPr>
            <a:endParaRPr lang="es-AR" sz="1800" dirty="0" smtClean="0"/>
          </a:p>
          <a:p>
            <a:pPr marL="914400" lvl="2" indent="0">
              <a:buNone/>
            </a:pPr>
            <a:r>
              <a:rPr lang="es-AR" sz="1800" dirty="0" smtClean="0"/>
              <a:t>Ejemplo : « La organización XXX es una organización que se dedica a la producción, comercialización y distribución de  botellas.</a:t>
            </a:r>
          </a:p>
          <a:p>
            <a:pPr lvl="2"/>
            <a:endParaRPr lang="es-AR" dirty="0"/>
          </a:p>
        </p:txBody>
      </p:sp>
    </p:spTree>
    <p:extLst>
      <p:ext uri="{BB962C8B-B14F-4D97-AF65-F5344CB8AC3E}">
        <p14:creationId xmlns:p14="http://schemas.microsoft.com/office/powerpoint/2010/main" val="4014083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a:solidFill>
                  <a:srgbClr val="FFFF00"/>
                </a:solidFill>
              </a:rPr>
              <a:t>Limites</a:t>
            </a:r>
            <a:endParaRPr lang="es-AR" dirty="0">
              <a:solidFill>
                <a:srgbClr val="FFFF00"/>
              </a:solidFill>
            </a:endParaRPr>
          </a:p>
        </p:txBody>
      </p:sp>
      <p:sp>
        <p:nvSpPr>
          <p:cNvPr id="3" name="Content Placeholder 2"/>
          <p:cNvSpPr>
            <a:spLocks noGrp="1"/>
          </p:cNvSpPr>
          <p:nvPr>
            <p:ph sz="quarter" idx="13"/>
          </p:nvPr>
        </p:nvSpPr>
        <p:spPr/>
        <p:txBody>
          <a:bodyPr>
            <a:normAutofit/>
          </a:bodyPr>
          <a:lstStyle/>
          <a:p>
            <a:r>
              <a:rPr lang="es-AR" sz="2400" dirty="0" smtClean="0"/>
              <a:t>Es el limite o frontera del sistema es el que delimitara lo que esta dentro del sistema y lo que esta fuera del mismo.</a:t>
            </a:r>
          </a:p>
          <a:p>
            <a:r>
              <a:rPr lang="es-AR" sz="2400" dirty="0" smtClean="0"/>
              <a:t>Ejemplo:  </a:t>
            </a:r>
          </a:p>
          <a:p>
            <a:pPr lvl="1"/>
            <a:r>
              <a:rPr lang="es-AR" sz="2400" dirty="0" smtClean="0"/>
              <a:t>El limite de la organización es desde que ingresa la materia prima para la producción de botellas a la organización hasta la distribución y/o comercialización de las botellas </a:t>
            </a:r>
            <a:endParaRPr lang="es-AR" sz="2400" dirty="0"/>
          </a:p>
        </p:txBody>
      </p:sp>
    </p:spTree>
    <p:extLst>
      <p:ext uri="{BB962C8B-B14F-4D97-AF65-F5344CB8AC3E}">
        <p14:creationId xmlns:p14="http://schemas.microsoft.com/office/powerpoint/2010/main" val="2319361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u="sng" dirty="0">
                <a:solidFill>
                  <a:srgbClr val="FFFF00"/>
                </a:solidFill>
              </a:rPr>
              <a:t>Alcances</a:t>
            </a:r>
            <a:endParaRPr lang="es-AR" u="sng" dirty="0">
              <a:solidFill>
                <a:srgbClr val="FFFF00"/>
              </a:solidFill>
            </a:endParaRPr>
          </a:p>
        </p:txBody>
      </p:sp>
      <p:sp>
        <p:nvSpPr>
          <p:cNvPr id="3" name="Content Placeholder 2"/>
          <p:cNvSpPr>
            <a:spLocks noGrp="1"/>
          </p:cNvSpPr>
          <p:nvPr>
            <p:ph sz="quarter" idx="13"/>
          </p:nvPr>
        </p:nvSpPr>
        <p:spPr/>
        <p:txBody>
          <a:bodyPr/>
          <a:lstStyle/>
          <a:p>
            <a:r>
              <a:rPr lang="es-AR" sz="1800" dirty="0" smtClean="0"/>
              <a:t>Como la palabra lo dice es el alcance que tendrá la organización, es decir  lo que tendrá competencia dentro de la organización.</a:t>
            </a:r>
          </a:p>
          <a:p>
            <a:pPr lvl="1"/>
            <a:r>
              <a:rPr lang="es-AR" sz="1800" dirty="0" smtClean="0"/>
              <a:t>Los alcances siempre se escriben con el verbo en infinitivo ( </a:t>
            </a:r>
            <a:r>
              <a:rPr lang="es-AR" sz="1800" dirty="0" err="1" smtClean="0"/>
              <a:t>ar</a:t>
            </a:r>
            <a:r>
              <a:rPr lang="es-AR" sz="1800" dirty="0" smtClean="0"/>
              <a:t>, </a:t>
            </a:r>
            <a:r>
              <a:rPr lang="es-AR" sz="1800" dirty="0" err="1" smtClean="0"/>
              <a:t>er</a:t>
            </a:r>
            <a:r>
              <a:rPr lang="es-AR" sz="1800" dirty="0" smtClean="0"/>
              <a:t>, ir, </a:t>
            </a:r>
            <a:r>
              <a:rPr lang="es-AR" sz="1800" dirty="0" err="1" smtClean="0"/>
              <a:t>or</a:t>
            </a:r>
            <a:r>
              <a:rPr lang="es-AR" sz="1800" dirty="0" smtClean="0"/>
              <a:t>, </a:t>
            </a:r>
            <a:r>
              <a:rPr lang="es-AR" sz="1800" dirty="0" err="1" smtClean="0"/>
              <a:t>ur</a:t>
            </a:r>
            <a:r>
              <a:rPr lang="es-AR" sz="1800" dirty="0" smtClean="0"/>
              <a:t>)</a:t>
            </a:r>
          </a:p>
          <a:p>
            <a:pPr lvl="1"/>
            <a:r>
              <a:rPr lang="es-AR" sz="1800" dirty="0" smtClean="0"/>
              <a:t>Ejemplo </a:t>
            </a:r>
          </a:p>
          <a:p>
            <a:pPr lvl="2"/>
            <a:r>
              <a:rPr lang="es-AR" sz="1800" dirty="0" smtClean="0"/>
              <a:t>Solicitar Materia Prima.</a:t>
            </a:r>
          </a:p>
          <a:p>
            <a:pPr lvl="2"/>
            <a:r>
              <a:rPr lang="es-AR" sz="1800" dirty="0" err="1" smtClean="0"/>
              <a:t>Recepcionar</a:t>
            </a:r>
            <a:r>
              <a:rPr lang="es-AR" sz="1800" dirty="0" smtClean="0"/>
              <a:t> Materia Prima.</a:t>
            </a:r>
          </a:p>
          <a:p>
            <a:pPr lvl="2"/>
            <a:r>
              <a:rPr lang="es-AR" sz="1800" dirty="0" smtClean="0"/>
              <a:t>Distribuir Materia Prima a las distintas áreas.</a:t>
            </a:r>
          </a:p>
          <a:p>
            <a:pPr lvl="2"/>
            <a:r>
              <a:rPr lang="es-AR" sz="1800" dirty="0" smtClean="0"/>
              <a:t>…..</a:t>
            </a:r>
          </a:p>
          <a:p>
            <a:pPr lvl="2"/>
            <a:r>
              <a:rPr lang="es-AR" sz="1800" dirty="0" smtClean="0"/>
              <a:t>….</a:t>
            </a:r>
          </a:p>
          <a:p>
            <a:pPr lvl="2"/>
            <a:r>
              <a:rPr lang="es-AR" sz="1800" dirty="0" smtClean="0"/>
              <a:t>….</a:t>
            </a:r>
          </a:p>
          <a:p>
            <a:pPr lvl="2"/>
            <a:endParaRPr lang="es-AR" dirty="0" smtClean="0"/>
          </a:p>
          <a:p>
            <a:pPr lvl="1"/>
            <a:endParaRPr lang="es-AR" dirty="0" smtClean="0"/>
          </a:p>
          <a:p>
            <a:endParaRPr lang="es-AR" dirty="0"/>
          </a:p>
        </p:txBody>
      </p:sp>
    </p:spTree>
    <p:extLst>
      <p:ext uri="{BB962C8B-B14F-4D97-AF65-F5344CB8AC3E}">
        <p14:creationId xmlns:p14="http://schemas.microsoft.com/office/powerpoint/2010/main" val="356715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u="sng" dirty="0">
                <a:solidFill>
                  <a:srgbClr val="FFFF00"/>
                </a:solidFill>
              </a:rPr>
              <a:t>Organigrama </a:t>
            </a:r>
            <a:r>
              <a:rPr lang="es-AR" sz="3200" b="1" dirty="0"/>
              <a:t/>
            </a:r>
            <a:br>
              <a:rPr lang="es-AR" sz="3200" b="1" dirty="0"/>
            </a:br>
            <a:endParaRPr lang="es-AR" dirty="0"/>
          </a:p>
        </p:txBody>
      </p:sp>
      <p:sp>
        <p:nvSpPr>
          <p:cNvPr id="3" name="Content Placeholder 2"/>
          <p:cNvSpPr>
            <a:spLocks noGrp="1"/>
          </p:cNvSpPr>
          <p:nvPr>
            <p:ph sz="quarter" idx="13"/>
          </p:nvPr>
        </p:nvSpPr>
        <p:spPr/>
        <p:txBody>
          <a:bodyPr/>
          <a:lstStyle/>
          <a:p>
            <a:r>
              <a:rPr lang="es-AR" dirty="0" smtClean="0"/>
              <a:t>En caso de poseer un organigrama formal, se deberá detectar y confeccionar un organigrama indicando que tipo de organigrama es. </a:t>
            </a:r>
          </a:p>
          <a:p>
            <a:r>
              <a:rPr lang="es-AR" dirty="0" smtClean="0"/>
              <a:t>Generalmente se presenta un organigrama funcional.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920"/>
            <a:ext cx="799288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774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sz="3200" b="1" dirty="0">
                <a:solidFill>
                  <a:srgbClr val="FFFF00"/>
                </a:solidFill>
                <a:effectLst>
                  <a:outerShdw blurRad="38100" dist="38100" dir="2700000" algn="tl">
                    <a:srgbClr val="000000">
                      <a:alpha val="43137"/>
                    </a:srgbClr>
                  </a:outerShdw>
                </a:effectLst>
              </a:rPr>
              <a:t>Concepto de </a:t>
            </a:r>
            <a:r>
              <a:rPr lang="es-AR" sz="3200" b="1" dirty="0" smtClean="0">
                <a:solidFill>
                  <a:srgbClr val="FFFF00"/>
                </a:solidFill>
                <a:effectLst>
                  <a:outerShdw blurRad="38100" dist="38100" dir="2700000" algn="tl">
                    <a:srgbClr val="000000">
                      <a:alpha val="43137"/>
                    </a:srgbClr>
                  </a:outerShdw>
                </a:effectLst>
              </a:rPr>
              <a:t>sistema</a:t>
            </a:r>
            <a:r>
              <a:rPr lang="es-AR" sz="3200" b="1" dirty="0">
                <a:solidFill>
                  <a:srgbClr val="FFFF00"/>
                </a:solidFill>
                <a:effectLst>
                  <a:outerShdw blurRad="38100" dist="38100" dir="2700000" algn="tl">
                    <a:srgbClr val="000000">
                      <a:alpha val="43137"/>
                    </a:srgbClr>
                  </a:outerShdw>
                </a:effectLst>
              </a:rPr>
              <a:t/>
            </a:r>
            <a:br>
              <a:rPr lang="es-AR" sz="3200" b="1" dirty="0">
                <a:solidFill>
                  <a:srgbClr val="FFFF00"/>
                </a:solidFill>
                <a:effectLst>
                  <a:outerShdw blurRad="38100" dist="38100" dir="2700000" algn="tl">
                    <a:srgbClr val="000000">
                      <a:alpha val="43137"/>
                    </a:srgbClr>
                  </a:outerShdw>
                </a:effectLst>
              </a:rPr>
            </a:br>
            <a:endParaRPr lang="es-AR" dirty="0"/>
          </a:p>
        </p:txBody>
      </p:sp>
      <p:sp>
        <p:nvSpPr>
          <p:cNvPr id="3" name="Content Placeholder 2"/>
          <p:cNvSpPr>
            <a:spLocks noGrp="1"/>
          </p:cNvSpPr>
          <p:nvPr>
            <p:ph sz="quarter" idx="13"/>
          </p:nvPr>
        </p:nvSpPr>
        <p:spPr>
          <a:xfrm>
            <a:off x="539552" y="2204864"/>
            <a:ext cx="7924800" cy="3340968"/>
          </a:xfrm>
        </p:spPr>
        <p:txBody>
          <a:bodyPr>
            <a:normAutofit/>
          </a:bodyPr>
          <a:lstStyle/>
          <a:p>
            <a:pPr algn="ctr"/>
            <a:r>
              <a:rPr lang="es-AR" sz="4000" dirty="0">
                <a:effectLst>
                  <a:outerShdw blurRad="38100" dist="38100" dir="2700000" algn="tl">
                    <a:srgbClr val="000000">
                      <a:alpha val="43137"/>
                    </a:srgbClr>
                  </a:outerShdw>
                </a:effectLst>
              </a:rPr>
              <a:t>Un sistema es un conjunto de partes o elementos organizadas y relacionadas que interactúan entre sí para lograr un objetivo. </a:t>
            </a:r>
            <a:endParaRPr lang="es-AR"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2329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s-AR" sz="3200" b="1" u="sng" dirty="0">
                <a:solidFill>
                  <a:srgbClr val="FFFF00"/>
                </a:solidFill>
              </a:rPr>
              <a:t>Misiones y Funciones de cada </a:t>
            </a:r>
            <a:r>
              <a:rPr lang="es-AR" sz="3200" b="1" u="sng" dirty="0" smtClean="0">
                <a:solidFill>
                  <a:srgbClr val="FFFF00"/>
                </a:solidFill>
              </a:rPr>
              <a:t>Área.</a:t>
            </a:r>
            <a:r>
              <a:rPr lang="es-AR" sz="2800" b="1" dirty="0">
                <a:solidFill>
                  <a:srgbClr val="FFFF00"/>
                </a:solidFill>
              </a:rPr>
              <a:t/>
            </a:r>
            <a:br>
              <a:rPr lang="es-AR" sz="2800" b="1" dirty="0">
                <a:solidFill>
                  <a:srgbClr val="FFFF00"/>
                </a:solidFill>
              </a:rPr>
            </a:br>
            <a:r>
              <a:rPr lang="es-AR" sz="2400" b="1" dirty="0" smtClean="0"/>
              <a:t/>
            </a:r>
            <a:br>
              <a:rPr lang="es-AR" sz="2400" b="1" dirty="0" smtClean="0"/>
            </a:br>
            <a:endParaRPr lang="es-AR" dirty="0"/>
          </a:p>
        </p:txBody>
      </p:sp>
      <p:sp>
        <p:nvSpPr>
          <p:cNvPr id="3" name="Content Placeholder 2"/>
          <p:cNvSpPr>
            <a:spLocks noGrp="1"/>
          </p:cNvSpPr>
          <p:nvPr>
            <p:ph sz="quarter" idx="13"/>
          </p:nvPr>
        </p:nvSpPr>
        <p:spPr/>
        <p:txBody>
          <a:bodyPr/>
          <a:lstStyle/>
          <a:p>
            <a:r>
              <a:rPr lang="es-AR" sz="2400" b="1" dirty="0" smtClean="0"/>
              <a:t>Nombre del Área: </a:t>
            </a:r>
          </a:p>
          <a:p>
            <a:pPr lvl="1"/>
            <a:r>
              <a:rPr lang="es-AR" sz="2400" b="1" dirty="0" smtClean="0"/>
              <a:t>Descripción de la función que cumple dentro de la organización:</a:t>
            </a:r>
          </a:p>
          <a:p>
            <a:pPr lvl="1"/>
            <a:r>
              <a:rPr lang="es-AR" sz="2400" b="1" dirty="0" smtClean="0"/>
              <a:t>Tareas que se realizan:</a:t>
            </a:r>
          </a:p>
          <a:p>
            <a:pPr lvl="1"/>
            <a:r>
              <a:rPr lang="es-AR" sz="2400" b="1" dirty="0" smtClean="0"/>
              <a:t>Nombre del Puesto de Trabajo: </a:t>
            </a:r>
          </a:p>
          <a:p>
            <a:pPr lvl="2"/>
            <a:r>
              <a:rPr lang="es-AR" sz="2400" b="1" dirty="0" smtClean="0"/>
              <a:t>Descripción de la tarea que realiza.</a:t>
            </a:r>
          </a:p>
          <a:p>
            <a:pPr lvl="2"/>
            <a:r>
              <a:rPr lang="es-AR" sz="2400" b="1" dirty="0" smtClean="0"/>
              <a:t>Depende de:</a:t>
            </a:r>
          </a:p>
          <a:p>
            <a:pPr lvl="2"/>
            <a:r>
              <a:rPr lang="es-AR" sz="2400" b="1" dirty="0" smtClean="0"/>
              <a:t>Supervisa a:</a:t>
            </a:r>
          </a:p>
          <a:p>
            <a:pPr lvl="1"/>
            <a:endParaRPr lang="es-AR" dirty="0"/>
          </a:p>
        </p:txBody>
      </p:sp>
    </p:spTree>
    <p:extLst>
      <p:ext uri="{BB962C8B-B14F-4D97-AF65-F5344CB8AC3E}">
        <p14:creationId xmlns:p14="http://schemas.microsoft.com/office/powerpoint/2010/main" val="1132956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dirty="0">
                <a:solidFill>
                  <a:srgbClr val="FFFF00"/>
                </a:solidFill>
              </a:rPr>
              <a:t>Recurso Tecnológico.</a:t>
            </a:r>
            <a:r>
              <a:rPr lang="es-AR" sz="3200" b="1" dirty="0"/>
              <a:t/>
            </a:r>
            <a:br>
              <a:rPr lang="es-AR" sz="3200" b="1" dirty="0"/>
            </a:br>
            <a:endParaRPr lang="es-AR" dirty="0"/>
          </a:p>
        </p:txBody>
      </p:sp>
      <p:sp>
        <p:nvSpPr>
          <p:cNvPr id="3" name="Content Placeholder 2"/>
          <p:cNvSpPr>
            <a:spLocks noGrp="1"/>
          </p:cNvSpPr>
          <p:nvPr>
            <p:ph sz="quarter" idx="13"/>
          </p:nvPr>
        </p:nvSpPr>
        <p:spPr>
          <a:xfrm>
            <a:off x="609600" y="1600200"/>
            <a:ext cx="7924800" cy="4853136"/>
          </a:xfrm>
        </p:spPr>
        <p:txBody>
          <a:bodyPr>
            <a:normAutofit/>
          </a:bodyPr>
          <a:lstStyle/>
          <a:p>
            <a:r>
              <a:rPr lang="es-AR" sz="2600" dirty="0" smtClean="0"/>
              <a:t>Características del Recurso Tecnológico que posee la Organización:</a:t>
            </a:r>
          </a:p>
          <a:p>
            <a:pPr lvl="1"/>
            <a:r>
              <a:rPr lang="es-AR" sz="2600" dirty="0" smtClean="0"/>
              <a:t>Cantidad de Maquinas.</a:t>
            </a:r>
          </a:p>
          <a:p>
            <a:pPr lvl="1"/>
            <a:r>
              <a:rPr lang="es-AR" sz="2600" dirty="0" smtClean="0"/>
              <a:t>Características de las maquinas.</a:t>
            </a:r>
          </a:p>
          <a:p>
            <a:pPr lvl="1"/>
            <a:r>
              <a:rPr lang="es-AR" sz="2600" dirty="0" smtClean="0"/>
              <a:t>Servidor – Tipo.</a:t>
            </a:r>
          </a:p>
          <a:p>
            <a:pPr lvl="1"/>
            <a:r>
              <a:rPr lang="es-AR" sz="2600" dirty="0" smtClean="0"/>
              <a:t>Impresoras.</a:t>
            </a:r>
          </a:p>
          <a:p>
            <a:pPr lvl="1"/>
            <a:r>
              <a:rPr lang="es-AR" sz="2600" dirty="0" smtClean="0"/>
              <a:t>Red.</a:t>
            </a:r>
          </a:p>
          <a:p>
            <a:pPr lvl="1"/>
            <a:r>
              <a:rPr lang="es-AR" sz="2600" dirty="0" smtClean="0"/>
              <a:t>Lay </a:t>
            </a:r>
            <a:r>
              <a:rPr lang="es-AR" sz="2600" dirty="0" err="1" smtClean="0"/>
              <a:t>Out</a:t>
            </a:r>
            <a:r>
              <a:rPr lang="es-AR" sz="2600" dirty="0" smtClean="0"/>
              <a:t> del Recurso Tecnológico.</a:t>
            </a:r>
          </a:p>
          <a:p>
            <a:pPr lvl="1"/>
            <a:endParaRPr lang="es-AR" dirty="0" smtClean="0"/>
          </a:p>
          <a:p>
            <a:pPr lvl="1"/>
            <a:endParaRPr lang="es-AR" dirty="0" smtClean="0"/>
          </a:p>
          <a:p>
            <a:pPr lvl="1"/>
            <a:endParaRPr lang="es-AR" dirty="0"/>
          </a:p>
        </p:txBody>
      </p:sp>
    </p:spTree>
    <p:extLst>
      <p:ext uri="{BB962C8B-B14F-4D97-AF65-F5344CB8AC3E}">
        <p14:creationId xmlns:p14="http://schemas.microsoft.com/office/powerpoint/2010/main" val="266533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smtClean="0">
                <a:solidFill>
                  <a:srgbClr val="FFFF00"/>
                </a:solidFill>
              </a:rPr>
              <a:t>Lay </a:t>
            </a:r>
            <a:r>
              <a:rPr lang="es-AR" b="1" dirty="0" err="1" smtClean="0">
                <a:solidFill>
                  <a:srgbClr val="FFFF00"/>
                </a:solidFill>
              </a:rPr>
              <a:t>Out</a:t>
            </a:r>
            <a:endParaRPr lang="es-AR" b="1" dirty="0">
              <a:solidFill>
                <a:srgbClr val="FFFF00"/>
              </a:solidFill>
            </a:endParaRPr>
          </a:p>
        </p:txBody>
      </p:sp>
      <p:sp>
        <p:nvSpPr>
          <p:cNvPr id="3" name="Content Placeholder 2"/>
          <p:cNvSpPr>
            <a:spLocks noGrp="1"/>
          </p:cNvSpPr>
          <p:nvPr>
            <p:ph sz="quarter" idx="13"/>
          </p:nvPr>
        </p:nvSpPr>
        <p:spPr/>
        <p:txBody>
          <a:bodyPr>
            <a:normAutofit/>
          </a:bodyPr>
          <a:lstStyle/>
          <a:p>
            <a:r>
              <a:rPr lang="es-AR" sz="2800" dirty="0" smtClean="0"/>
              <a:t>Deposición Física de los Depto. – Oficinas</a:t>
            </a:r>
            <a:r>
              <a:rPr lang="es-AR" sz="2800" dirty="0"/>
              <a:t> </a:t>
            </a:r>
            <a:r>
              <a:rPr lang="es-AR" sz="2800" dirty="0" smtClean="0"/>
              <a:t>– Ingreso – Salas</a:t>
            </a:r>
            <a:endParaRPr lang="es-AR" sz="2800" dirty="0"/>
          </a:p>
        </p:txBody>
      </p:sp>
    </p:spTree>
    <p:extLst>
      <p:ext uri="{BB962C8B-B14F-4D97-AF65-F5344CB8AC3E}">
        <p14:creationId xmlns:p14="http://schemas.microsoft.com/office/powerpoint/2010/main" val="4203291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sz="quarter" idx="13"/>
          </p:nvPr>
        </p:nvSpPr>
        <p:spPr/>
        <p:txBody>
          <a:bodyPr/>
          <a:lstStyle/>
          <a:p>
            <a:endParaRPr lang="es-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9787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283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200" b="1" u="sng" dirty="0">
                <a:solidFill>
                  <a:srgbClr val="FFFF00"/>
                </a:solidFill>
              </a:rPr>
              <a:t>Propuesta del Sistema de Información.</a:t>
            </a:r>
            <a:r>
              <a:rPr lang="es-AR" sz="3200" b="1" u="sng" dirty="0"/>
              <a:t> </a:t>
            </a:r>
            <a:r>
              <a:rPr lang="es-AR" sz="3200" b="1" dirty="0"/>
              <a:t/>
            </a:r>
            <a:br>
              <a:rPr lang="es-AR" sz="3200" b="1" dirty="0"/>
            </a:br>
            <a:endParaRPr lang="es-AR" dirty="0"/>
          </a:p>
        </p:txBody>
      </p:sp>
      <p:sp>
        <p:nvSpPr>
          <p:cNvPr id="3" name="Content Placeholder 2"/>
          <p:cNvSpPr>
            <a:spLocks noGrp="1"/>
          </p:cNvSpPr>
          <p:nvPr>
            <p:ph sz="quarter" idx="13"/>
          </p:nvPr>
        </p:nvSpPr>
        <p:spPr/>
        <p:txBody>
          <a:bodyPr>
            <a:normAutofit fontScale="92500" lnSpcReduction="20000"/>
          </a:bodyPr>
          <a:lstStyle/>
          <a:p>
            <a:r>
              <a:rPr lang="es-AR" dirty="0" smtClean="0"/>
              <a:t>Nombre del Sistema de Información:</a:t>
            </a:r>
          </a:p>
          <a:p>
            <a:pPr lvl="1"/>
            <a:r>
              <a:rPr lang="es-AR" dirty="0" smtClean="0"/>
              <a:t>« SISTEMA DE GESTION DE STOCK»</a:t>
            </a:r>
          </a:p>
          <a:p>
            <a:r>
              <a:rPr lang="es-AR" dirty="0" smtClean="0"/>
              <a:t>Objetivo del sistema de Información:</a:t>
            </a:r>
          </a:p>
          <a:p>
            <a:pPr lvl="1"/>
            <a:r>
              <a:rPr lang="es-AR" dirty="0" smtClean="0"/>
              <a:t>«Desarrollar un sistema de Información que permita llevar un registro de la información en la gestión de producción, distribución y comercialización de  botellas.</a:t>
            </a:r>
          </a:p>
          <a:p>
            <a:r>
              <a:rPr lang="es-AR" dirty="0" smtClean="0"/>
              <a:t>Limites:</a:t>
            </a:r>
          </a:p>
          <a:p>
            <a:pPr lvl="1"/>
            <a:r>
              <a:rPr lang="es-AR" dirty="0" smtClean="0"/>
              <a:t>«desde que se registra la materia prima en el sistema hasta la registración de la entrega o venta»</a:t>
            </a:r>
          </a:p>
          <a:p>
            <a:r>
              <a:rPr lang="es-AR" dirty="0" smtClean="0"/>
              <a:t>Alcances:</a:t>
            </a:r>
          </a:p>
          <a:p>
            <a:pPr lvl="1"/>
            <a:r>
              <a:rPr lang="es-AR" dirty="0"/>
              <a:t> </a:t>
            </a:r>
            <a:r>
              <a:rPr lang="es-AR" dirty="0" smtClean="0"/>
              <a:t>Registrar datos de materia prima.</a:t>
            </a:r>
          </a:p>
          <a:p>
            <a:pPr lvl="1"/>
            <a:r>
              <a:rPr lang="es-AR" dirty="0" smtClean="0"/>
              <a:t>Registrar datos de entrega de materia prima.</a:t>
            </a:r>
          </a:p>
          <a:p>
            <a:pPr lvl="1"/>
            <a:r>
              <a:rPr lang="es-AR" dirty="0" smtClean="0"/>
              <a:t>……</a:t>
            </a:r>
          </a:p>
          <a:p>
            <a:pPr lvl="1"/>
            <a:r>
              <a:rPr lang="es-AR" dirty="0" smtClean="0"/>
              <a:t>……</a:t>
            </a:r>
          </a:p>
          <a:p>
            <a:pPr lvl="1"/>
            <a:endParaRPr lang="es-AR" dirty="0" smtClean="0"/>
          </a:p>
        </p:txBody>
      </p:sp>
    </p:spTree>
    <p:extLst>
      <p:ext uri="{BB962C8B-B14F-4D97-AF65-F5344CB8AC3E}">
        <p14:creationId xmlns:p14="http://schemas.microsoft.com/office/powerpoint/2010/main" val="3574336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2800" b="1" u="sng" dirty="0">
                <a:solidFill>
                  <a:srgbClr val="FFFF00"/>
                </a:solidFill>
              </a:rPr>
              <a:t>Propuesta del Sistema de Información.</a:t>
            </a:r>
            <a:r>
              <a:rPr lang="es-AR" sz="2800" b="1" u="sng" dirty="0"/>
              <a:t> </a:t>
            </a:r>
            <a:r>
              <a:rPr lang="es-AR" sz="2800" b="1" dirty="0"/>
              <a:t/>
            </a:r>
            <a:br>
              <a:rPr lang="es-AR" sz="2800" b="1" dirty="0"/>
            </a:br>
            <a:endParaRPr lang="es-AR" dirty="0"/>
          </a:p>
        </p:txBody>
      </p:sp>
      <p:sp>
        <p:nvSpPr>
          <p:cNvPr id="3" name="Content Placeholder 2"/>
          <p:cNvSpPr>
            <a:spLocks noGrp="1"/>
          </p:cNvSpPr>
          <p:nvPr>
            <p:ph sz="quarter" idx="13"/>
          </p:nvPr>
        </p:nvSpPr>
        <p:spPr/>
        <p:txBody>
          <a:bodyPr/>
          <a:lstStyle/>
          <a:p>
            <a:r>
              <a:rPr lang="es-AR" sz="3200" dirty="0" smtClean="0"/>
              <a:t>Análisis de viabilidad y Factibilidad</a:t>
            </a:r>
          </a:p>
          <a:p>
            <a:pPr lvl="1"/>
            <a:r>
              <a:rPr lang="es-AR" sz="3200" dirty="0" smtClean="0"/>
              <a:t>Tecnológica.</a:t>
            </a:r>
          </a:p>
          <a:p>
            <a:pPr lvl="1"/>
            <a:r>
              <a:rPr lang="es-AR" sz="3200" dirty="0" smtClean="0"/>
              <a:t>Operativa.</a:t>
            </a:r>
          </a:p>
          <a:p>
            <a:pPr lvl="1"/>
            <a:r>
              <a:rPr lang="es-AR" sz="3200" dirty="0" smtClean="0"/>
              <a:t>Económica.</a:t>
            </a:r>
          </a:p>
          <a:p>
            <a:pPr lvl="1"/>
            <a:endParaRPr lang="es-AR" dirty="0" smtClean="0"/>
          </a:p>
          <a:p>
            <a:endParaRPr lang="es-AR" dirty="0"/>
          </a:p>
        </p:txBody>
      </p:sp>
    </p:spTree>
    <p:extLst>
      <p:ext uri="{BB962C8B-B14F-4D97-AF65-F5344CB8AC3E}">
        <p14:creationId xmlns:p14="http://schemas.microsoft.com/office/powerpoint/2010/main" val="27036809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sz="4400" b="1" dirty="0" smtClean="0">
                <a:solidFill>
                  <a:srgbClr val="FFFF00"/>
                </a:solidFill>
                <a:effectLst>
                  <a:outerShdw blurRad="38100" dist="38100" dir="2700000" algn="tl">
                    <a:srgbClr val="000000">
                      <a:alpha val="43137"/>
                    </a:srgbClr>
                  </a:outerShdw>
                </a:effectLst>
              </a:rPr>
              <a:t>QUE ES UML???</a:t>
            </a:r>
            <a:endParaRPr lang="es-AR" sz="4400" b="1"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p:txBody>
          <a:bodyPr>
            <a:noAutofit/>
          </a:bodyPr>
          <a:lstStyle/>
          <a:p>
            <a:r>
              <a:rPr lang="es-AR" sz="2800" dirty="0"/>
              <a:t>El Lenguaje de Modelamiento Unificado (UML - </a:t>
            </a:r>
            <a:r>
              <a:rPr lang="es-AR" sz="2800" dirty="0" err="1"/>
              <a:t>Unified</a:t>
            </a:r>
            <a:r>
              <a:rPr lang="es-AR" sz="2800" dirty="0"/>
              <a:t> </a:t>
            </a:r>
            <a:r>
              <a:rPr lang="es-AR" sz="2800" dirty="0" err="1"/>
              <a:t>Modeling</a:t>
            </a:r>
            <a:r>
              <a:rPr lang="es-AR" sz="2800" dirty="0"/>
              <a:t> </a:t>
            </a:r>
            <a:r>
              <a:rPr lang="es-AR" sz="2800" dirty="0" err="1"/>
              <a:t>Language</a:t>
            </a:r>
            <a:r>
              <a:rPr lang="es-AR" sz="2800" dirty="0"/>
              <a:t>) es un lenguaje gráfico para visualizar, especificar y documentar cada una de las partes que comprende el desarrollo de software. UML entrega una forma de modelar cosas conceptuales como lo son procesos de negocio y funciones de sistema, además de cosas concretas como lo son escribir clases en un lenguaje determinado, esquemas de base de datos y componentes de software reusables.</a:t>
            </a:r>
          </a:p>
        </p:txBody>
      </p:sp>
    </p:spTree>
    <p:extLst>
      <p:ext uri="{BB962C8B-B14F-4D97-AF65-F5344CB8AC3E}">
        <p14:creationId xmlns:p14="http://schemas.microsoft.com/office/powerpoint/2010/main" val="3003341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600" b="1" dirty="0" err="1" smtClean="0">
                <a:solidFill>
                  <a:srgbClr val="FFFF00"/>
                </a:solidFill>
                <a:effectLst>
                  <a:outerShdw blurRad="38100" dist="38100" dir="2700000" algn="tl">
                    <a:srgbClr val="000000">
                      <a:alpha val="43137"/>
                    </a:srgbClr>
                  </a:outerShdw>
                </a:effectLst>
              </a:rPr>
              <a:t>Workflow</a:t>
            </a:r>
            <a:r>
              <a:rPr lang="es-AR" sz="3600" b="1" dirty="0" smtClean="0">
                <a:solidFill>
                  <a:srgbClr val="FFFF00"/>
                </a:solidFill>
                <a:effectLst>
                  <a:outerShdw blurRad="38100" dist="38100" dir="2700000" algn="tl">
                    <a:srgbClr val="000000">
                      <a:alpha val="43137"/>
                    </a:srgbClr>
                  </a:outerShdw>
                </a:effectLst>
              </a:rPr>
              <a:t> o flujos de trabajo</a:t>
            </a:r>
            <a:endParaRPr lang="es-AR" sz="3600" b="1" dirty="0">
              <a:solidFill>
                <a:srgbClr val="FFFF00"/>
              </a:solidFill>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720655" cy="486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507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323850"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a:t>
            </a:r>
          </a:p>
          <a:p>
            <a:pPr algn="just" eaLnBrk="0" hangingPunct="0"/>
            <a:r>
              <a:rPr lang="es-CL" sz="2800" b="1" dirty="0">
                <a:solidFill>
                  <a:srgbClr val="FFFF00"/>
                </a:solidFill>
              </a:rPr>
              <a:t>Etapas del modelado del negocio</a:t>
            </a:r>
          </a:p>
        </p:txBody>
      </p:sp>
      <p:sp>
        <p:nvSpPr>
          <p:cNvPr id="559108" name="Text Box 4"/>
          <p:cNvSpPr txBox="1">
            <a:spLocks noChangeArrowheads="1"/>
          </p:cNvSpPr>
          <p:nvPr/>
        </p:nvSpPr>
        <p:spPr bwMode="auto">
          <a:xfrm>
            <a:off x="395288" y="1916113"/>
            <a:ext cx="83534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1087438" indent="-457200">
              <a:defRPr sz="2400">
                <a:solidFill>
                  <a:schemeClr val="tx1"/>
                </a:solidFill>
                <a:latin typeface="Arial" charset="0"/>
              </a:defRPr>
            </a:lvl2pPr>
            <a:lvl3pPr marL="1724025" indent="-457200">
              <a:defRPr sz="2400">
                <a:solidFill>
                  <a:schemeClr val="tx1"/>
                </a:solidFill>
                <a:latin typeface="Arial" charset="0"/>
              </a:defRPr>
            </a:lvl3pPr>
            <a:lvl4pPr marL="2360613" indent="-457200">
              <a:defRPr sz="2400">
                <a:solidFill>
                  <a:schemeClr val="tx1"/>
                </a:solidFill>
                <a:latin typeface="Arial" charset="0"/>
              </a:defRPr>
            </a:lvl4pPr>
            <a:lvl5pPr marL="2997200" indent="-457200">
              <a:defRPr sz="2400">
                <a:solidFill>
                  <a:schemeClr val="tx1"/>
                </a:solidFill>
                <a:latin typeface="Arial" charset="0"/>
              </a:defRPr>
            </a:lvl5pPr>
            <a:lvl6pPr marL="3454400" indent="-457200" fontAlgn="base">
              <a:spcBef>
                <a:spcPct val="0"/>
              </a:spcBef>
              <a:spcAft>
                <a:spcPct val="0"/>
              </a:spcAft>
              <a:defRPr sz="2400">
                <a:solidFill>
                  <a:schemeClr val="tx1"/>
                </a:solidFill>
                <a:latin typeface="Arial" charset="0"/>
              </a:defRPr>
            </a:lvl6pPr>
            <a:lvl7pPr marL="3911600" indent="-457200" fontAlgn="base">
              <a:spcBef>
                <a:spcPct val="0"/>
              </a:spcBef>
              <a:spcAft>
                <a:spcPct val="0"/>
              </a:spcAft>
              <a:defRPr sz="2400">
                <a:solidFill>
                  <a:schemeClr val="tx1"/>
                </a:solidFill>
                <a:latin typeface="Arial" charset="0"/>
              </a:defRPr>
            </a:lvl7pPr>
            <a:lvl8pPr marL="4368800" indent="-457200" fontAlgn="base">
              <a:spcBef>
                <a:spcPct val="0"/>
              </a:spcBef>
              <a:spcAft>
                <a:spcPct val="0"/>
              </a:spcAft>
              <a:defRPr sz="2400">
                <a:solidFill>
                  <a:schemeClr val="tx1"/>
                </a:solidFill>
                <a:latin typeface="Arial" charset="0"/>
              </a:defRPr>
            </a:lvl8pPr>
            <a:lvl9pPr marL="4826000" indent="-457200" fontAlgn="base">
              <a:spcBef>
                <a:spcPct val="0"/>
              </a:spcBef>
              <a:spcAft>
                <a:spcPct val="0"/>
              </a:spcAft>
              <a:defRPr sz="2400">
                <a:solidFill>
                  <a:schemeClr val="tx1"/>
                </a:solidFill>
                <a:latin typeface="Arial" charset="0"/>
              </a:defRPr>
            </a:lvl9pPr>
          </a:lstStyle>
          <a:p>
            <a:pPr algn="just"/>
            <a:r>
              <a:rPr lang="es-CL" sz="2000"/>
              <a:t>1.    Identificar y definir los </a:t>
            </a:r>
            <a:r>
              <a:rPr lang="es-CL" sz="2000" b="1"/>
              <a:t>procesos de negocio </a:t>
            </a:r>
            <a:r>
              <a:rPr lang="es-CL" sz="2000"/>
              <a:t>según los </a:t>
            </a:r>
            <a:r>
              <a:rPr lang="es-CL" sz="2000" b="1"/>
              <a:t>objetivos </a:t>
            </a:r>
            <a:r>
              <a:rPr lang="es-CL" sz="2000"/>
              <a:t>de la organización.</a:t>
            </a:r>
          </a:p>
          <a:p>
            <a:pPr algn="just"/>
            <a:endParaRPr lang="es-CL" sz="2000"/>
          </a:p>
          <a:p>
            <a:pPr algn="just">
              <a:buFontTx/>
              <a:buAutoNum type="arabicPeriod" startAt="2"/>
            </a:pPr>
            <a:r>
              <a:rPr lang="es-CL" sz="2000"/>
              <a:t>      Definir un </a:t>
            </a:r>
            <a:r>
              <a:rPr lang="es-CL" sz="2000" b="1"/>
              <a:t>caso de uso del negocio </a:t>
            </a:r>
            <a:r>
              <a:rPr lang="es-CL" sz="2000"/>
              <a:t>para cada proceso del negocio (diagrama de casos de uso del negocio muestra el contexto y los límites de la organización).</a:t>
            </a:r>
          </a:p>
          <a:p>
            <a:pPr algn="just"/>
            <a:endParaRPr lang="es-CL" sz="2000"/>
          </a:p>
          <a:p>
            <a:pPr algn="just">
              <a:buFontTx/>
              <a:buAutoNum type="arabicPeriod" startAt="3"/>
            </a:pPr>
            <a:r>
              <a:rPr lang="es-CL" sz="2000"/>
              <a:t>       Identificar los </a:t>
            </a:r>
            <a:r>
              <a:rPr lang="es-CL" sz="2000" b="1"/>
              <a:t>roles </a:t>
            </a:r>
            <a:r>
              <a:rPr lang="es-CL" sz="2000"/>
              <a:t>implicados en los diferentes procesos del negocio (diagrama de roles).</a:t>
            </a:r>
          </a:p>
          <a:p>
            <a:pPr algn="just">
              <a:buFontTx/>
              <a:buAutoNum type="arabicPeriod" startAt="3"/>
            </a:pPr>
            <a:endParaRPr lang="es-CL" sz="2000"/>
          </a:p>
          <a:p>
            <a:pPr algn="just">
              <a:buFontTx/>
              <a:buAutoNum type="arabicPeriod" startAt="3"/>
            </a:pPr>
            <a:r>
              <a:rPr lang="es-MX" sz="2000"/>
              <a:t>       Modelar el flujo de tareas asociado a cada proceso de negocio mediante escenarios (diagramas de secuencia) y diagramas de procesos (diagramas de actividades) que muestran la interacción entre roles para conseguir el objetivo.</a:t>
            </a:r>
            <a:endParaRPr lang="es-CL" sz="2000"/>
          </a:p>
        </p:txBody>
      </p:sp>
    </p:spTree>
    <p:extLst>
      <p:ext uri="{BB962C8B-B14F-4D97-AF65-F5344CB8AC3E}">
        <p14:creationId xmlns:p14="http://schemas.microsoft.com/office/powerpoint/2010/main" val="4193324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9108">
                                            <p:txEl>
                                              <p:pRg st="0" end="0"/>
                                            </p:txEl>
                                          </p:spTgt>
                                        </p:tgtEl>
                                        <p:attrNameLst>
                                          <p:attrName>style.visibility</p:attrName>
                                        </p:attrNameLst>
                                      </p:cBhvr>
                                      <p:to>
                                        <p:strVal val="visible"/>
                                      </p:to>
                                    </p:set>
                                    <p:animEffect transition="in" filter="fade">
                                      <p:cBhvr>
                                        <p:cTn id="7" dur="500"/>
                                        <p:tgtEl>
                                          <p:spTgt spid="559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9108">
                                            <p:txEl>
                                              <p:pRg st="2" end="2"/>
                                            </p:txEl>
                                          </p:spTgt>
                                        </p:tgtEl>
                                        <p:attrNameLst>
                                          <p:attrName>style.visibility</p:attrName>
                                        </p:attrNameLst>
                                      </p:cBhvr>
                                      <p:to>
                                        <p:strVal val="visible"/>
                                      </p:to>
                                    </p:set>
                                    <p:animEffect transition="in" filter="fade">
                                      <p:cBhvr>
                                        <p:cTn id="12" dur="500"/>
                                        <p:tgtEl>
                                          <p:spTgt spid="5591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9108">
                                            <p:txEl>
                                              <p:pRg st="4" end="4"/>
                                            </p:txEl>
                                          </p:spTgt>
                                        </p:tgtEl>
                                        <p:attrNameLst>
                                          <p:attrName>style.visibility</p:attrName>
                                        </p:attrNameLst>
                                      </p:cBhvr>
                                      <p:to>
                                        <p:strVal val="visible"/>
                                      </p:to>
                                    </p:set>
                                    <p:animEffect transition="in" filter="fade">
                                      <p:cBhvr>
                                        <p:cTn id="17" dur="500"/>
                                        <p:tgtEl>
                                          <p:spTgt spid="55910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9108">
                                            <p:txEl>
                                              <p:pRg st="6" end="6"/>
                                            </p:txEl>
                                          </p:spTgt>
                                        </p:tgtEl>
                                        <p:attrNameLst>
                                          <p:attrName>style.visibility</p:attrName>
                                        </p:attrNameLst>
                                      </p:cBhvr>
                                      <p:to>
                                        <p:strVal val="visible"/>
                                      </p:to>
                                    </p:set>
                                    <p:animEffect transition="in" filter="fade">
                                      <p:cBhvr>
                                        <p:cTn id="22" dur="500"/>
                                        <p:tgtEl>
                                          <p:spTgt spid="5591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323849" y="694498"/>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a:t>
            </a:r>
          </a:p>
          <a:p>
            <a:pPr algn="just" eaLnBrk="0" hangingPunct="0"/>
            <a:r>
              <a:rPr lang="es-CL" sz="2800" b="1" dirty="0">
                <a:solidFill>
                  <a:srgbClr val="FFFF00"/>
                </a:solidFill>
              </a:rPr>
              <a:t>Etapas del modelado del negocio</a:t>
            </a:r>
          </a:p>
        </p:txBody>
      </p:sp>
      <p:sp>
        <p:nvSpPr>
          <p:cNvPr id="560131" name="Text Box 3"/>
          <p:cNvSpPr txBox="1">
            <a:spLocks noChangeArrowheads="1"/>
          </p:cNvSpPr>
          <p:nvPr/>
        </p:nvSpPr>
        <p:spPr bwMode="auto">
          <a:xfrm>
            <a:off x="395288" y="1916113"/>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1087438" indent="-457200">
              <a:defRPr sz="2400">
                <a:solidFill>
                  <a:schemeClr val="tx1"/>
                </a:solidFill>
                <a:latin typeface="Arial" charset="0"/>
              </a:defRPr>
            </a:lvl2pPr>
            <a:lvl3pPr marL="1724025" indent="-457200">
              <a:defRPr sz="2400">
                <a:solidFill>
                  <a:schemeClr val="tx1"/>
                </a:solidFill>
                <a:latin typeface="Arial" charset="0"/>
              </a:defRPr>
            </a:lvl3pPr>
            <a:lvl4pPr marL="2360613" indent="-457200">
              <a:defRPr sz="2400">
                <a:solidFill>
                  <a:schemeClr val="tx1"/>
                </a:solidFill>
                <a:latin typeface="Arial" charset="0"/>
              </a:defRPr>
            </a:lvl4pPr>
            <a:lvl5pPr marL="2997200" indent="-457200">
              <a:defRPr sz="2400">
                <a:solidFill>
                  <a:schemeClr val="tx1"/>
                </a:solidFill>
                <a:latin typeface="Arial" charset="0"/>
              </a:defRPr>
            </a:lvl5pPr>
            <a:lvl6pPr marL="3454400" indent="-457200" fontAlgn="base">
              <a:spcBef>
                <a:spcPct val="0"/>
              </a:spcBef>
              <a:spcAft>
                <a:spcPct val="0"/>
              </a:spcAft>
              <a:defRPr sz="2400">
                <a:solidFill>
                  <a:schemeClr val="tx1"/>
                </a:solidFill>
                <a:latin typeface="Arial" charset="0"/>
              </a:defRPr>
            </a:lvl6pPr>
            <a:lvl7pPr marL="3911600" indent="-457200" fontAlgn="base">
              <a:spcBef>
                <a:spcPct val="0"/>
              </a:spcBef>
              <a:spcAft>
                <a:spcPct val="0"/>
              </a:spcAft>
              <a:defRPr sz="2400">
                <a:solidFill>
                  <a:schemeClr val="tx1"/>
                </a:solidFill>
                <a:latin typeface="Arial" charset="0"/>
              </a:defRPr>
            </a:lvl7pPr>
            <a:lvl8pPr marL="4368800" indent="-457200" fontAlgn="base">
              <a:spcBef>
                <a:spcPct val="0"/>
              </a:spcBef>
              <a:spcAft>
                <a:spcPct val="0"/>
              </a:spcAft>
              <a:defRPr sz="2400">
                <a:solidFill>
                  <a:schemeClr val="tx1"/>
                </a:solidFill>
                <a:latin typeface="Arial" charset="0"/>
              </a:defRPr>
            </a:lvl8pPr>
            <a:lvl9pPr marL="4826000" indent="-457200" fontAlgn="base">
              <a:spcBef>
                <a:spcPct val="0"/>
              </a:spcBef>
              <a:spcAft>
                <a:spcPct val="0"/>
              </a:spcAft>
              <a:defRPr sz="2400">
                <a:solidFill>
                  <a:schemeClr val="tx1"/>
                </a:solidFill>
                <a:latin typeface="Arial" charset="0"/>
              </a:defRPr>
            </a:lvl9pPr>
          </a:lstStyle>
          <a:p>
            <a:pPr algn="just"/>
            <a:r>
              <a:rPr lang="es-CL" sz="2000"/>
              <a:t>5.    Especificar las informaciones y actividades incluidas en cada diagrama de actividad.</a:t>
            </a:r>
          </a:p>
        </p:txBody>
      </p:sp>
    </p:spTree>
    <p:extLst>
      <p:ext uri="{BB962C8B-B14F-4D97-AF65-F5344CB8AC3E}">
        <p14:creationId xmlns:p14="http://schemas.microsoft.com/office/powerpoint/2010/main" val="1404214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fade">
                                      <p:cBhvr>
                                        <p:cTn id="7" dur="500"/>
                                        <p:tgtEl>
                                          <p:spTgt spid="560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sz="3200" b="1" dirty="0">
                <a:solidFill>
                  <a:srgbClr val="FFFF00"/>
                </a:solidFill>
                <a:effectLst>
                  <a:outerShdw blurRad="38100" dist="38100" dir="2700000" algn="tl">
                    <a:srgbClr val="000000">
                      <a:alpha val="43137"/>
                    </a:srgbClr>
                  </a:outerShdw>
                </a:effectLst>
              </a:rPr>
              <a:t>Concepto de </a:t>
            </a:r>
            <a:r>
              <a:rPr lang="es-AR" sz="3200" b="1" dirty="0" smtClean="0">
                <a:solidFill>
                  <a:srgbClr val="FFFF00"/>
                </a:solidFill>
                <a:effectLst>
                  <a:outerShdw blurRad="38100" dist="38100" dir="2700000" algn="tl">
                    <a:srgbClr val="000000">
                      <a:alpha val="43137"/>
                    </a:srgbClr>
                  </a:outerShdw>
                </a:effectLst>
              </a:rPr>
              <a:t>sistema</a:t>
            </a:r>
            <a:br>
              <a:rPr lang="es-AR" sz="3200" b="1" dirty="0" smtClean="0">
                <a:solidFill>
                  <a:srgbClr val="FFFF00"/>
                </a:solidFill>
                <a:effectLst>
                  <a:outerShdw blurRad="38100" dist="38100" dir="2700000" algn="tl">
                    <a:srgbClr val="000000">
                      <a:alpha val="43137"/>
                    </a:srgbClr>
                  </a:outerShdw>
                </a:effectLst>
              </a:rPr>
            </a:br>
            <a:endParaRPr lang="es-AR" dirty="0"/>
          </a:p>
        </p:txBody>
      </p:sp>
      <p:sp>
        <p:nvSpPr>
          <p:cNvPr id="3" name="Content Placeholder 2"/>
          <p:cNvSpPr>
            <a:spLocks noGrp="1"/>
          </p:cNvSpPr>
          <p:nvPr>
            <p:ph sz="quarter" idx="13"/>
          </p:nvPr>
        </p:nvSpPr>
        <p:spPr/>
        <p:txBody>
          <a:bodyPr/>
          <a:lstStyle/>
          <a:p>
            <a:r>
              <a:rPr lang="es-AR" sz="2400" dirty="0"/>
              <a:t>Los sistemas reciben </a:t>
            </a:r>
            <a:r>
              <a:rPr lang="es-AR" sz="2400" b="1" dirty="0" smtClean="0">
                <a:solidFill>
                  <a:srgbClr val="FFFF00"/>
                </a:solidFill>
                <a:effectLst>
                  <a:outerShdw blurRad="38100" dist="38100" dir="2700000" algn="tl">
                    <a:srgbClr val="000000">
                      <a:alpha val="43137"/>
                    </a:srgbClr>
                  </a:outerShdw>
                </a:effectLst>
              </a:rPr>
              <a:t>Entrada</a:t>
            </a:r>
            <a:r>
              <a:rPr lang="es-AR" sz="2400" dirty="0" smtClean="0">
                <a:effectLst>
                  <a:outerShdw blurRad="38100" dist="38100" dir="2700000" algn="tl">
                    <a:srgbClr val="000000">
                      <a:alpha val="43137"/>
                    </a:srgbClr>
                  </a:outerShdw>
                </a:effectLst>
              </a:rPr>
              <a:t> </a:t>
            </a:r>
            <a:r>
              <a:rPr lang="es-AR" sz="2400" dirty="0" smtClean="0"/>
              <a:t>(datos</a:t>
            </a:r>
            <a:r>
              <a:rPr lang="es-AR" sz="2400" dirty="0"/>
              <a:t>, energía o materia del </a:t>
            </a:r>
            <a:r>
              <a:rPr lang="es-AR" sz="2400" dirty="0" smtClean="0"/>
              <a:t>ambiente) esta es procesada produciendo una  </a:t>
            </a:r>
            <a:r>
              <a:rPr lang="es-AR" sz="2400" b="1" dirty="0" smtClean="0">
                <a:solidFill>
                  <a:srgbClr val="FFFF00"/>
                </a:solidFill>
                <a:effectLst>
                  <a:outerShdw blurRad="38100" dist="38100" dir="2700000" algn="tl">
                    <a:srgbClr val="000000">
                      <a:alpha val="43137"/>
                    </a:srgbClr>
                  </a:outerShdw>
                </a:effectLst>
              </a:rPr>
              <a:t>Salida</a:t>
            </a:r>
            <a:r>
              <a:rPr lang="es-AR" sz="2400" dirty="0" smtClean="0">
                <a:effectLst>
                  <a:outerShdw blurRad="38100" dist="38100" dir="2700000" algn="tl">
                    <a:srgbClr val="000000">
                      <a:alpha val="43137"/>
                    </a:srgbClr>
                  </a:outerShdw>
                </a:effectLst>
              </a:rPr>
              <a:t> </a:t>
            </a:r>
            <a:r>
              <a:rPr lang="es-AR" sz="2400" dirty="0" smtClean="0"/>
              <a:t>(información</a:t>
            </a:r>
            <a:r>
              <a:rPr lang="es-AR" sz="2400" dirty="0"/>
              <a:t>, energía o </a:t>
            </a:r>
            <a:r>
              <a:rPr lang="es-AR" sz="2400" dirty="0" smtClean="0"/>
              <a:t>materia).</a:t>
            </a:r>
            <a:r>
              <a:rPr lang="es-AR" dirty="0"/>
              <a:t/>
            </a:r>
            <a:br>
              <a:rPr lang="es-AR" dirty="0"/>
            </a:br>
            <a:r>
              <a:rPr lang="es-AR" dirty="0"/>
              <a:t/>
            </a:r>
            <a:br>
              <a:rPr lang="es-AR" dirty="0"/>
            </a:br>
            <a:endParaRPr lang="es-AR" dirty="0"/>
          </a:p>
        </p:txBody>
      </p:sp>
      <p:sp>
        <p:nvSpPr>
          <p:cNvPr id="4" name="Rectangle 3"/>
          <p:cNvSpPr/>
          <p:nvPr/>
        </p:nvSpPr>
        <p:spPr>
          <a:xfrm>
            <a:off x="3419872" y="3789040"/>
            <a:ext cx="2210544" cy="914400"/>
          </a:xfrm>
          <a:prstGeom prst="rect">
            <a:avLst/>
          </a:prstGeom>
          <a:solidFill>
            <a:schemeClr val="bg1"/>
          </a:solidFill>
          <a:ln>
            <a:solidFill>
              <a:srgbClr val="FFFF00"/>
            </a:solidFill>
          </a:ln>
          <a:effectLst>
            <a:glow rad="139700">
              <a:schemeClr val="accent6">
                <a:satMod val="175000"/>
                <a:alpha val="40000"/>
              </a:schemeClr>
            </a:glow>
            <a:innerShdw blurRad="63500" dist="50800" dir="13500000">
              <a:prstClr val="black">
                <a:alpha val="50000"/>
              </a:prstClr>
            </a:innerShdw>
          </a:effectLst>
          <a:scene3d>
            <a:camera prst="orthographicFront"/>
            <a:lightRig rig="threePt" dir="t"/>
          </a:scene3d>
          <a:sp3d contourW="12700">
            <a:bevelT/>
            <a:bevelB/>
            <a:contourClr>
              <a:schemeClr val="accent5">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dirty="0" smtClean="0">
                <a:solidFill>
                  <a:srgbClr val="FFFF00"/>
                </a:solidFill>
                <a:effectLst>
                  <a:outerShdw blurRad="38100" dist="38100" dir="2700000" algn="tl">
                    <a:srgbClr val="000000">
                      <a:alpha val="43137"/>
                    </a:srgbClr>
                  </a:outerShdw>
                </a:effectLst>
              </a:rPr>
              <a:t>Sistema</a:t>
            </a:r>
          </a:p>
          <a:p>
            <a:pPr algn="ctr"/>
            <a:r>
              <a:rPr lang="es-AR" sz="2400" b="1" dirty="0" smtClean="0">
                <a:solidFill>
                  <a:srgbClr val="FFFF00"/>
                </a:solidFill>
                <a:effectLst>
                  <a:outerShdw blurRad="38100" dist="38100" dir="2700000" algn="tl">
                    <a:srgbClr val="000000">
                      <a:alpha val="43137"/>
                    </a:srgbClr>
                  </a:outerShdw>
                </a:effectLst>
              </a:rPr>
              <a:t> </a:t>
            </a:r>
            <a:r>
              <a:rPr lang="es-AR" sz="1600" dirty="0" smtClean="0">
                <a:solidFill>
                  <a:srgbClr val="FFFF00"/>
                </a:solidFill>
              </a:rPr>
              <a:t>(Proceso)</a:t>
            </a:r>
            <a:endParaRPr lang="es-AR" dirty="0">
              <a:solidFill>
                <a:srgbClr val="FFFF00"/>
              </a:solidFill>
            </a:endParaRPr>
          </a:p>
        </p:txBody>
      </p:sp>
      <p:cxnSp>
        <p:nvCxnSpPr>
          <p:cNvPr id="6" name="Straight Arrow Connector 5"/>
          <p:cNvCxnSpPr/>
          <p:nvPr/>
        </p:nvCxnSpPr>
        <p:spPr>
          <a:xfrm>
            <a:off x="1259632" y="4365104"/>
            <a:ext cx="20162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4324463"/>
            <a:ext cx="20162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59632" y="3789040"/>
            <a:ext cx="201622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effectLst>
                  <a:outerShdw blurRad="38100" dist="38100" dir="2700000" algn="tl">
                    <a:srgbClr val="000000">
                      <a:alpha val="43137"/>
                    </a:srgbClr>
                  </a:outerShdw>
                </a:effectLst>
              </a:rPr>
              <a:t>Entrada</a:t>
            </a:r>
            <a:endParaRPr lang="es-AR" b="1" dirty="0">
              <a:effectLst>
                <a:outerShdw blurRad="38100" dist="38100" dir="2700000" algn="tl">
                  <a:srgbClr val="000000">
                    <a:alpha val="43137"/>
                  </a:srgbClr>
                </a:outerShdw>
              </a:effectLst>
            </a:endParaRPr>
          </a:p>
        </p:txBody>
      </p:sp>
      <p:sp>
        <p:nvSpPr>
          <p:cNvPr id="9" name="Rectangle 8"/>
          <p:cNvSpPr/>
          <p:nvPr/>
        </p:nvSpPr>
        <p:spPr>
          <a:xfrm>
            <a:off x="5749993" y="3832448"/>
            <a:ext cx="201622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effectLst>
                  <a:outerShdw blurRad="38100" dist="38100" dir="2700000" algn="tl">
                    <a:srgbClr val="000000">
                      <a:alpha val="43137"/>
                    </a:srgbClr>
                  </a:outerShdw>
                </a:effectLst>
              </a:rPr>
              <a:t>Salida</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779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323850"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Actores de negocios</a:t>
            </a:r>
          </a:p>
        </p:txBody>
      </p:sp>
      <p:sp>
        <p:nvSpPr>
          <p:cNvPr id="540676" name="Rectangle 4"/>
          <p:cNvSpPr>
            <a:spLocks noChangeArrowheads="1"/>
          </p:cNvSpPr>
          <p:nvPr/>
        </p:nvSpPr>
        <p:spPr bwMode="auto">
          <a:xfrm>
            <a:off x="250825" y="1412875"/>
            <a:ext cx="8496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spcBef>
                <a:spcPct val="20000"/>
              </a:spcBef>
            </a:pPr>
            <a:endParaRPr lang="es-CL" sz="2000"/>
          </a:p>
        </p:txBody>
      </p:sp>
      <p:sp>
        <p:nvSpPr>
          <p:cNvPr id="540678" name="Text Box 6"/>
          <p:cNvSpPr txBox="1">
            <a:spLocks noChangeArrowheads="1"/>
          </p:cNvSpPr>
          <p:nvPr/>
        </p:nvSpPr>
        <p:spPr bwMode="auto">
          <a:xfrm>
            <a:off x="395288" y="2060575"/>
            <a:ext cx="856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endParaRPr lang="es-ES_tradnl" sz="2000">
              <a:latin typeface="Arial" charset="0"/>
            </a:endParaRPr>
          </a:p>
        </p:txBody>
      </p:sp>
      <p:sp>
        <p:nvSpPr>
          <p:cNvPr id="540679" name="Text Box 7"/>
          <p:cNvSpPr txBox="1">
            <a:spLocks noChangeArrowheads="1"/>
          </p:cNvSpPr>
          <p:nvPr/>
        </p:nvSpPr>
        <p:spPr bwMode="auto">
          <a:xfrm>
            <a:off x="323850" y="1916113"/>
            <a:ext cx="85693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a:latin typeface="Arial" charset="0"/>
              </a:rPr>
              <a:t>Un actor del negocio, es cualquier persona o cualquier cosa </a:t>
            </a:r>
            <a:r>
              <a:rPr lang="es-ES_tradnl" sz="2000" i="1">
                <a:latin typeface="Arial" charset="0"/>
              </a:rPr>
              <a:t>externa </a:t>
            </a:r>
            <a:r>
              <a:rPr lang="es-ES_tradnl" sz="2000">
                <a:latin typeface="Arial" charset="0"/>
              </a:rPr>
              <a:t>a la organización pero que obra recíprocamente con ella. </a:t>
            </a:r>
          </a:p>
          <a:p>
            <a:pPr algn="just" eaLnBrk="0" hangingPunct="0">
              <a:spcBef>
                <a:spcPct val="50000"/>
              </a:spcBef>
            </a:pPr>
            <a:r>
              <a:rPr lang="es-ES_tradnl" sz="2000">
                <a:latin typeface="Arial" charset="0"/>
              </a:rPr>
              <a:t>Por ejemplo, para su organización serian los clientes, sus acreedores, sus inversionistas, o sus proveedores. Cada uno de estos actores tienen un interés en las acciones de la empresa.</a:t>
            </a:r>
          </a:p>
          <a:p>
            <a:pPr algn="just" eaLnBrk="0" hangingPunct="0">
              <a:spcBef>
                <a:spcPct val="50000"/>
              </a:spcBef>
            </a:pPr>
            <a:r>
              <a:rPr lang="es-ES_tradnl" sz="2000">
                <a:latin typeface="Arial" charset="0"/>
              </a:rPr>
              <a:t>En UML se modela un actor del negocio usando la siguiente figura:</a:t>
            </a:r>
          </a:p>
        </p:txBody>
      </p:sp>
      <p:sp>
        <p:nvSpPr>
          <p:cNvPr id="540681" name="Text Box 9"/>
          <p:cNvSpPr txBox="1">
            <a:spLocks noChangeArrowheads="1"/>
          </p:cNvSpPr>
          <p:nvPr/>
        </p:nvSpPr>
        <p:spPr bwMode="auto">
          <a:xfrm>
            <a:off x="3059113" y="4437063"/>
            <a:ext cx="57610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dirty="0">
                <a:latin typeface="Arial" charset="0"/>
              </a:rPr>
              <a:t>El icono representa a una persona, pero el actor de negocios no es necesariamente un individuo. Puede representar a un grupo de personas o a una compañía.</a:t>
            </a:r>
          </a:p>
        </p:txBody>
      </p:sp>
      <p:pic>
        <p:nvPicPr>
          <p:cNvPr id="5406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437063"/>
            <a:ext cx="1803400"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09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0679">
                                            <p:txEl>
                                              <p:pRg st="0" end="0"/>
                                            </p:txEl>
                                          </p:spTgt>
                                        </p:tgtEl>
                                        <p:attrNameLst>
                                          <p:attrName>style.visibility</p:attrName>
                                        </p:attrNameLst>
                                      </p:cBhvr>
                                      <p:to>
                                        <p:strVal val="visible"/>
                                      </p:to>
                                    </p:set>
                                    <p:animEffect transition="in" filter="dissolve">
                                      <p:cBhvr>
                                        <p:cTn id="7" dur="500"/>
                                        <p:tgtEl>
                                          <p:spTgt spid="5406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0679">
                                            <p:txEl>
                                              <p:pRg st="1" end="1"/>
                                            </p:txEl>
                                          </p:spTgt>
                                        </p:tgtEl>
                                        <p:attrNameLst>
                                          <p:attrName>style.visibility</p:attrName>
                                        </p:attrNameLst>
                                      </p:cBhvr>
                                      <p:to>
                                        <p:strVal val="visible"/>
                                      </p:to>
                                    </p:set>
                                    <p:animEffect transition="in" filter="dissolve">
                                      <p:cBhvr>
                                        <p:cTn id="12" dur="500"/>
                                        <p:tgtEl>
                                          <p:spTgt spid="5406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0679">
                                            <p:txEl>
                                              <p:pRg st="2" end="2"/>
                                            </p:txEl>
                                          </p:spTgt>
                                        </p:tgtEl>
                                        <p:attrNameLst>
                                          <p:attrName>style.visibility</p:attrName>
                                        </p:attrNameLst>
                                      </p:cBhvr>
                                      <p:to>
                                        <p:strVal val="visible"/>
                                      </p:to>
                                    </p:set>
                                    <p:animEffect transition="in" filter="dissolve">
                                      <p:cBhvr>
                                        <p:cTn id="17" dur="500"/>
                                        <p:tgtEl>
                                          <p:spTgt spid="5406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40682"/>
                                        </p:tgtEl>
                                        <p:attrNameLst>
                                          <p:attrName>style.visibility</p:attrName>
                                        </p:attrNameLst>
                                      </p:cBhvr>
                                      <p:to>
                                        <p:strVal val="visible"/>
                                      </p:to>
                                    </p:set>
                                    <p:animEffect transition="in" filter="fade">
                                      <p:cBhvr>
                                        <p:cTn id="22" dur="500"/>
                                        <p:tgtEl>
                                          <p:spTgt spid="5406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0681">
                                            <p:txEl>
                                              <p:pRg st="0" end="0"/>
                                            </p:txEl>
                                          </p:spTgt>
                                        </p:tgtEl>
                                        <p:attrNameLst>
                                          <p:attrName>style.visibility</p:attrName>
                                        </p:attrNameLst>
                                      </p:cBhvr>
                                      <p:to>
                                        <p:strVal val="visible"/>
                                      </p:to>
                                    </p:set>
                                    <p:animEffect transition="in" filter="dissolve">
                                      <p:cBhvr>
                                        <p:cTn id="27" dur="500"/>
                                        <p:tgtEl>
                                          <p:spTgt spid="5406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build="p"/>
      <p:bldP spid="54068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323850"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Trabajadores del negocio (Business </a:t>
            </a:r>
            <a:r>
              <a:rPr lang="es-CL" sz="2800" b="1" dirty="0" err="1">
                <a:solidFill>
                  <a:srgbClr val="FFFF00"/>
                </a:solidFill>
              </a:rPr>
              <a:t>Workers</a:t>
            </a:r>
            <a:r>
              <a:rPr lang="es-CL" sz="2800" b="1" dirty="0">
                <a:solidFill>
                  <a:srgbClr val="FFFF00"/>
                </a:solidFill>
              </a:rPr>
              <a:t>)</a:t>
            </a:r>
          </a:p>
        </p:txBody>
      </p:sp>
      <p:sp>
        <p:nvSpPr>
          <p:cNvPr id="541700" name="Rectangle 4"/>
          <p:cNvSpPr>
            <a:spLocks noChangeArrowheads="1"/>
          </p:cNvSpPr>
          <p:nvPr/>
        </p:nvSpPr>
        <p:spPr bwMode="auto">
          <a:xfrm>
            <a:off x="250825" y="1412875"/>
            <a:ext cx="8496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spcBef>
                <a:spcPct val="20000"/>
              </a:spcBef>
            </a:pPr>
            <a:endParaRPr lang="es-CL" sz="2000"/>
          </a:p>
        </p:txBody>
      </p:sp>
      <p:sp>
        <p:nvSpPr>
          <p:cNvPr id="541701" name="Text Box 5"/>
          <p:cNvSpPr txBox="1">
            <a:spLocks noChangeArrowheads="1"/>
          </p:cNvSpPr>
          <p:nvPr/>
        </p:nvSpPr>
        <p:spPr bwMode="auto">
          <a:xfrm>
            <a:off x="250825" y="1844675"/>
            <a:ext cx="864076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dirty="0"/>
              <a:t>Un trabajador de negocios es un </a:t>
            </a:r>
            <a:r>
              <a:rPr lang="es-ES_tradnl" sz="2000" i="1" dirty="0"/>
              <a:t>rol </a:t>
            </a:r>
            <a:r>
              <a:rPr lang="es-ES_tradnl" sz="2000" dirty="0"/>
              <a:t>dentro de la organización. Importante, los trabajadores del negocio son roles no posiciones. Una persona puede tener varios roles, pero una sola posición. </a:t>
            </a:r>
          </a:p>
          <a:p>
            <a:pPr algn="just" eaLnBrk="0" hangingPunct="0">
              <a:spcBef>
                <a:spcPct val="50000"/>
              </a:spcBef>
            </a:pPr>
            <a:r>
              <a:rPr lang="es-ES_tradnl" sz="2000" dirty="0"/>
              <a:t>La ventaja de diagramar roles es que estos no cambian con demasiada frecuencia en el tiempo, las posiciones si.</a:t>
            </a:r>
          </a:p>
          <a:p>
            <a:pPr algn="just" eaLnBrk="0" hangingPunct="0">
              <a:spcBef>
                <a:spcPct val="50000"/>
              </a:spcBef>
            </a:pPr>
            <a:r>
              <a:rPr lang="es-ES_tradnl" sz="2000" dirty="0"/>
              <a:t>En UML un trabajador de negocios se representa con el siguiente icono: </a:t>
            </a:r>
            <a:endParaRPr lang="es-ES_tradnl" sz="2000" i="1" dirty="0"/>
          </a:p>
        </p:txBody>
      </p:sp>
      <p:sp>
        <p:nvSpPr>
          <p:cNvPr id="541704" name="Text Box 8"/>
          <p:cNvSpPr txBox="1">
            <a:spLocks noChangeArrowheads="1"/>
          </p:cNvSpPr>
          <p:nvPr/>
        </p:nvSpPr>
        <p:spPr bwMode="auto">
          <a:xfrm>
            <a:off x="2484438" y="4365625"/>
            <a:ext cx="64087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a:t>Se modela al trabajador del negocio para entender los roles dentro del negocio y cómo interactúan recíprocamente estos roles. Porque describiendo a cada trabajador del negocio, podemos entender que responsabilidades incluye ese rol, qué habilidades se requieren para ese rol, y otros detalles.</a:t>
            </a:r>
          </a:p>
        </p:txBody>
      </p:sp>
      <p:pic>
        <p:nvPicPr>
          <p:cNvPr id="541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92600"/>
            <a:ext cx="2700338" cy="193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50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1701">
                                            <p:txEl>
                                              <p:pRg st="0" end="0"/>
                                            </p:txEl>
                                          </p:spTgt>
                                        </p:tgtEl>
                                        <p:attrNameLst>
                                          <p:attrName>style.visibility</p:attrName>
                                        </p:attrNameLst>
                                      </p:cBhvr>
                                      <p:to>
                                        <p:strVal val="visible"/>
                                      </p:to>
                                    </p:set>
                                    <p:animEffect transition="in" filter="dissolve">
                                      <p:cBhvr>
                                        <p:cTn id="7" dur="500"/>
                                        <p:tgtEl>
                                          <p:spTgt spid="541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1701">
                                            <p:txEl>
                                              <p:pRg st="1" end="1"/>
                                            </p:txEl>
                                          </p:spTgt>
                                        </p:tgtEl>
                                        <p:attrNameLst>
                                          <p:attrName>style.visibility</p:attrName>
                                        </p:attrNameLst>
                                      </p:cBhvr>
                                      <p:to>
                                        <p:strVal val="visible"/>
                                      </p:to>
                                    </p:set>
                                    <p:animEffect transition="in" filter="dissolve">
                                      <p:cBhvr>
                                        <p:cTn id="12" dur="500"/>
                                        <p:tgtEl>
                                          <p:spTgt spid="541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1701">
                                            <p:txEl>
                                              <p:pRg st="2" end="2"/>
                                            </p:txEl>
                                          </p:spTgt>
                                        </p:tgtEl>
                                        <p:attrNameLst>
                                          <p:attrName>style.visibility</p:attrName>
                                        </p:attrNameLst>
                                      </p:cBhvr>
                                      <p:to>
                                        <p:strVal val="visible"/>
                                      </p:to>
                                    </p:set>
                                    <p:animEffect transition="in" filter="dissolve">
                                      <p:cBhvr>
                                        <p:cTn id="17" dur="500"/>
                                        <p:tgtEl>
                                          <p:spTgt spid="541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41705"/>
                                        </p:tgtEl>
                                        <p:attrNameLst>
                                          <p:attrName>style.visibility</p:attrName>
                                        </p:attrNameLst>
                                      </p:cBhvr>
                                      <p:to>
                                        <p:strVal val="visible"/>
                                      </p:to>
                                    </p:set>
                                    <p:animEffect transition="in" filter="fade">
                                      <p:cBhvr>
                                        <p:cTn id="22" dur="500"/>
                                        <p:tgtEl>
                                          <p:spTgt spid="54170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41704"/>
                                        </p:tgtEl>
                                        <p:attrNameLst>
                                          <p:attrName>style.visibility</p:attrName>
                                        </p:attrNameLst>
                                      </p:cBhvr>
                                      <p:to>
                                        <p:strVal val="visible"/>
                                      </p:to>
                                    </p:set>
                                    <p:animEffect transition="in" filter="dissolve">
                                      <p:cBhvr>
                                        <p:cTn id="25" dur="500"/>
                                        <p:tgtEl>
                                          <p:spTgt spid="541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build="p"/>
      <p:bldP spid="54170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395288"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Caso de uso de negocios</a:t>
            </a:r>
          </a:p>
        </p:txBody>
      </p:sp>
      <p:sp>
        <p:nvSpPr>
          <p:cNvPr id="542724" name="Rectangle 4"/>
          <p:cNvSpPr>
            <a:spLocks noChangeArrowheads="1"/>
          </p:cNvSpPr>
          <p:nvPr/>
        </p:nvSpPr>
        <p:spPr bwMode="auto">
          <a:xfrm>
            <a:off x="250825" y="1412875"/>
            <a:ext cx="8496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spcBef>
                <a:spcPct val="20000"/>
              </a:spcBef>
            </a:pPr>
            <a:endParaRPr lang="es-CL" sz="2000"/>
          </a:p>
        </p:txBody>
      </p:sp>
      <p:sp>
        <p:nvSpPr>
          <p:cNvPr id="542725" name="Text Box 5"/>
          <p:cNvSpPr txBox="1">
            <a:spLocks noChangeArrowheads="1"/>
          </p:cNvSpPr>
          <p:nvPr/>
        </p:nvSpPr>
        <p:spPr bwMode="auto">
          <a:xfrm>
            <a:off x="323850" y="1773238"/>
            <a:ext cx="8640763"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dirty="0">
                <a:latin typeface="Arial" charset="0"/>
              </a:rPr>
              <a:t>Un caso de uso de negocio es un grupo de flujos de trabajo relacionados dentro de la organización que proporcionan valor a los actores del negocio.</a:t>
            </a:r>
          </a:p>
          <a:p>
            <a:pPr algn="just" eaLnBrk="0" hangingPunct="0">
              <a:spcBef>
                <a:spcPct val="50000"/>
              </a:spcBef>
            </a:pPr>
            <a:r>
              <a:rPr lang="es-ES_tradnl" sz="2000" dirty="0">
                <a:latin typeface="Arial" charset="0"/>
              </a:rPr>
              <a:t>Es decir los casos de uso de negocio dicen al lector lo que </a:t>
            </a:r>
            <a:r>
              <a:rPr lang="es-ES_tradnl" sz="2000" i="1" dirty="0">
                <a:latin typeface="Arial" charset="0"/>
              </a:rPr>
              <a:t>hace la organización</a:t>
            </a:r>
            <a:r>
              <a:rPr lang="es-ES_tradnl" sz="2000" dirty="0">
                <a:latin typeface="Arial" charset="0"/>
              </a:rPr>
              <a:t>.</a:t>
            </a:r>
          </a:p>
          <a:p>
            <a:pPr algn="just" eaLnBrk="0" hangingPunct="0">
              <a:spcBef>
                <a:spcPct val="50000"/>
              </a:spcBef>
            </a:pPr>
            <a:r>
              <a:rPr lang="es-ES_tradnl" sz="2000" dirty="0">
                <a:latin typeface="Arial" charset="0"/>
              </a:rPr>
              <a:t>El sistema de todos los casos de uso del negocio para una organización, debe describir totalmente lo que hace el negocio.</a:t>
            </a:r>
          </a:p>
          <a:p>
            <a:pPr algn="just" eaLnBrk="0" hangingPunct="0">
              <a:spcBef>
                <a:spcPct val="50000"/>
              </a:spcBef>
            </a:pPr>
            <a:r>
              <a:rPr lang="es-ES_tradnl" sz="2000" dirty="0">
                <a:latin typeface="Arial" charset="0"/>
              </a:rPr>
              <a:t>El UML los casos de uso del negocio se grafican con el siguiente icono:</a:t>
            </a:r>
          </a:p>
        </p:txBody>
      </p:sp>
      <p:pic>
        <p:nvPicPr>
          <p:cNvPr id="5427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056" y="4760913"/>
            <a:ext cx="3529013"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39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25">
                                            <p:txEl>
                                              <p:pRg st="0" end="0"/>
                                            </p:txEl>
                                          </p:spTgt>
                                        </p:tgtEl>
                                        <p:attrNameLst>
                                          <p:attrName>style.visibility</p:attrName>
                                        </p:attrNameLst>
                                      </p:cBhvr>
                                      <p:to>
                                        <p:strVal val="visible"/>
                                      </p:to>
                                    </p:set>
                                    <p:animEffect transition="in" filter="dissolve">
                                      <p:cBhvr>
                                        <p:cTn id="7" dur="500"/>
                                        <p:tgtEl>
                                          <p:spTgt spid="5427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25">
                                            <p:txEl>
                                              <p:pRg st="1" end="1"/>
                                            </p:txEl>
                                          </p:spTgt>
                                        </p:tgtEl>
                                        <p:attrNameLst>
                                          <p:attrName>style.visibility</p:attrName>
                                        </p:attrNameLst>
                                      </p:cBhvr>
                                      <p:to>
                                        <p:strVal val="visible"/>
                                      </p:to>
                                    </p:set>
                                    <p:animEffect transition="in" filter="dissolve">
                                      <p:cBhvr>
                                        <p:cTn id="12" dur="500"/>
                                        <p:tgtEl>
                                          <p:spTgt spid="5427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2725">
                                            <p:txEl>
                                              <p:pRg st="2" end="2"/>
                                            </p:txEl>
                                          </p:spTgt>
                                        </p:tgtEl>
                                        <p:attrNameLst>
                                          <p:attrName>style.visibility</p:attrName>
                                        </p:attrNameLst>
                                      </p:cBhvr>
                                      <p:to>
                                        <p:strVal val="visible"/>
                                      </p:to>
                                    </p:set>
                                    <p:animEffect transition="in" filter="dissolve">
                                      <p:cBhvr>
                                        <p:cTn id="17" dur="500"/>
                                        <p:tgtEl>
                                          <p:spTgt spid="5427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2725">
                                            <p:txEl>
                                              <p:pRg st="3" end="3"/>
                                            </p:txEl>
                                          </p:spTgt>
                                        </p:tgtEl>
                                        <p:attrNameLst>
                                          <p:attrName>style.visibility</p:attrName>
                                        </p:attrNameLst>
                                      </p:cBhvr>
                                      <p:to>
                                        <p:strVal val="visible"/>
                                      </p:to>
                                    </p:set>
                                    <p:animEffect transition="in" filter="dissolve">
                                      <p:cBhvr>
                                        <p:cTn id="22" dur="500"/>
                                        <p:tgtEl>
                                          <p:spTgt spid="5427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42730"/>
                                        </p:tgtEl>
                                        <p:attrNameLst>
                                          <p:attrName>style.visibility</p:attrName>
                                        </p:attrNameLst>
                                      </p:cBhvr>
                                      <p:to>
                                        <p:strVal val="visible"/>
                                      </p:to>
                                    </p:set>
                                    <p:animEffect transition="in" filter="fade">
                                      <p:cBhvr>
                                        <p:cTn id="27" dur="500"/>
                                        <p:tgtEl>
                                          <p:spTgt spid="54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p:cNvSpPr txBox="1">
            <a:spLocks noChangeArrowheads="1"/>
          </p:cNvSpPr>
          <p:nvPr/>
        </p:nvSpPr>
        <p:spPr bwMode="auto">
          <a:xfrm>
            <a:off x="395288"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Caso de uso de negocios</a:t>
            </a:r>
          </a:p>
        </p:txBody>
      </p:sp>
      <p:sp>
        <p:nvSpPr>
          <p:cNvPr id="561155" name="Rectangle 3"/>
          <p:cNvSpPr>
            <a:spLocks noChangeArrowheads="1"/>
          </p:cNvSpPr>
          <p:nvPr/>
        </p:nvSpPr>
        <p:spPr bwMode="auto">
          <a:xfrm>
            <a:off x="250825" y="1412875"/>
            <a:ext cx="8496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spcBef>
                <a:spcPct val="20000"/>
              </a:spcBef>
            </a:pPr>
            <a:endParaRPr lang="es-CL" sz="2000"/>
          </a:p>
        </p:txBody>
      </p:sp>
      <p:sp>
        <p:nvSpPr>
          <p:cNvPr id="561158" name="Text Box 6"/>
          <p:cNvSpPr txBox="1">
            <a:spLocks noChangeArrowheads="1"/>
          </p:cNvSpPr>
          <p:nvPr/>
        </p:nvSpPr>
        <p:spPr bwMode="auto">
          <a:xfrm>
            <a:off x="250825" y="5084763"/>
            <a:ext cx="856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endParaRPr lang="es-ES_tradnl" sz="2000"/>
          </a:p>
        </p:txBody>
      </p:sp>
      <p:sp>
        <p:nvSpPr>
          <p:cNvPr id="561159" name="Text Box 7"/>
          <p:cNvSpPr txBox="1">
            <a:spLocks noChangeArrowheads="1"/>
          </p:cNvSpPr>
          <p:nvPr/>
        </p:nvSpPr>
        <p:spPr bwMode="auto">
          <a:xfrm>
            <a:off x="468313" y="1700213"/>
            <a:ext cx="83518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dirty="0">
                <a:latin typeface="Arial" charset="0"/>
              </a:rPr>
              <a:t>Para cada caso de uso del negocio, se debe crear un cierto tipo de informe que permite saber específicamente qué va a suceder dentro del caso del uso. </a:t>
            </a:r>
          </a:p>
          <a:p>
            <a:pPr algn="just" eaLnBrk="0" hangingPunct="0">
              <a:spcBef>
                <a:spcPct val="50000"/>
              </a:spcBef>
            </a:pPr>
            <a:r>
              <a:rPr lang="es-ES_tradnl" sz="2000" dirty="0">
                <a:latin typeface="Arial" charset="0"/>
              </a:rPr>
              <a:t>El flujo de trabajo se puede documentar de dos formas. La más simple es crear una lista numerada, paso a paso de qué sucede mientras que progresa el caso del uso.</a:t>
            </a:r>
          </a:p>
          <a:p>
            <a:pPr algn="just" eaLnBrk="0" hangingPunct="0">
              <a:spcBef>
                <a:spcPct val="50000"/>
              </a:spcBef>
            </a:pPr>
            <a:endParaRPr lang="es-ES_tradnl" sz="2000" dirty="0">
              <a:latin typeface="Arial" charset="0"/>
            </a:endParaRPr>
          </a:p>
          <a:p>
            <a:pPr algn="just"/>
            <a:r>
              <a:rPr lang="es-ES_tradnl" sz="2000" dirty="0">
                <a:latin typeface="Arial" charset="0"/>
              </a:rPr>
              <a:t>La problemática con la forma simple de escribir el flujo de trabajo, se presenta cuando existe una gran cantidad de condiciones lógicas, lo que provoca poca claridad.</a:t>
            </a:r>
          </a:p>
          <a:p>
            <a:pPr algn="just"/>
            <a:endParaRPr lang="es-ES_tradnl" sz="2000" dirty="0">
              <a:latin typeface="Arial" charset="0"/>
            </a:endParaRPr>
          </a:p>
          <a:p>
            <a:pPr algn="just"/>
            <a:r>
              <a:rPr lang="es-ES_tradnl" sz="2000" dirty="0">
                <a:latin typeface="Arial" charset="0"/>
              </a:rPr>
              <a:t>Para solucionar este problema se pueden utilizar los Diagramas de Actividad, que nos permiten mostrar de forma grafica los flujos de trabajo, la secuencia de los pasos y quien es responsable de realizar cada paso.</a:t>
            </a:r>
          </a:p>
        </p:txBody>
      </p:sp>
    </p:spTree>
    <p:extLst>
      <p:ext uri="{BB962C8B-B14F-4D97-AF65-F5344CB8AC3E}">
        <p14:creationId xmlns:p14="http://schemas.microsoft.com/office/powerpoint/2010/main" val="2397803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1159">
                                            <p:txEl>
                                              <p:pRg st="0" end="0"/>
                                            </p:txEl>
                                          </p:spTgt>
                                        </p:tgtEl>
                                        <p:attrNameLst>
                                          <p:attrName>style.visibility</p:attrName>
                                        </p:attrNameLst>
                                      </p:cBhvr>
                                      <p:to>
                                        <p:strVal val="visible"/>
                                      </p:to>
                                    </p:set>
                                    <p:animEffect transition="in" filter="dissolve">
                                      <p:cBhvr>
                                        <p:cTn id="7" dur="500"/>
                                        <p:tgtEl>
                                          <p:spTgt spid="5611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1159">
                                            <p:txEl>
                                              <p:pRg st="1" end="1"/>
                                            </p:txEl>
                                          </p:spTgt>
                                        </p:tgtEl>
                                        <p:attrNameLst>
                                          <p:attrName>style.visibility</p:attrName>
                                        </p:attrNameLst>
                                      </p:cBhvr>
                                      <p:to>
                                        <p:strVal val="visible"/>
                                      </p:to>
                                    </p:set>
                                    <p:animEffect transition="in" filter="dissolve">
                                      <p:cBhvr>
                                        <p:cTn id="12" dur="500"/>
                                        <p:tgtEl>
                                          <p:spTgt spid="5611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1159">
                                            <p:txEl>
                                              <p:pRg st="3" end="3"/>
                                            </p:txEl>
                                          </p:spTgt>
                                        </p:tgtEl>
                                        <p:attrNameLst>
                                          <p:attrName>style.visibility</p:attrName>
                                        </p:attrNameLst>
                                      </p:cBhvr>
                                      <p:to>
                                        <p:strVal val="visible"/>
                                      </p:to>
                                    </p:set>
                                    <p:animEffect transition="in" filter="dissolve">
                                      <p:cBhvr>
                                        <p:cTn id="17" dur="500"/>
                                        <p:tgtEl>
                                          <p:spTgt spid="5611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1159">
                                            <p:txEl>
                                              <p:pRg st="5" end="5"/>
                                            </p:txEl>
                                          </p:spTgt>
                                        </p:tgtEl>
                                        <p:attrNameLst>
                                          <p:attrName>style.visibility</p:attrName>
                                        </p:attrNameLst>
                                      </p:cBhvr>
                                      <p:to>
                                        <p:strVal val="visible"/>
                                      </p:to>
                                    </p:set>
                                    <p:animEffect transition="in" filter="dissolve">
                                      <p:cBhvr>
                                        <p:cTn id="22" dur="500"/>
                                        <p:tgtEl>
                                          <p:spTgt spid="5611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p:cNvSpPr txBox="1">
            <a:spLocks noChangeArrowheads="1"/>
          </p:cNvSpPr>
          <p:nvPr/>
        </p:nvSpPr>
        <p:spPr bwMode="auto">
          <a:xfrm>
            <a:off x="395288" y="692150"/>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Caso de uso de negocios - Documentación</a:t>
            </a:r>
          </a:p>
        </p:txBody>
      </p:sp>
      <p:sp>
        <p:nvSpPr>
          <p:cNvPr id="564227" name="Rectangle 3"/>
          <p:cNvSpPr>
            <a:spLocks noChangeArrowheads="1"/>
          </p:cNvSpPr>
          <p:nvPr/>
        </p:nvSpPr>
        <p:spPr bwMode="auto">
          <a:xfrm>
            <a:off x="250825" y="1412875"/>
            <a:ext cx="8496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spcBef>
                <a:spcPct val="20000"/>
              </a:spcBef>
            </a:pPr>
            <a:endParaRPr lang="es-CL" sz="2000"/>
          </a:p>
        </p:txBody>
      </p:sp>
      <p:sp>
        <p:nvSpPr>
          <p:cNvPr id="564228" name="Text Box 4"/>
          <p:cNvSpPr txBox="1">
            <a:spLocks noChangeArrowheads="1"/>
          </p:cNvSpPr>
          <p:nvPr/>
        </p:nvSpPr>
        <p:spPr bwMode="auto">
          <a:xfrm>
            <a:off x="250825" y="5084763"/>
            <a:ext cx="856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endParaRPr lang="es-ES_tradnl" sz="2000"/>
          </a:p>
        </p:txBody>
      </p:sp>
      <p:sp>
        <p:nvSpPr>
          <p:cNvPr id="564229" name="Text Box 5"/>
          <p:cNvSpPr txBox="1">
            <a:spLocks noChangeArrowheads="1"/>
          </p:cNvSpPr>
          <p:nvPr/>
        </p:nvSpPr>
        <p:spPr bwMode="auto">
          <a:xfrm>
            <a:off x="468313" y="1844675"/>
            <a:ext cx="8351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a:latin typeface="Arial" charset="0"/>
              </a:rPr>
              <a:t>A cada caso de uso del negocio se le debe asociar una documentación que sigue el siguiente formato</a:t>
            </a:r>
          </a:p>
        </p:txBody>
      </p:sp>
      <p:graphicFrame>
        <p:nvGraphicFramePr>
          <p:cNvPr id="564255" name="Group 31"/>
          <p:cNvGraphicFramePr>
            <a:graphicFrameLocks noGrp="1"/>
          </p:cNvGraphicFramePr>
          <p:nvPr/>
        </p:nvGraphicFramePr>
        <p:xfrm>
          <a:off x="539750" y="2852738"/>
          <a:ext cx="7993063" cy="3294063"/>
        </p:xfrm>
        <a:graphic>
          <a:graphicData uri="http://schemas.openxmlformats.org/drawingml/2006/table">
            <a:tbl>
              <a:tblPr/>
              <a:tblGrid>
                <a:gridCol w="2663825"/>
                <a:gridCol w="5329238"/>
              </a:tblGrid>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s-ES_tradnl" sz="1800" b="1" i="0" u="none" strike="noStrike" cap="none" normalizeH="0" baseline="0" smtClean="0">
                          <a:ln>
                            <a:noFill/>
                          </a:ln>
                          <a:solidFill>
                            <a:schemeClr val="tx1"/>
                          </a:solidFill>
                          <a:effectLst/>
                          <a:latin typeface="Arial" charset="0"/>
                        </a:rPr>
                        <a:t>Proceso de Negocio</a:t>
                      </a:r>
                      <a:endParaRPr kumimoji="0" lang="es-E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s-ES_tradnl" sz="1800" b="1" i="0" u="none" strike="noStrike" cap="none" normalizeH="0" baseline="0" smtClean="0">
                          <a:ln>
                            <a:noFill/>
                          </a:ln>
                          <a:solidFill>
                            <a:schemeClr val="tx1"/>
                          </a:solidFill>
                          <a:effectLst/>
                          <a:latin typeface="Arial" charset="0"/>
                        </a:rPr>
                        <a:t>Objetivo</a:t>
                      </a:r>
                      <a:endParaRPr kumimoji="0" lang="es-E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51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s-ES_tradnl" sz="1800" b="1" i="0" u="none" strike="noStrike" cap="none" normalizeH="0" baseline="0" smtClean="0">
                          <a:ln>
                            <a:noFill/>
                          </a:ln>
                          <a:solidFill>
                            <a:schemeClr val="tx1"/>
                          </a:solidFill>
                          <a:effectLst/>
                          <a:latin typeface="Arial" charset="0"/>
                        </a:rPr>
                        <a:t>Descripción</a:t>
                      </a:r>
                      <a:endParaRPr kumimoji="0" lang="es-E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s-ES_tradnl" sz="1800" b="1" i="0" u="none" strike="noStrike" cap="none" normalizeH="0" baseline="0" smtClean="0">
                          <a:ln>
                            <a:noFill/>
                          </a:ln>
                          <a:solidFill>
                            <a:schemeClr val="tx1"/>
                          </a:solidFill>
                          <a:effectLst/>
                          <a:latin typeface="Arial" charset="0"/>
                        </a:rPr>
                        <a:t>Prioridad</a:t>
                      </a:r>
                      <a:endParaRPr kumimoji="0" lang="es-E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8661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4229">
                                            <p:txEl>
                                              <p:pRg st="0" end="0"/>
                                            </p:txEl>
                                          </p:spTgt>
                                        </p:tgtEl>
                                        <p:attrNameLst>
                                          <p:attrName>style.visibility</p:attrName>
                                        </p:attrNameLst>
                                      </p:cBhvr>
                                      <p:to>
                                        <p:strVal val="visible"/>
                                      </p:to>
                                    </p:set>
                                    <p:animEffect transition="in" filter="dissolve">
                                      <p:cBhvr>
                                        <p:cTn id="7" dur="500"/>
                                        <p:tgtEl>
                                          <p:spTgt spid="564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4255"/>
                                        </p:tgtEl>
                                        <p:attrNameLst>
                                          <p:attrName>style.visibility</p:attrName>
                                        </p:attrNameLst>
                                      </p:cBhvr>
                                      <p:to>
                                        <p:strVal val="visible"/>
                                      </p:to>
                                    </p:set>
                                    <p:animEffect transition="in" filter="fade">
                                      <p:cBhvr>
                                        <p:cTn id="12" dur="500"/>
                                        <p:tgtEl>
                                          <p:spTgt spid="564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395288" y="620713"/>
            <a:ext cx="8232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sz="3200" b="1" dirty="0">
                <a:solidFill>
                  <a:srgbClr val="FFFF00"/>
                </a:solidFill>
              </a:rPr>
              <a:t>Modelo de Negocios – Conceptos de modelado</a:t>
            </a:r>
          </a:p>
          <a:p>
            <a:pPr algn="just" eaLnBrk="0" hangingPunct="0"/>
            <a:r>
              <a:rPr lang="es-CL" sz="2800" b="1" dirty="0">
                <a:solidFill>
                  <a:srgbClr val="FFFF00"/>
                </a:solidFill>
              </a:rPr>
              <a:t>Diagrama de casos de uso del negocios</a:t>
            </a:r>
          </a:p>
        </p:txBody>
      </p:sp>
      <p:sp>
        <p:nvSpPr>
          <p:cNvPr id="544773" name="Text Box 5"/>
          <p:cNvSpPr txBox="1">
            <a:spLocks noChangeArrowheads="1"/>
          </p:cNvSpPr>
          <p:nvPr/>
        </p:nvSpPr>
        <p:spPr bwMode="auto">
          <a:xfrm>
            <a:off x="323850" y="1916113"/>
            <a:ext cx="86407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s-ES_tradnl" sz="2000">
                <a:latin typeface="Arial" charset="0"/>
              </a:rPr>
              <a:t>Los diagramas de casos de uso del negocio muestran casos de uso del negocio, actores del negocio y trabajadores del negocio, organizados y las interacciones entre ellos. </a:t>
            </a:r>
          </a:p>
          <a:p>
            <a:pPr algn="just" eaLnBrk="0" hangingPunct="0">
              <a:spcBef>
                <a:spcPct val="50000"/>
              </a:spcBef>
            </a:pPr>
            <a:endParaRPr lang="es-ES_tradnl" sz="2000">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647950"/>
            <a:ext cx="315277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717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4773">
                                            <p:txEl>
                                              <p:pRg st="0" end="0"/>
                                            </p:txEl>
                                          </p:spTgt>
                                        </p:tgtEl>
                                        <p:attrNameLst>
                                          <p:attrName>style.visibility</p:attrName>
                                        </p:attrNameLst>
                                      </p:cBhvr>
                                      <p:to>
                                        <p:strVal val="visible"/>
                                      </p:to>
                                    </p:set>
                                    <p:animEffect transition="in" filter="dissolve">
                                      <p:cBhvr>
                                        <p:cTn id="7" dur="500"/>
                                        <p:tgtEl>
                                          <p:spTgt spid="544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1524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41001" name="Rectangle 41"/>
          <p:cNvSpPr>
            <a:spLocks noGrp="1" noChangeArrowheads="1"/>
          </p:cNvSpPr>
          <p:nvPr>
            <p:ph type="title"/>
          </p:nvPr>
        </p:nvSpPr>
        <p:spPr>
          <a:xfrm>
            <a:off x="0" y="0"/>
            <a:ext cx="9144000" cy="1143000"/>
          </a:xfrm>
        </p:spPr>
        <p:txBody>
          <a:bodyPr/>
          <a:lstStyle/>
          <a:p>
            <a:pPr>
              <a:defRPr/>
            </a:pPr>
            <a:r>
              <a:rPr lang="es-ES_tradnl" sz="4000" b="1" smtClean="0">
                <a:solidFill>
                  <a:schemeClr val="tx1"/>
                </a:solidFill>
                <a:effectLst>
                  <a:outerShdw blurRad="38100" dist="38100" dir="2700000" algn="tl">
                    <a:srgbClr val="C0C0C0"/>
                  </a:outerShdw>
                </a:effectLst>
              </a:rPr>
              <a:t>Identificación de los procesos del negocio</a:t>
            </a:r>
            <a:br>
              <a:rPr lang="es-ES_tradnl" sz="4000" b="1" smtClean="0">
                <a:solidFill>
                  <a:schemeClr val="tx1"/>
                </a:solidFill>
                <a:effectLst>
                  <a:outerShdw blurRad="38100" dist="38100" dir="2700000" algn="tl">
                    <a:srgbClr val="C0C0C0"/>
                  </a:outerShdw>
                </a:effectLst>
              </a:rPr>
            </a:br>
            <a:r>
              <a:rPr lang="es-ES_tradnl" sz="4000" b="1" smtClean="0">
                <a:solidFill>
                  <a:schemeClr val="tx1"/>
                </a:solidFill>
                <a:effectLst>
                  <a:outerShdw blurRad="38100" dist="38100" dir="2700000" algn="tl">
                    <a:srgbClr val="C0C0C0"/>
                  </a:outerShdw>
                </a:effectLst>
              </a:rPr>
              <a:t>(Objetivos)</a:t>
            </a:r>
            <a:endParaRPr lang="es-ES_tradnl" smtClean="0">
              <a:solidFill>
                <a:schemeClr val="tx1"/>
              </a:solidFill>
            </a:endParaRPr>
          </a:p>
        </p:txBody>
      </p:sp>
      <p:grpSp>
        <p:nvGrpSpPr>
          <p:cNvPr id="2" name="Group 52"/>
          <p:cNvGrpSpPr>
            <a:grpSpLocks/>
          </p:cNvGrpSpPr>
          <p:nvPr/>
        </p:nvGrpSpPr>
        <p:grpSpPr bwMode="auto">
          <a:xfrm>
            <a:off x="0" y="2255838"/>
            <a:ext cx="5754688" cy="4602162"/>
            <a:chOff x="0" y="1421"/>
            <a:chExt cx="3625" cy="2899"/>
          </a:xfrm>
        </p:grpSpPr>
        <p:sp>
          <p:nvSpPr>
            <p:cNvPr id="25613" name="WordArt 42"/>
            <p:cNvSpPr>
              <a:spLocks noChangeArrowheads="1" noChangeShapeType="1" noTextEdit="1"/>
            </p:cNvSpPr>
            <p:nvPr/>
          </p:nvSpPr>
          <p:spPr bwMode="auto">
            <a:xfrm>
              <a:off x="48" y="1421"/>
              <a:ext cx="1728" cy="816"/>
            </a:xfrm>
            <a:prstGeom prst="rect">
              <a:avLst/>
            </a:prstGeom>
          </p:spPr>
          <p:txBody>
            <a:bodyPr wrap="none" fromWordArt="1">
              <a:prstTxWarp prst="textPlain">
                <a:avLst>
                  <a:gd name="adj" fmla="val 50000"/>
                </a:avLst>
              </a:prstTxWarp>
            </a:bodyPr>
            <a:lstStyle/>
            <a:p>
              <a:pPr algn="ctr"/>
              <a:r>
                <a:rPr lang="es-AR" sz="3600" kern="10">
                  <a:ln w="9525">
                    <a:solidFill>
                      <a:srgbClr val="000000"/>
                    </a:solidFill>
                    <a:round/>
                    <a:headEnd/>
                    <a:tailEnd/>
                  </a:ln>
                  <a:solidFill>
                    <a:srgbClr val="CC0000"/>
                  </a:solidFill>
                  <a:latin typeface="Arial Black"/>
                </a:rPr>
                <a:t>Objetivos</a:t>
              </a:r>
            </a:p>
            <a:p>
              <a:pPr algn="ctr"/>
              <a:r>
                <a:rPr lang="es-AR" sz="3600" kern="10">
                  <a:ln w="9525">
                    <a:solidFill>
                      <a:srgbClr val="000000"/>
                    </a:solidFill>
                    <a:round/>
                    <a:headEnd/>
                    <a:tailEnd/>
                  </a:ln>
                  <a:solidFill>
                    <a:srgbClr val="CC0000"/>
                  </a:solidFill>
                  <a:latin typeface="Arial Black"/>
                </a:rPr>
                <a:t>estratégicos</a:t>
              </a:r>
            </a:p>
          </p:txBody>
        </p:sp>
        <p:sp>
          <p:nvSpPr>
            <p:cNvPr id="41007" name="Rectangle 47"/>
            <p:cNvSpPr>
              <a:spLocks noChangeArrowheads="1"/>
            </p:cNvSpPr>
            <p:nvPr/>
          </p:nvSpPr>
          <p:spPr bwMode="auto">
            <a:xfrm>
              <a:off x="0" y="3993"/>
              <a:ext cx="3625" cy="327"/>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 Empresa de servicio)</a:t>
              </a:r>
              <a:endParaRPr lang="es-ES" sz="2800">
                <a:effectLst>
                  <a:outerShdw blurRad="38100" dist="38100" dir="2700000" algn="tl">
                    <a:srgbClr val="C0C0C0"/>
                  </a:outerShdw>
                </a:effectLst>
                <a:latin typeface="Tahoma" pitchFamily="34" charset="0"/>
              </a:endParaRPr>
            </a:p>
          </p:txBody>
        </p:sp>
        <p:sp>
          <p:nvSpPr>
            <p:cNvPr id="25615" name="Text Box 48"/>
            <p:cNvSpPr txBox="1">
              <a:spLocks noChangeArrowheads="1"/>
            </p:cNvSpPr>
            <p:nvPr/>
          </p:nvSpPr>
          <p:spPr bwMode="auto">
            <a:xfrm>
              <a:off x="0" y="2688"/>
              <a:ext cx="163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PE" sz="2800" i="1" dirty="0">
                  <a:solidFill>
                    <a:srgbClr val="FFFF00"/>
                  </a:solidFill>
                  <a:latin typeface="Tahoma" pitchFamily="34" charset="0"/>
                </a:rPr>
                <a:t>“Satisfacer pedidos de los clientes”</a:t>
              </a:r>
              <a:endParaRPr lang="es-ES" sz="2800" i="1" dirty="0">
                <a:solidFill>
                  <a:srgbClr val="FFFF00"/>
                </a:solidFill>
                <a:latin typeface="Tahoma" pitchFamily="34" charset="0"/>
              </a:endParaRPr>
            </a:p>
          </p:txBody>
        </p:sp>
      </p:grpSp>
      <p:grpSp>
        <p:nvGrpSpPr>
          <p:cNvPr id="3" name="Group 53"/>
          <p:cNvGrpSpPr>
            <a:grpSpLocks/>
          </p:cNvGrpSpPr>
          <p:nvPr/>
        </p:nvGrpSpPr>
        <p:grpSpPr bwMode="auto">
          <a:xfrm>
            <a:off x="1981200" y="1371600"/>
            <a:ext cx="4138613" cy="4894263"/>
            <a:chOff x="1248" y="864"/>
            <a:chExt cx="2607" cy="3083"/>
          </a:xfrm>
        </p:grpSpPr>
        <p:sp>
          <p:nvSpPr>
            <p:cNvPr id="25610" name="Text Box 43"/>
            <p:cNvSpPr txBox="1">
              <a:spLocks noChangeArrowheads="1"/>
            </p:cNvSpPr>
            <p:nvPr/>
          </p:nvSpPr>
          <p:spPr bwMode="auto">
            <a:xfrm>
              <a:off x="1920" y="1104"/>
              <a:ext cx="1935" cy="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PE" sz="3200">
                  <a:latin typeface="Tahoma" pitchFamily="34" charset="0"/>
                </a:rPr>
                <a:t>SubObjetivo 1</a:t>
              </a:r>
            </a:p>
            <a:p>
              <a:r>
                <a:rPr lang="es-PE" sz="3200">
                  <a:latin typeface="Tahoma" pitchFamily="34" charset="0"/>
                </a:rPr>
                <a:t>...</a:t>
              </a:r>
            </a:p>
            <a:p>
              <a:r>
                <a:rPr lang="es-PE" sz="3200">
                  <a:latin typeface="Tahoma" pitchFamily="34" charset="0"/>
                </a:rPr>
                <a:t>...</a:t>
              </a:r>
            </a:p>
            <a:p>
              <a:r>
                <a:rPr lang="es-PE" sz="3200">
                  <a:latin typeface="Tahoma" pitchFamily="34" charset="0"/>
                </a:rPr>
                <a:t>SubObjetivo n</a:t>
              </a:r>
              <a:endParaRPr lang="es-ES" sz="3200">
                <a:latin typeface="Tahoma" pitchFamily="34" charset="0"/>
              </a:endParaRPr>
            </a:p>
          </p:txBody>
        </p:sp>
        <p:sp>
          <p:nvSpPr>
            <p:cNvPr id="25611" name="AutoShape 45"/>
            <p:cNvSpPr>
              <a:spLocks noChangeArrowheads="1"/>
            </p:cNvSpPr>
            <p:nvPr/>
          </p:nvSpPr>
          <p:spPr bwMode="auto">
            <a:xfrm rot="-518665">
              <a:off x="1248" y="864"/>
              <a:ext cx="765" cy="462"/>
            </a:xfrm>
            <a:prstGeom prst="curvedDownArrow">
              <a:avLst>
                <a:gd name="adj1" fmla="val 33117"/>
                <a:gd name="adj2" fmla="val 66234"/>
                <a:gd name="adj3" fmla="val 33333"/>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5612" name="Text Box 49"/>
            <p:cNvSpPr txBox="1">
              <a:spLocks noChangeArrowheads="1"/>
            </p:cNvSpPr>
            <p:nvPr/>
          </p:nvSpPr>
          <p:spPr bwMode="auto">
            <a:xfrm>
              <a:off x="1536" y="2544"/>
              <a:ext cx="2208"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marL="198438" indent="-198438">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PE" sz="2800" i="1" dirty="0">
                  <a:solidFill>
                    <a:srgbClr val="FFFF00"/>
                  </a:solidFill>
                  <a:latin typeface="Tahoma" pitchFamily="34" charset="0"/>
                </a:rPr>
                <a:t>Atender pedido de los clientes.</a:t>
              </a:r>
            </a:p>
            <a:p>
              <a:pPr>
                <a:buFontTx/>
                <a:buChar char="•"/>
              </a:pPr>
              <a:r>
                <a:rPr lang="es-PE" sz="2800" i="1" dirty="0" err="1">
                  <a:solidFill>
                    <a:srgbClr val="FFFF00"/>
                  </a:solidFill>
                  <a:latin typeface="Tahoma" pitchFamily="34" charset="0"/>
                </a:rPr>
                <a:t>Solicitra</a:t>
              </a:r>
              <a:r>
                <a:rPr lang="es-PE" sz="2800" i="1" dirty="0">
                  <a:solidFill>
                    <a:srgbClr val="FFFF00"/>
                  </a:solidFill>
                  <a:latin typeface="Tahoma" pitchFamily="34" charset="0"/>
                </a:rPr>
                <a:t> insumo a los proveedores.</a:t>
              </a:r>
              <a:endParaRPr lang="es-ES" sz="2800" i="1" dirty="0">
                <a:solidFill>
                  <a:srgbClr val="FFFF00"/>
                </a:solidFill>
                <a:latin typeface="Tahoma" pitchFamily="34" charset="0"/>
              </a:endParaRPr>
            </a:p>
          </p:txBody>
        </p:sp>
      </p:grpSp>
      <p:grpSp>
        <p:nvGrpSpPr>
          <p:cNvPr id="4" name="Group 54"/>
          <p:cNvGrpSpPr>
            <a:grpSpLocks/>
          </p:cNvGrpSpPr>
          <p:nvPr/>
        </p:nvGrpSpPr>
        <p:grpSpPr bwMode="auto">
          <a:xfrm>
            <a:off x="5715000" y="1370013"/>
            <a:ext cx="4038600" cy="5487987"/>
            <a:chOff x="3600" y="863"/>
            <a:chExt cx="2544" cy="3457"/>
          </a:xfrm>
        </p:grpSpPr>
        <p:sp>
          <p:nvSpPr>
            <p:cNvPr id="25607" name="WordArt 44"/>
            <p:cNvSpPr>
              <a:spLocks noChangeArrowheads="1" noChangeShapeType="1" noTextEdit="1"/>
            </p:cNvSpPr>
            <p:nvPr/>
          </p:nvSpPr>
          <p:spPr bwMode="auto">
            <a:xfrm>
              <a:off x="4176" y="1248"/>
              <a:ext cx="1536" cy="816"/>
            </a:xfrm>
            <a:prstGeom prst="rect">
              <a:avLst/>
            </a:prstGeom>
          </p:spPr>
          <p:txBody>
            <a:bodyPr wrap="none" fromWordArt="1">
              <a:prstTxWarp prst="textPlain">
                <a:avLst>
                  <a:gd name="adj" fmla="val 50000"/>
                </a:avLst>
              </a:prstTxWarp>
            </a:bodyPr>
            <a:lstStyle/>
            <a:p>
              <a:pPr algn="ctr"/>
              <a:r>
                <a:rPr lang="es-AR" sz="3600" kern="10">
                  <a:ln w="9525">
                    <a:solidFill>
                      <a:srgbClr val="000000"/>
                    </a:solidFill>
                    <a:round/>
                    <a:headEnd/>
                    <a:tailEnd/>
                  </a:ln>
                  <a:solidFill>
                    <a:srgbClr val="FFFF00"/>
                  </a:solidFill>
                  <a:latin typeface="Arial Black"/>
                </a:rPr>
                <a:t>Procesos</a:t>
              </a:r>
            </a:p>
            <a:p>
              <a:pPr algn="ctr"/>
              <a:r>
                <a:rPr lang="es-AR" sz="3600" kern="10">
                  <a:ln w="9525">
                    <a:solidFill>
                      <a:srgbClr val="000000"/>
                    </a:solidFill>
                    <a:round/>
                    <a:headEnd/>
                    <a:tailEnd/>
                  </a:ln>
                  <a:solidFill>
                    <a:srgbClr val="FFFF00"/>
                  </a:solidFill>
                  <a:latin typeface="Arial Black"/>
                </a:rPr>
                <a:t>de negocio</a:t>
              </a:r>
            </a:p>
          </p:txBody>
        </p:sp>
        <p:sp>
          <p:nvSpPr>
            <p:cNvPr id="25608" name="AutoShape 46"/>
            <p:cNvSpPr>
              <a:spLocks noChangeArrowheads="1"/>
            </p:cNvSpPr>
            <p:nvPr/>
          </p:nvSpPr>
          <p:spPr bwMode="auto">
            <a:xfrm rot="-518665">
              <a:off x="3795" y="863"/>
              <a:ext cx="765" cy="337"/>
            </a:xfrm>
            <a:prstGeom prst="curvedDownArrow">
              <a:avLst>
                <a:gd name="adj1" fmla="val 45401"/>
                <a:gd name="adj2" fmla="val 90801"/>
                <a:gd name="adj3" fmla="val 33333"/>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solidFill>
                  <a:srgbClr val="FFFF00"/>
                </a:solidFill>
              </a:endParaRPr>
            </a:p>
          </p:txBody>
        </p:sp>
        <p:pic>
          <p:nvPicPr>
            <p:cNvPr id="25609"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2496"/>
              <a:ext cx="2544"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grpSp>
    </p:spTree>
    <p:extLst>
      <p:ext uri="{BB962C8B-B14F-4D97-AF65-F5344CB8AC3E}">
        <p14:creationId xmlns:p14="http://schemas.microsoft.com/office/powerpoint/2010/main" val="978744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9336" y="500011"/>
            <a:ext cx="7772400" cy="685800"/>
          </a:xfrm>
        </p:spPr>
        <p:txBody>
          <a:bodyPr/>
          <a:lstStyle/>
          <a:p>
            <a:pPr>
              <a:defRPr/>
            </a:pPr>
            <a:r>
              <a:rPr lang="ca-ES" sz="3200" b="1" dirty="0" smtClean="0">
                <a:solidFill>
                  <a:srgbClr val="FFFF00"/>
                </a:solidFill>
                <a:effectLst>
                  <a:outerShdw blurRad="38100" dist="38100" dir="2700000" algn="tl">
                    <a:srgbClr val="C0C0C0"/>
                  </a:outerShdw>
                </a:effectLst>
              </a:rPr>
              <a:t>Consideraciones acerca  de actores del negocio</a:t>
            </a:r>
            <a:endParaRPr lang="es-ES_tradnl" sz="3200" dirty="0" smtClean="0">
              <a:solidFill>
                <a:srgbClr val="FFFF00"/>
              </a:solidFill>
            </a:endParaRPr>
          </a:p>
        </p:txBody>
      </p:sp>
      <p:sp>
        <p:nvSpPr>
          <p:cNvPr id="26627" name="Text Box 3"/>
          <p:cNvSpPr txBox="1">
            <a:spLocks noChangeArrowheads="1"/>
          </p:cNvSpPr>
          <p:nvPr/>
        </p:nvSpPr>
        <p:spPr bwMode="auto">
          <a:xfrm>
            <a:off x="152400" y="14478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7825" indent="-377825">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ca-ES" sz="3100">
                <a:latin typeface="Tahoma" pitchFamily="34" charset="0"/>
              </a:rPr>
              <a:t>Todo lo que interacciona con el ambiente del negocio se modela con actores.</a:t>
            </a:r>
          </a:p>
          <a:p>
            <a:pPr>
              <a:buFontTx/>
              <a:buChar char="•"/>
            </a:pPr>
            <a:r>
              <a:rPr lang="ca-ES" sz="3100">
                <a:latin typeface="Tahoma" pitchFamily="34" charset="0"/>
              </a:rPr>
              <a:t>Cada actor humano expresa un rol, no una persona específica.</a:t>
            </a:r>
          </a:p>
          <a:p>
            <a:pPr>
              <a:buFontTx/>
              <a:buChar char="•"/>
            </a:pPr>
            <a:r>
              <a:rPr lang="ca-ES" sz="3100">
                <a:latin typeface="Tahoma" pitchFamily="34" charset="0"/>
              </a:rPr>
              <a:t>Cada actor modela algo fuera del negocio.</a:t>
            </a:r>
          </a:p>
          <a:p>
            <a:pPr>
              <a:buFontTx/>
              <a:buChar char="•"/>
            </a:pPr>
            <a:r>
              <a:rPr lang="ca-ES" sz="3100">
                <a:latin typeface="Tahoma" pitchFamily="34" charset="0"/>
              </a:rPr>
              <a:t>Cada actor se involucra con al menos un caso de uso.</a:t>
            </a:r>
          </a:p>
          <a:p>
            <a:pPr>
              <a:buFontTx/>
              <a:buChar char="•"/>
            </a:pPr>
            <a:r>
              <a:rPr lang="ca-ES" sz="3100">
                <a:latin typeface="Tahoma" pitchFamily="34" charset="0"/>
              </a:rPr>
              <a:t>Cada actor tiene una descripción y un  nombre que explica su rol en relación al  negocio.</a:t>
            </a:r>
          </a:p>
        </p:txBody>
      </p:sp>
      <p:sp>
        <p:nvSpPr>
          <p:cNvPr id="26628" name="Rectangle 9"/>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grpSp>
        <p:nvGrpSpPr>
          <p:cNvPr id="26629" name="Group 10"/>
          <p:cNvGrpSpPr>
            <a:grpSpLocks/>
          </p:cNvGrpSpPr>
          <p:nvPr/>
        </p:nvGrpSpPr>
        <p:grpSpPr bwMode="auto">
          <a:xfrm>
            <a:off x="8458200" y="5867400"/>
            <a:ext cx="533400" cy="838200"/>
            <a:chOff x="2568" y="624"/>
            <a:chExt cx="336" cy="528"/>
          </a:xfrm>
        </p:grpSpPr>
        <p:sp>
          <p:nvSpPr>
            <p:cNvPr id="26630" name="Oval 11"/>
            <p:cNvSpPr>
              <a:spLocks noChangeArrowheads="1"/>
            </p:cNvSpPr>
            <p:nvPr/>
          </p:nvSpPr>
          <p:spPr bwMode="auto">
            <a:xfrm>
              <a:off x="2616" y="624"/>
              <a:ext cx="240" cy="192"/>
            </a:xfrm>
            <a:prstGeom prst="ellipse">
              <a:avLst/>
            </a:prstGeom>
            <a:solidFill>
              <a:srgbClr val="FFFF00"/>
            </a:solidFill>
            <a:ln w="38100">
              <a:solidFill>
                <a:schemeClr val="tx1"/>
              </a:solidFill>
              <a:round/>
              <a:headEnd/>
              <a:tailEnd/>
            </a:ln>
          </p:spPr>
          <p:txBody>
            <a:bodyPr/>
            <a:lstStyle/>
            <a:p>
              <a:endParaRPr lang="es-MX"/>
            </a:p>
          </p:txBody>
        </p:sp>
        <p:sp>
          <p:nvSpPr>
            <p:cNvPr id="26631" name="Line 12"/>
            <p:cNvSpPr>
              <a:spLocks noChangeShapeType="1"/>
            </p:cNvSpPr>
            <p:nvPr/>
          </p:nvSpPr>
          <p:spPr bwMode="auto">
            <a:xfrm>
              <a:off x="2736" y="813"/>
              <a:ext cx="0"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632" name="Line 13"/>
            <p:cNvSpPr>
              <a:spLocks noChangeShapeType="1"/>
            </p:cNvSpPr>
            <p:nvPr/>
          </p:nvSpPr>
          <p:spPr bwMode="auto">
            <a:xfrm>
              <a:off x="2624" y="88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633" name="Line 14"/>
            <p:cNvSpPr>
              <a:spLocks noChangeShapeType="1"/>
            </p:cNvSpPr>
            <p:nvPr/>
          </p:nvSpPr>
          <p:spPr bwMode="auto">
            <a:xfrm flipH="1">
              <a:off x="2568"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634" name="Line 15"/>
            <p:cNvSpPr>
              <a:spLocks noChangeShapeType="1"/>
            </p:cNvSpPr>
            <p:nvPr/>
          </p:nvSpPr>
          <p:spPr bwMode="auto">
            <a:xfrm>
              <a:off x="2736"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635" name="Line 16"/>
            <p:cNvSpPr>
              <a:spLocks noChangeShapeType="1"/>
            </p:cNvSpPr>
            <p:nvPr/>
          </p:nvSpPr>
          <p:spPr bwMode="auto">
            <a:xfrm flipH="1">
              <a:off x="2712" y="665"/>
              <a:ext cx="112"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Tree>
    <p:extLst>
      <p:ext uri="{BB962C8B-B14F-4D97-AF65-F5344CB8AC3E}">
        <p14:creationId xmlns:p14="http://schemas.microsoft.com/office/powerpoint/2010/main" val="3828680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228600"/>
            <a:ext cx="9144000" cy="381000"/>
          </a:xfrm>
        </p:spPr>
        <p:txBody>
          <a:bodyPr/>
          <a:lstStyle/>
          <a:p>
            <a:pPr>
              <a:defRPr/>
            </a:pPr>
            <a:r>
              <a:rPr lang="es-PE" b="1" dirty="0" smtClean="0">
                <a:solidFill>
                  <a:schemeClr val="tx1"/>
                </a:solidFill>
                <a:effectLst>
                  <a:outerShdw blurRad="38100" dist="38100" dir="2700000" algn="tl">
                    <a:srgbClr val="C0C0C0"/>
                  </a:outerShdw>
                </a:effectLst>
              </a:rPr>
              <a:t>Consideraciones acerca de los CUN</a:t>
            </a:r>
            <a:endParaRPr lang="es-ES_tradnl" dirty="0" smtClean="0">
              <a:solidFill>
                <a:schemeClr val="tx1"/>
              </a:solidFill>
            </a:endParaRPr>
          </a:p>
        </p:txBody>
      </p:sp>
      <p:sp>
        <p:nvSpPr>
          <p:cNvPr id="27651" name="Rectangle 3"/>
          <p:cNvSpPr>
            <a:spLocks noGrp="1" noChangeArrowheads="1"/>
          </p:cNvSpPr>
          <p:nvPr>
            <p:ph type="body" idx="4294967295"/>
          </p:nvPr>
        </p:nvSpPr>
        <p:spPr>
          <a:xfrm>
            <a:off x="381000" y="1143000"/>
            <a:ext cx="8305800" cy="4343400"/>
          </a:xfrm>
          <a:prstGeom prst="rect">
            <a:avLst/>
          </a:prstGeom>
        </p:spPr>
        <p:txBody>
          <a:bodyPr/>
          <a:lstStyle/>
          <a:p>
            <a:pPr>
              <a:lnSpc>
                <a:spcPct val="90000"/>
              </a:lnSpc>
            </a:pPr>
            <a:r>
              <a:rPr lang="ca-ES" sz="2000" b="1" dirty="0" smtClean="0">
                <a:latin typeface="Tahoma" pitchFamily="34" charset="0"/>
              </a:rPr>
              <a:t>Su nombre y descripción breve son claras y fáciles de comprender.</a:t>
            </a:r>
          </a:p>
          <a:p>
            <a:pPr algn="just">
              <a:lnSpc>
                <a:spcPct val="90000"/>
              </a:lnSpc>
            </a:pPr>
            <a:r>
              <a:rPr lang="ca-ES" sz="2000" b="1" dirty="0" smtClean="0">
                <a:latin typeface="Tahoma" pitchFamily="34" charset="0"/>
              </a:rPr>
              <a:t>Cada caso de uso del negocio es completo desde la perspectiva de un actor externo.</a:t>
            </a:r>
          </a:p>
          <a:p>
            <a:pPr algn="just">
              <a:lnSpc>
                <a:spcPct val="90000"/>
              </a:lnSpc>
            </a:pPr>
            <a:r>
              <a:rPr lang="ca-ES" sz="2000" b="1" dirty="0" smtClean="0">
                <a:latin typeface="Tahoma" pitchFamily="34" charset="0"/>
              </a:rPr>
              <a:t>Cada caso de uso del negocio normalmente se involucra con, al menos, un actor. </a:t>
            </a:r>
          </a:p>
          <a:p>
            <a:pPr algn="just">
              <a:lnSpc>
                <a:spcPct val="90000"/>
              </a:lnSpc>
            </a:pPr>
            <a:r>
              <a:rPr lang="ca-ES" sz="2000" b="1" dirty="0" smtClean="0">
                <a:latin typeface="Tahoma" pitchFamily="34" charset="0"/>
              </a:rPr>
              <a:t>Es posible que un caso de uso de apoyo no interactúe con ningún actor. </a:t>
            </a:r>
            <a:endParaRPr lang="es-ES_tradnl" sz="2000" b="1" dirty="0" smtClean="0">
              <a:latin typeface="Tahoma" pitchFamily="34" charset="0"/>
            </a:endParaRPr>
          </a:p>
        </p:txBody>
      </p:sp>
      <p:sp>
        <p:nvSpPr>
          <p:cNvPr id="27652" name="Rectangle 4"/>
          <p:cNvSpPr>
            <a:spLocks noChangeArrowheads="1"/>
          </p:cNvSpPr>
          <p:nvPr/>
        </p:nvSpPr>
        <p:spPr bwMode="auto">
          <a:xfrm>
            <a:off x="304800" y="685800"/>
            <a:ext cx="8610600" cy="76200"/>
          </a:xfrm>
          <a:prstGeom prst="rect">
            <a:avLst/>
          </a:prstGeom>
          <a:solidFill>
            <a:srgbClr val="CC0000"/>
          </a:solidFill>
          <a:ln w="9525">
            <a:solidFill>
              <a:schemeClr val="tx1"/>
            </a:solidFill>
            <a:miter lim="800000"/>
            <a:headEnd/>
            <a:tailEnd/>
          </a:ln>
        </p:spPr>
        <p:txBody>
          <a:bodyPr wrap="none" anchor="ctr"/>
          <a:lstStyle/>
          <a:p>
            <a:endParaRPr lang="es-MX"/>
          </a:p>
        </p:txBody>
      </p:sp>
      <p:grpSp>
        <p:nvGrpSpPr>
          <p:cNvPr id="27653" name="Group 5"/>
          <p:cNvGrpSpPr>
            <a:grpSpLocks/>
          </p:cNvGrpSpPr>
          <p:nvPr/>
        </p:nvGrpSpPr>
        <p:grpSpPr bwMode="auto">
          <a:xfrm>
            <a:off x="7924800" y="6096000"/>
            <a:ext cx="1143000" cy="550863"/>
            <a:chOff x="6441" y="2500"/>
            <a:chExt cx="1425" cy="627"/>
          </a:xfrm>
        </p:grpSpPr>
        <p:sp>
          <p:nvSpPr>
            <p:cNvPr id="27654" name="Oval 6"/>
            <p:cNvSpPr>
              <a:spLocks noChangeArrowheads="1"/>
            </p:cNvSpPr>
            <p:nvPr/>
          </p:nvSpPr>
          <p:spPr bwMode="auto">
            <a:xfrm>
              <a:off x="6441" y="2500"/>
              <a:ext cx="1425" cy="627"/>
            </a:xfrm>
            <a:prstGeom prst="ellipse">
              <a:avLst/>
            </a:prstGeom>
            <a:solidFill>
              <a:srgbClr val="FFFF00"/>
            </a:solidFill>
            <a:ln w="38100">
              <a:solidFill>
                <a:schemeClr val="tx1"/>
              </a:solidFill>
              <a:round/>
              <a:headEnd/>
              <a:tailEnd/>
            </a:ln>
          </p:spPr>
          <p:txBody>
            <a:bodyPr/>
            <a:lstStyle/>
            <a:p>
              <a:endParaRPr lang="es-MX"/>
            </a:p>
          </p:txBody>
        </p:sp>
        <p:sp>
          <p:nvSpPr>
            <p:cNvPr id="27655" name="Line 7"/>
            <p:cNvSpPr>
              <a:spLocks noChangeShapeType="1"/>
            </p:cNvSpPr>
            <p:nvPr/>
          </p:nvSpPr>
          <p:spPr bwMode="auto">
            <a:xfrm flipH="1">
              <a:off x="7524" y="2671"/>
              <a:ext cx="285" cy="3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Tree>
    <p:extLst>
      <p:ext uri="{BB962C8B-B14F-4D97-AF65-F5344CB8AC3E}">
        <p14:creationId xmlns:p14="http://schemas.microsoft.com/office/powerpoint/2010/main" val="1941858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0" y="228600"/>
            <a:ext cx="9144000" cy="381000"/>
          </a:xfrm>
          <a:prstGeom prst="rect">
            <a:avLst/>
          </a:prstGeom>
          <a:noFill/>
          <a:ln w="9525">
            <a:noFill/>
            <a:miter lim="800000"/>
            <a:headEnd/>
            <a:tailEnd/>
          </a:ln>
          <a:effectLst/>
        </p:spPr>
        <p:txBody>
          <a:bodyPr anchor="ctr"/>
          <a:lstStyle/>
          <a:p>
            <a:pPr algn="ctr">
              <a:defRPr/>
            </a:pPr>
            <a:r>
              <a:rPr lang="es-PE" sz="4400">
                <a:effectLst>
                  <a:outerShdw blurRad="38100" dist="38100" dir="2700000" algn="tl">
                    <a:srgbClr val="C0C0C0"/>
                  </a:outerShdw>
                </a:effectLst>
              </a:rPr>
              <a:t>Diagrama de CUN</a:t>
            </a:r>
            <a:endParaRPr lang="es-ES_tradnl" sz="4400" b="0"/>
          </a:p>
        </p:txBody>
      </p:sp>
      <p:sp>
        <p:nvSpPr>
          <p:cNvPr id="28675" name="Rectangle 3"/>
          <p:cNvSpPr>
            <a:spLocks noChangeArrowheads="1"/>
          </p:cNvSpPr>
          <p:nvPr/>
        </p:nvSpPr>
        <p:spPr bwMode="auto">
          <a:xfrm>
            <a:off x="76200" y="6858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28676" name="Text Box 4"/>
          <p:cNvSpPr txBox="1">
            <a:spLocks noChangeArrowheads="1"/>
          </p:cNvSpPr>
          <p:nvPr/>
        </p:nvSpPr>
        <p:spPr bwMode="auto">
          <a:xfrm>
            <a:off x="228600" y="9144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6291263" algn="l"/>
              </a:tabLst>
              <a:defRPr sz="2400" b="1">
                <a:solidFill>
                  <a:schemeClr val="tx1"/>
                </a:solidFill>
                <a:latin typeface="Times New Roman" pitchFamily="18" charset="0"/>
              </a:defRPr>
            </a:lvl1pPr>
            <a:lvl2pPr marL="742950" indent="-285750">
              <a:tabLst>
                <a:tab pos="6291263" algn="l"/>
              </a:tabLst>
              <a:defRPr sz="2400" b="1">
                <a:solidFill>
                  <a:schemeClr val="tx1"/>
                </a:solidFill>
                <a:latin typeface="Times New Roman" pitchFamily="18" charset="0"/>
              </a:defRPr>
            </a:lvl2pPr>
            <a:lvl3pPr marL="1143000" indent="-228600">
              <a:tabLst>
                <a:tab pos="6291263" algn="l"/>
              </a:tabLst>
              <a:defRPr sz="2400" b="1">
                <a:solidFill>
                  <a:schemeClr val="tx1"/>
                </a:solidFill>
                <a:latin typeface="Times New Roman" pitchFamily="18" charset="0"/>
              </a:defRPr>
            </a:lvl3pPr>
            <a:lvl4pPr marL="1600200" indent="-228600">
              <a:tabLst>
                <a:tab pos="6291263" algn="l"/>
              </a:tabLst>
              <a:defRPr sz="2400" b="1">
                <a:solidFill>
                  <a:schemeClr val="tx1"/>
                </a:solidFill>
                <a:latin typeface="Times New Roman" pitchFamily="18" charset="0"/>
              </a:defRPr>
            </a:lvl4pPr>
            <a:lvl5pPr marL="2057400" indent="-228600">
              <a:tabLst>
                <a:tab pos="6291263" algn="l"/>
              </a:tabLst>
              <a:defRPr sz="2400" b="1">
                <a:solidFill>
                  <a:schemeClr val="tx1"/>
                </a:solidFill>
                <a:latin typeface="Times New Roman" pitchFamily="18" charset="0"/>
              </a:defRPr>
            </a:lvl5pPr>
            <a:lvl6pPr marL="2514600" indent="-228600" eaLnBrk="0" fontAlgn="base" hangingPunct="0">
              <a:spcBef>
                <a:spcPct val="0"/>
              </a:spcBef>
              <a:spcAft>
                <a:spcPct val="0"/>
              </a:spcAft>
              <a:tabLst>
                <a:tab pos="6291263" algn="l"/>
              </a:tabLst>
              <a:defRPr sz="2400" b="1">
                <a:solidFill>
                  <a:schemeClr val="tx1"/>
                </a:solidFill>
                <a:latin typeface="Times New Roman" pitchFamily="18" charset="0"/>
              </a:defRPr>
            </a:lvl6pPr>
            <a:lvl7pPr marL="2971800" indent="-228600" eaLnBrk="0" fontAlgn="base" hangingPunct="0">
              <a:spcBef>
                <a:spcPct val="0"/>
              </a:spcBef>
              <a:spcAft>
                <a:spcPct val="0"/>
              </a:spcAft>
              <a:tabLst>
                <a:tab pos="6291263" algn="l"/>
              </a:tabLst>
              <a:defRPr sz="2400" b="1">
                <a:solidFill>
                  <a:schemeClr val="tx1"/>
                </a:solidFill>
                <a:latin typeface="Times New Roman" pitchFamily="18" charset="0"/>
              </a:defRPr>
            </a:lvl7pPr>
            <a:lvl8pPr marL="3429000" indent="-228600" eaLnBrk="0" fontAlgn="base" hangingPunct="0">
              <a:spcBef>
                <a:spcPct val="0"/>
              </a:spcBef>
              <a:spcAft>
                <a:spcPct val="0"/>
              </a:spcAft>
              <a:tabLst>
                <a:tab pos="6291263" algn="l"/>
              </a:tabLst>
              <a:defRPr sz="2400" b="1">
                <a:solidFill>
                  <a:schemeClr val="tx1"/>
                </a:solidFill>
                <a:latin typeface="Times New Roman" pitchFamily="18" charset="0"/>
              </a:defRPr>
            </a:lvl8pPr>
            <a:lvl9pPr marL="3886200" indent="-228600" eaLnBrk="0" fontAlgn="base" hangingPunct="0">
              <a:spcBef>
                <a:spcPct val="0"/>
              </a:spcBef>
              <a:spcAft>
                <a:spcPct val="0"/>
              </a:spcAft>
              <a:tabLst>
                <a:tab pos="6291263" algn="l"/>
              </a:tabLst>
              <a:defRPr sz="2400" b="1">
                <a:solidFill>
                  <a:schemeClr val="tx1"/>
                </a:solidFill>
                <a:latin typeface="Times New Roman" pitchFamily="18" charset="0"/>
              </a:defRPr>
            </a:lvl9pPr>
          </a:lstStyle>
          <a:p>
            <a:pPr algn="ctr"/>
            <a:r>
              <a:rPr lang="ca-ES" sz="2800">
                <a:latin typeface="Tahoma" pitchFamily="34" charset="0"/>
              </a:rPr>
              <a:t>Diagrama que representa gráficamente a los procesos del negocio y su interacción con los actores del negocio.</a:t>
            </a:r>
            <a:endParaRPr lang="es-ES_tradnl" sz="2800">
              <a:latin typeface="Tahom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2287588"/>
            <a:ext cx="3152775" cy="4526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65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sz="2800" b="1" dirty="0">
                <a:solidFill>
                  <a:srgbClr val="FFFF00"/>
                </a:solidFill>
                <a:effectLst>
                  <a:outerShdw blurRad="38100" dist="38100" dir="2700000" algn="tl">
                    <a:srgbClr val="000000">
                      <a:alpha val="43137"/>
                    </a:srgbClr>
                  </a:outerShdw>
                </a:effectLst>
              </a:rPr>
              <a:t>Concepto de sistema</a:t>
            </a:r>
            <a:br>
              <a:rPr lang="es-AR" sz="2800" b="1" dirty="0">
                <a:solidFill>
                  <a:srgbClr val="FFFF00"/>
                </a:solidFill>
                <a:effectLst>
                  <a:outerShdw blurRad="38100" dist="38100" dir="2700000" algn="tl">
                    <a:srgbClr val="000000">
                      <a:alpha val="43137"/>
                    </a:srgbClr>
                  </a:outerShdw>
                </a:effectLst>
              </a:rPr>
            </a:br>
            <a:endParaRPr lang="es-AR" dirty="0"/>
          </a:p>
        </p:txBody>
      </p:sp>
      <p:sp>
        <p:nvSpPr>
          <p:cNvPr id="3" name="Content Placeholder 2"/>
          <p:cNvSpPr>
            <a:spLocks noGrp="1"/>
          </p:cNvSpPr>
          <p:nvPr>
            <p:ph sz="quarter" idx="13"/>
          </p:nvPr>
        </p:nvSpPr>
        <p:spPr/>
        <p:txBody>
          <a:bodyPr/>
          <a:lstStyle/>
          <a:p>
            <a:pPr algn="just"/>
            <a:r>
              <a:rPr lang="es-AR" sz="3200" dirty="0"/>
              <a:t>Un sistema puede ser físico o concreto (una computadora, un televisor, un humano) o puede ser abstracto o conceptual (un software)</a:t>
            </a:r>
            <a:br>
              <a:rPr lang="es-AR" sz="3200" dirty="0"/>
            </a:br>
            <a:r>
              <a:rPr lang="es-AR" dirty="0"/>
              <a:t/>
            </a:r>
            <a:br>
              <a:rPr lang="es-AR" dirty="0"/>
            </a:br>
            <a:endParaRPr lang="es-AR" dirty="0"/>
          </a:p>
        </p:txBody>
      </p:sp>
    </p:spTree>
    <p:extLst>
      <p:ext uri="{BB962C8B-B14F-4D97-AF65-F5344CB8AC3E}">
        <p14:creationId xmlns:p14="http://schemas.microsoft.com/office/powerpoint/2010/main" val="30759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52400" y="304800"/>
            <a:ext cx="8839200" cy="762000"/>
          </a:xfrm>
          <a:prstGeom prst="rect">
            <a:avLst/>
          </a:prstGeom>
          <a:noFill/>
          <a:ln w="9525">
            <a:noFill/>
            <a:miter lim="800000"/>
            <a:headEnd/>
            <a:tailEnd/>
          </a:ln>
          <a:effectLst/>
        </p:spPr>
        <p:txBody>
          <a:bodyPr anchor="ctr"/>
          <a:lstStyle/>
          <a:p>
            <a:pPr algn="ctr">
              <a:defRPr/>
            </a:pPr>
            <a:r>
              <a:rPr lang="es-ES_tradnl" sz="4000">
                <a:solidFill>
                  <a:schemeClr val="tx2"/>
                </a:solidFill>
                <a:effectLst>
                  <a:outerShdw blurRad="38100" dist="38100" dir="2700000" algn="tl">
                    <a:srgbClr val="C0C0C0"/>
                  </a:outerShdw>
                </a:effectLst>
              </a:rPr>
              <a:t>Convenios en la representación del Diagrama de CUN</a:t>
            </a:r>
            <a:r>
              <a:rPr lang="es-ES_tradnl" sz="4000">
                <a:solidFill>
                  <a:schemeClr val="tx2"/>
                </a:solidFill>
                <a:latin typeface="Arial" charset="0"/>
              </a:rPr>
              <a:t> </a:t>
            </a:r>
            <a:endParaRPr lang="es-ES_tradnl" sz="4400" b="0">
              <a:solidFill>
                <a:schemeClr val="tx2"/>
              </a:solidFill>
            </a:endParaRPr>
          </a:p>
        </p:txBody>
      </p:sp>
      <p:sp>
        <p:nvSpPr>
          <p:cNvPr id="29699" name="Text Box 3"/>
          <p:cNvSpPr txBox="1">
            <a:spLocks noChangeArrowheads="1"/>
          </p:cNvSpPr>
          <p:nvPr/>
        </p:nvSpPr>
        <p:spPr bwMode="auto">
          <a:xfrm>
            <a:off x="304800" y="1811338"/>
            <a:ext cx="8534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ES_tradnl" sz="3200" dirty="0">
                <a:latin typeface="Arial" charset="0"/>
              </a:rPr>
              <a:t>Un caso de uso puede asociarse con uno o más actores.</a:t>
            </a:r>
          </a:p>
          <a:p>
            <a:pPr>
              <a:buFontTx/>
              <a:buChar char="•"/>
            </a:pPr>
            <a:r>
              <a:rPr lang="es-ES_tradnl" sz="3200" dirty="0">
                <a:latin typeface="Arial" charset="0"/>
              </a:rPr>
              <a:t>Un caso de uso se comunica con al menos un actor, sino hay error en el modelo, excepto cuando:</a:t>
            </a:r>
          </a:p>
        </p:txBody>
      </p:sp>
      <p:sp>
        <p:nvSpPr>
          <p:cNvPr id="29700" name="Text Box 4"/>
          <p:cNvSpPr txBox="1">
            <a:spLocks noChangeArrowheads="1"/>
          </p:cNvSpPr>
          <p:nvPr/>
        </p:nvSpPr>
        <p:spPr bwMode="auto">
          <a:xfrm>
            <a:off x="746125" y="4371975"/>
            <a:ext cx="8474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ES_tradnl" sz="2800" dirty="0">
                <a:latin typeface="Arial" charset="0"/>
              </a:rPr>
              <a:t>CU abstracto (puede tenerlas).</a:t>
            </a:r>
          </a:p>
          <a:p>
            <a:pPr>
              <a:buFontTx/>
              <a:buChar char="•"/>
            </a:pPr>
            <a:r>
              <a:rPr lang="es-ES_tradnl" sz="2800" dirty="0">
                <a:latin typeface="Arial" charset="0"/>
              </a:rPr>
              <a:t>CU hijo en una relación de generalización/especialización si en el padre se describe toda la comunicación.</a:t>
            </a:r>
          </a:p>
        </p:txBody>
      </p:sp>
      <p:sp>
        <p:nvSpPr>
          <p:cNvPr id="29701" name="Rectangle 6"/>
          <p:cNvSpPr>
            <a:spLocks noChangeArrowheads="1"/>
          </p:cNvSpPr>
          <p:nvPr/>
        </p:nvSpPr>
        <p:spPr bwMode="auto">
          <a:xfrm>
            <a:off x="152400" y="1295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3994858807"/>
      </p:ext>
    </p:extLst>
  </p:cSld>
  <p:clrMapOvr>
    <a:masterClrMapping/>
  </p:clrMapOvr>
  <p:transition>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304800" y="14478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s-ES_tradnl" sz="2800">
                <a:solidFill>
                  <a:srgbClr val="CC3300"/>
                </a:solidFill>
                <a:latin typeface="Arial" charset="0"/>
              </a:rPr>
              <a:t>Navegabilidad en las relaciones de comunicación entre actores y CUN</a:t>
            </a:r>
          </a:p>
        </p:txBody>
      </p:sp>
      <p:sp>
        <p:nvSpPr>
          <p:cNvPr id="30723" name="Text Box 4"/>
          <p:cNvSpPr txBox="1">
            <a:spLocks noChangeArrowheads="1"/>
          </p:cNvSpPr>
          <p:nvPr/>
        </p:nvSpPr>
        <p:spPr bwMode="auto">
          <a:xfrm>
            <a:off x="0" y="2740025"/>
            <a:ext cx="9144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ES_tradnl" sz="2800">
                <a:latin typeface="Arial" charset="0"/>
              </a:rPr>
              <a:t>Indica quién inicia la comunicación en la interacción y se muestra con una flecha.</a:t>
            </a:r>
          </a:p>
          <a:p>
            <a:pPr>
              <a:buFontTx/>
              <a:buChar char="•"/>
            </a:pPr>
            <a:r>
              <a:rPr lang="es-ES_tradnl" sz="2800">
                <a:latin typeface="Arial" charset="0"/>
              </a:rPr>
              <a:t>Si la fecha apunta al CUN, inicia el actor.</a:t>
            </a:r>
          </a:p>
          <a:p>
            <a:pPr>
              <a:buFontTx/>
              <a:buChar char="•"/>
            </a:pPr>
            <a:r>
              <a:rPr lang="es-ES_tradnl" sz="2800">
                <a:latin typeface="Arial" charset="0"/>
              </a:rPr>
              <a:t>Si la flecha apunta al actor, entonces inicia el CUN.</a:t>
            </a:r>
          </a:p>
          <a:p>
            <a:pPr>
              <a:buFontTx/>
              <a:buChar char="•"/>
            </a:pPr>
            <a:r>
              <a:rPr lang="es-ES_tradnl" sz="2800">
                <a:latin typeface="Arial" charset="0"/>
              </a:rPr>
              <a:t>La relación en los dos sentidos se muestra sin saetas.</a:t>
            </a:r>
          </a:p>
          <a:p>
            <a:pPr>
              <a:buFontTx/>
              <a:buChar char="•"/>
            </a:pPr>
            <a:r>
              <a:rPr lang="es-ES_tradnl" sz="2800">
                <a:latin typeface="Arial" charset="0"/>
              </a:rPr>
              <a:t>Por cada flecha de comunicación se asume un mensaje de retorno.</a:t>
            </a:r>
          </a:p>
        </p:txBody>
      </p:sp>
      <p:sp>
        <p:nvSpPr>
          <p:cNvPr id="106502" name="Rectangle 6"/>
          <p:cNvSpPr>
            <a:spLocks noChangeArrowheads="1"/>
          </p:cNvSpPr>
          <p:nvPr/>
        </p:nvSpPr>
        <p:spPr bwMode="auto">
          <a:xfrm>
            <a:off x="152400" y="304800"/>
            <a:ext cx="8839200" cy="762000"/>
          </a:xfrm>
          <a:prstGeom prst="rect">
            <a:avLst/>
          </a:prstGeom>
          <a:noFill/>
          <a:ln w="9525">
            <a:noFill/>
            <a:miter lim="800000"/>
            <a:headEnd/>
            <a:tailEnd/>
          </a:ln>
          <a:effectLst/>
        </p:spPr>
        <p:txBody>
          <a:bodyPr anchor="ctr"/>
          <a:lstStyle/>
          <a:p>
            <a:pPr algn="ctr">
              <a:defRPr/>
            </a:pPr>
            <a:r>
              <a:rPr lang="es-ES_tradnl" sz="4000">
                <a:solidFill>
                  <a:schemeClr val="tx2"/>
                </a:solidFill>
                <a:effectLst>
                  <a:outerShdw blurRad="38100" dist="38100" dir="2700000" algn="tl">
                    <a:srgbClr val="C0C0C0"/>
                  </a:outerShdw>
                </a:effectLst>
              </a:rPr>
              <a:t>Convenios en la representación del Diagrama de CUN</a:t>
            </a:r>
            <a:r>
              <a:rPr lang="es-ES_tradnl" sz="4000">
                <a:solidFill>
                  <a:schemeClr val="tx2"/>
                </a:solidFill>
                <a:latin typeface="Arial" charset="0"/>
              </a:rPr>
              <a:t> </a:t>
            </a:r>
            <a:endParaRPr lang="es-ES_tradnl" sz="4400" b="0">
              <a:solidFill>
                <a:schemeClr val="tx2"/>
              </a:solidFill>
            </a:endParaRPr>
          </a:p>
        </p:txBody>
      </p:sp>
      <p:sp>
        <p:nvSpPr>
          <p:cNvPr id="30725" name="Rectangle 7"/>
          <p:cNvSpPr>
            <a:spLocks noChangeArrowheads="1"/>
          </p:cNvSpPr>
          <p:nvPr/>
        </p:nvSpPr>
        <p:spPr bwMode="auto">
          <a:xfrm>
            <a:off x="152400" y="1295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2914127748"/>
      </p:ext>
    </p:extLst>
  </p:cSld>
  <p:clrMapOvr>
    <a:masterClrMapping/>
  </p:clrMapOvr>
  <p:transition>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304800" y="14478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s-ES_tradnl" sz="2800">
                <a:solidFill>
                  <a:srgbClr val="CC3300"/>
                </a:solidFill>
                <a:latin typeface="Arial" charset="0"/>
              </a:rPr>
              <a:t>Navegabilidad en las relaciones de comunicación entre actores y CUN</a:t>
            </a:r>
          </a:p>
        </p:txBody>
      </p:sp>
      <p:sp>
        <p:nvSpPr>
          <p:cNvPr id="31747" name="Text Box 4"/>
          <p:cNvSpPr txBox="1">
            <a:spLocks noChangeArrowheads="1"/>
          </p:cNvSpPr>
          <p:nvPr/>
        </p:nvSpPr>
        <p:spPr bwMode="auto">
          <a:xfrm>
            <a:off x="0" y="2740025"/>
            <a:ext cx="9144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ES_tradnl" sz="2800">
                <a:latin typeface="Arial" charset="0"/>
              </a:rPr>
              <a:t>NO confundir navegabilidad con flujos de datos, la navegabilidad solo indica relación de iniciación.</a:t>
            </a:r>
          </a:p>
          <a:p>
            <a:pPr>
              <a:buFontTx/>
              <a:buChar char="•"/>
            </a:pPr>
            <a:r>
              <a:rPr lang="es-ES_tradnl" sz="2800">
                <a:latin typeface="Arial" charset="0"/>
              </a:rPr>
              <a:t>Los convenios que usaremos serán:</a:t>
            </a:r>
          </a:p>
        </p:txBody>
      </p:sp>
      <p:sp>
        <p:nvSpPr>
          <p:cNvPr id="31748" name="Text Box 5"/>
          <p:cNvSpPr txBox="1">
            <a:spLocks noChangeArrowheads="1"/>
          </p:cNvSpPr>
          <p:nvPr/>
        </p:nvSpPr>
        <p:spPr bwMode="auto">
          <a:xfrm>
            <a:off x="381000" y="42672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Char char="•"/>
            </a:pPr>
            <a:r>
              <a:rPr lang="es-ES_tradnl">
                <a:latin typeface="Arial" charset="0"/>
              </a:rPr>
              <a:t>La flecha de iniciación del actor al CUN siempre se muestran, aún si más tarde el CU inicia comunicación con el actor que lo mostró. En este último caso solo se pone una flecha del actor al CUN.</a:t>
            </a:r>
          </a:p>
          <a:p>
            <a:pPr>
              <a:buFontTx/>
              <a:buChar char="•"/>
            </a:pPr>
            <a:r>
              <a:rPr lang="es-ES_tradnl">
                <a:latin typeface="Arial" charset="0"/>
              </a:rPr>
              <a:t>El resto de las flechas puede ser omitida e incluirla solo para esclarecer el diagrama.</a:t>
            </a:r>
          </a:p>
        </p:txBody>
      </p:sp>
      <p:sp>
        <p:nvSpPr>
          <p:cNvPr id="109575" name="Rectangle 7"/>
          <p:cNvSpPr>
            <a:spLocks noChangeArrowheads="1"/>
          </p:cNvSpPr>
          <p:nvPr/>
        </p:nvSpPr>
        <p:spPr bwMode="auto">
          <a:xfrm>
            <a:off x="152400" y="304800"/>
            <a:ext cx="8839200" cy="762000"/>
          </a:xfrm>
          <a:prstGeom prst="rect">
            <a:avLst/>
          </a:prstGeom>
          <a:noFill/>
          <a:ln w="9525">
            <a:noFill/>
            <a:miter lim="800000"/>
            <a:headEnd/>
            <a:tailEnd/>
          </a:ln>
          <a:effectLst/>
        </p:spPr>
        <p:txBody>
          <a:bodyPr anchor="ctr"/>
          <a:lstStyle/>
          <a:p>
            <a:pPr algn="ctr">
              <a:defRPr/>
            </a:pPr>
            <a:r>
              <a:rPr lang="es-ES_tradnl" sz="4000">
                <a:solidFill>
                  <a:schemeClr val="tx2"/>
                </a:solidFill>
                <a:effectLst>
                  <a:outerShdw blurRad="38100" dist="38100" dir="2700000" algn="tl">
                    <a:srgbClr val="C0C0C0"/>
                  </a:outerShdw>
                </a:effectLst>
              </a:rPr>
              <a:t>Convenios en la representación del Diagrama de CUN</a:t>
            </a:r>
            <a:r>
              <a:rPr lang="es-ES_tradnl" sz="4000">
                <a:solidFill>
                  <a:schemeClr val="tx2"/>
                </a:solidFill>
                <a:latin typeface="Arial" charset="0"/>
              </a:rPr>
              <a:t> </a:t>
            </a:r>
            <a:endParaRPr lang="es-ES_tradnl" sz="4400" b="0">
              <a:solidFill>
                <a:schemeClr val="tx2"/>
              </a:solidFill>
            </a:endParaRPr>
          </a:p>
        </p:txBody>
      </p:sp>
      <p:sp>
        <p:nvSpPr>
          <p:cNvPr id="31750" name="Rectangle 8"/>
          <p:cNvSpPr>
            <a:spLocks noChangeArrowheads="1"/>
          </p:cNvSpPr>
          <p:nvPr/>
        </p:nvSpPr>
        <p:spPr bwMode="auto">
          <a:xfrm>
            <a:off x="152400" y="1295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2019647938"/>
      </p:ext>
    </p:extLst>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52400"/>
            <a:ext cx="7772400" cy="1143000"/>
          </a:xfrm>
        </p:spPr>
        <p:txBody>
          <a:bodyPr/>
          <a:lstStyle/>
          <a:p>
            <a:pPr>
              <a:defRPr/>
            </a:pPr>
            <a:r>
              <a:rPr lang="ca-ES" b="1" smtClean="0">
                <a:effectLst>
                  <a:outerShdw blurRad="38100" dist="38100" dir="2700000" algn="tl">
                    <a:srgbClr val="C0C0C0"/>
                  </a:outerShdw>
                </a:effectLst>
              </a:rPr>
              <a:t>Estructuración de los CUN</a:t>
            </a:r>
            <a:endParaRPr lang="es-ES_tradnl" b="1" smtClean="0"/>
          </a:p>
        </p:txBody>
      </p:sp>
      <p:sp>
        <p:nvSpPr>
          <p:cNvPr id="32771" name="Rectangle 3"/>
          <p:cNvSpPr>
            <a:spLocks noGrp="1" noChangeArrowheads="1"/>
          </p:cNvSpPr>
          <p:nvPr>
            <p:ph type="body" idx="4294967295"/>
          </p:nvPr>
        </p:nvSpPr>
        <p:spPr>
          <a:xfrm>
            <a:off x="381000" y="1524000"/>
            <a:ext cx="8305800" cy="4038600"/>
          </a:xfrm>
          <a:prstGeom prst="rect">
            <a:avLst/>
          </a:prstGeom>
        </p:spPr>
        <p:txBody>
          <a:bodyPr/>
          <a:lstStyle/>
          <a:p>
            <a:pPr marL="276225" indent="-276225">
              <a:lnSpc>
                <a:spcPct val="90000"/>
              </a:lnSpc>
            </a:pPr>
            <a:r>
              <a:rPr lang="ca-ES" sz="2000" b="1" dirty="0" smtClean="0">
                <a:latin typeface="Tahoma" pitchFamily="34" charset="0"/>
              </a:rPr>
              <a:t>Identificar los comportamiento en CUN que necesitan considerarse como casos de uso abstractos (casos de uso que no se instancian por si solos y que describen comportamiento reutilizable y compartido).</a:t>
            </a:r>
          </a:p>
          <a:p>
            <a:pPr marL="276225" indent="-276225" algn="just">
              <a:lnSpc>
                <a:spcPct val="90000"/>
              </a:lnSpc>
            </a:pPr>
            <a:r>
              <a:rPr lang="ca-ES" sz="2000" b="1" dirty="0" smtClean="0">
                <a:latin typeface="Tahoma" pitchFamily="34" charset="0"/>
              </a:rPr>
              <a:t>Encontrar actores del negocio que definan roles compartidos por varios actores del negocio</a:t>
            </a:r>
            <a:r>
              <a:rPr lang="ca-ES" b="1" dirty="0" smtClean="0">
                <a:latin typeface="Tahoma" pitchFamily="34" charset="0"/>
              </a:rPr>
              <a:t>.</a:t>
            </a:r>
            <a:endParaRPr lang="es-ES_tradnl" b="1" i="1" dirty="0" smtClean="0">
              <a:latin typeface="Tahoma" pitchFamily="34" charset="0"/>
            </a:endParaRPr>
          </a:p>
        </p:txBody>
      </p:sp>
      <p:sp>
        <p:nvSpPr>
          <p:cNvPr id="32772" name="Rectangle 4"/>
          <p:cNvSpPr>
            <a:spLocks noChangeArrowheads="1"/>
          </p:cNvSpPr>
          <p:nvPr/>
        </p:nvSpPr>
        <p:spPr bwMode="auto">
          <a:xfrm>
            <a:off x="76200" y="11430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466785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228600"/>
            <a:ext cx="7772400" cy="1143000"/>
          </a:xfrm>
        </p:spPr>
        <p:txBody>
          <a:bodyPr/>
          <a:lstStyle/>
          <a:p>
            <a:pPr>
              <a:defRPr/>
            </a:pPr>
            <a:r>
              <a:rPr lang="ca-ES" b="1" smtClean="0">
                <a:effectLst>
                  <a:outerShdw blurRad="38100" dist="38100" dir="2700000" algn="tl">
                    <a:srgbClr val="C0C0C0"/>
                  </a:outerShdw>
                </a:effectLst>
              </a:rPr>
              <a:t>Estructuración de los CUN</a:t>
            </a:r>
            <a:endParaRPr lang="es-ES_tradnl" b="1" smtClean="0"/>
          </a:p>
        </p:txBody>
      </p:sp>
      <p:sp>
        <p:nvSpPr>
          <p:cNvPr id="33795" name="Rectangle 3"/>
          <p:cNvSpPr>
            <a:spLocks noGrp="1" noChangeArrowheads="1"/>
          </p:cNvSpPr>
          <p:nvPr>
            <p:ph type="body" idx="4294967295"/>
          </p:nvPr>
        </p:nvSpPr>
        <p:spPr>
          <a:xfrm>
            <a:off x="228600" y="2209800"/>
            <a:ext cx="8610600" cy="3505200"/>
          </a:xfrm>
          <a:prstGeom prst="rect">
            <a:avLst/>
          </a:prstGeom>
        </p:spPr>
        <p:txBody>
          <a:bodyPr/>
          <a:lstStyle/>
          <a:p>
            <a:pPr algn="just"/>
            <a:r>
              <a:rPr lang="ca-ES" sz="3600" smtClean="0"/>
              <a:t>Relación de inclusión </a:t>
            </a:r>
          </a:p>
          <a:p>
            <a:pPr algn="just"/>
            <a:r>
              <a:rPr lang="ca-ES" sz="3600" smtClean="0"/>
              <a:t>Relación de extensión </a:t>
            </a:r>
          </a:p>
          <a:p>
            <a:r>
              <a:rPr lang="es-PE" sz="3600" smtClean="0"/>
              <a:t>Relación de Generalización-especialización</a:t>
            </a:r>
            <a:endParaRPr lang="ca-ES" sz="3600" smtClean="0"/>
          </a:p>
          <a:p>
            <a:endParaRPr lang="es-ES_tradnl" sz="3600" smtClean="0"/>
          </a:p>
        </p:txBody>
      </p:sp>
      <p:sp>
        <p:nvSpPr>
          <p:cNvPr id="33796" name="Rectangle 4"/>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1720576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8458200" cy="1143000"/>
          </a:xfrm>
        </p:spPr>
        <p:txBody>
          <a:bodyPr/>
          <a:lstStyle/>
          <a:p>
            <a:pPr>
              <a:defRPr/>
            </a:pPr>
            <a:r>
              <a:rPr lang="ca-ES" b="1" smtClean="0">
                <a:effectLst>
                  <a:outerShdw blurRad="38100" dist="38100" dir="2700000" algn="tl">
                    <a:srgbClr val="C0C0C0"/>
                  </a:outerShdw>
                </a:effectLst>
              </a:rPr>
              <a:t>Relación de inclusión </a:t>
            </a:r>
            <a:r>
              <a:rPr lang="ca-ES" b="1" i="1" smtClean="0">
                <a:effectLst>
                  <a:outerShdw blurRad="38100" dist="38100" dir="2700000" algn="tl">
                    <a:srgbClr val="C0C0C0"/>
                  </a:outerShdw>
                </a:effectLst>
              </a:rPr>
              <a:t>&lt;include&gt;</a:t>
            </a:r>
            <a:endParaRPr lang="es-ES_tradnl" smtClean="0"/>
          </a:p>
        </p:txBody>
      </p:sp>
      <p:sp>
        <p:nvSpPr>
          <p:cNvPr id="34819" name="Rectangle 3"/>
          <p:cNvSpPr>
            <a:spLocks noGrp="1" noChangeArrowheads="1"/>
          </p:cNvSpPr>
          <p:nvPr>
            <p:ph type="body" idx="4294967295"/>
          </p:nvPr>
        </p:nvSpPr>
        <p:spPr>
          <a:xfrm>
            <a:off x="228600" y="1524000"/>
            <a:ext cx="8610600" cy="2438400"/>
          </a:xfrm>
          <a:prstGeom prst="rect">
            <a:avLst/>
          </a:prstGeom>
        </p:spPr>
        <p:txBody>
          <a:bodyPr/>
          <a:lstStyle/>
          <a:p>
            <a:pPr marL="0" indent="0" algn="just">
              <a:buFontTx/>
              <a:buNone/>
            </a:pPr>
            <a:r>
              <a:rPr lang="ca-ES" sz="3600" smtClean="0"/>
              <a:t>Una relación que especifica un comportamiento definido para el CU de inclusión que se inserta explícitamente dentro del comportamieto definido para el CU base. </a:t>
            </a:r>
          </a:p>
          <a:p>
            <a:pPr marL="0" indent="0"/>
            <a:endParaRPr lang="es-ES_tradnl" sz="3600" smtClean="0"/>
          </a:p>
        </p:txBody>
      </p:sp>
      <p:sp>
        <p:nvSpPr>
          <p:cNvPr id="34820" name="Rectangle 4"/>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34821" name="AutoShape 5"/>
          <p:cNvSpPr>
            <a:spLocks noChangeArrowheads="1"/>
          </p:cNvSpPr>
          <p:nvPr/>
        </p:nvSpPr>
        <p:spPr bwMode="auto">
          <a:xfrm>
            <a:off x="381000" y="4419600"/>
            <a:ext cx="976313" cy="485775"/>
          </a:xfrm>
          <a:prstGeom prst="rightArrow">
            <a:avLst>
              <a:gd name="adj1" fmla="val 50000"/>
              <a:gd name="adj2" fmla="val 50245"/>
            </a:avLst>
          </a:prstGeom>
          <a:solidFill>
            <a:srgbClr val="CC0000"/>
          </a:solidFill>
          <a:ln w="28575">
            <a:solidFill>
              <a:schemeClr val="tx1"/>
            </a:solidFill>
            <a:miter lim="800000"/>
            <a:headEnd/>
            <a:tailEnd/>
          </a:ln>
        </p:spPr>
        <p:txBody>
          <a:bodyPr wrap="none" anchor="ctr"/>
          <a:lstStyle/>
          <a:p>
            <a:endParaRPr lang="es-MX"/>
          </a:p>
        </p:txBody>
      </p:sp>
      <p:sp>
        <p:nvSpPr>
          <p:cNvPr id="34822" name="Text Box 6"/>
          <p:cNvSpPr txBox="1">
            <a:spLocks noChangeArrowheads="1"/>
          </p:cNvSpPr>
          <p:nvPr/>
        </p:nvSpPr>
        <p:spPr bwMode="auto">
          <a:xfrm>
            <a:off x="1600200" y="4341813"/>
            <a:ext cx="74072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ES_tradnl" sz="2800">
                <a:solidFill>
                  <a:srgbClr val="CC0000"/>
                </a:solidFill>
                <a:latin typeface="Arial" charset="0"/>
              </a:rPr>
              <a:t>El workflow del proceso entero está en el caso de uso base y el (los) caso(s) de uso incluido(s).</a:t>
            </a:r>
          </a:p>
        </p:txBody>
      </p:sp>
    </p:spTree>
    <p:extLst>
      <p:ext uri="{BB962C8B-B14F-4D97-AF65-F5344CB8AC3E}">
        <p14:creationId xmlns:p14="http://schemas.microsoft.com/office/powerpoint/2010/main" val="2685938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0"/>
            <a:ext cx="7772400" cy="1143000"/>
          </a:xfrm>
        </p:spPr>
        <p:txBody>
          <a:bodyPr/>
          <a:lstStyle/>
          <a:p>
            <a:r>
              <a:rPr lang="ca-ES" b="1" smtClean="0"/>
              <a:t>Se justifica cuando:</a:t>
            </a:r>
            <a:endParaRPr lang="es-ES_tradnl" smtClean="0"/>
          </a:p>
        </p:txBody>
      </p:sp>
      <p:sp>
        <p:nvSpPr>
          <p:cNvPr id="35843" name="Rectangle 3"/>
          <p:cNvSpPr>
            <a:spLocks noGrp="1" noChangeArrowheads="1"/>
          </p:cNvSpPr>
          <p:nvPr>
            <p:ph type="body" idx="4294967295"/>
          </p:nvPr>
        </p:nvSpPr>
        <p:spPr>
          <a:xfrm>
            <a:off x="685800" y="2438400"/>
            <a:ext cx="7772400" cy="4114800"/>
          </a:xfrm>
          <a:prstGeom prst="rect">
            <a:avLst/>
          </a:prstGeom>
        </p:spPr>
        <p:txBody>
          <a:bodyPr/>
          <a:lstStyle/>
          <a:p>
            <a:pPr algn="just"/>
            <a:r>
              <a:rPr lang="ca-ES" sz="3600" smtClean="0"/>
              <a:t>Se puede reusar en otros CUN el comportamiento incluido en el caso de uso base, o</a:t>
            </a:r>
          </a:p>
          <a:p>
            <a:pPr algn="just"/>
            <a:r>
              <a:rPr lang="ca-ES" sz="3600" smtClean="0"/>
              <a:t>Simplifica la comprensión del caso de uso base.</a:t>
            </a:r>
            <a:endParaRPr lang="es-ES_tradnl" sz="3600" smtClean="0"/>
          </a:p>
        </p:txBody>
      </p:sp>
      <p:sp>
        <p:nvSpPr>
          <p:cNvPr id="59396" name="Rectangle 4"/>
          <p:cNvSpPr>
            <a:spLocks noChangeArrowheads="1"/>
          </p:cNvSpPr>
          <p:nvPr/>
        </p:nvSpPr>
        <p:spPr bwMode="auto">
          <a:xfrm>
            <a:off x="381000" y="152400"/>
            <a:ext cx="8458200" cy="1143000"/>
          </a:xfrm>
          <a:prstGeom prst="rect">
            <a:avLst/>
          </a:prstGeom>
          <a:noFill/>
          <a:ln w="9525">
            <a:noFill/>
            <a:miter lim="800000"/>
            <a:headEnd/>
            <a:tailEnd/>
          </a:ln>
          <a:effectLst/>
        </p:spPr>
        <p:txBody>
          <a:bodyPr anchor="ctr"/>
          <a:lstStyle/>
          <a:p>
            <a:pPr algn="ctr">
              <a:defRPr/>
            </a:pPr>
            <a:r>
              <a:rPr lang="ca-ES" sz="4400">
                <a:solidFill>
                  <a:schemeClr val="tx2"/>
                </a:solidFill>
                <a:effectLst>
                  <a:outerShdw blurRad="38100" dist="38100" dir="2700000" algn="tl">
                    <a:srgbClr val="C0C0C0"/>
                  </a:outerShdw>
                </a:effectLst>
              </a:rPr>
              <a:t>Relación de inclusión </a:t>
            </a:r>
            <a:r>
              <a:rPr lang="ca-ES" sz="4400" i="1">
                <a:solidFill>
                  <a:schemeClr val="tx2"/>
                </a:solidFill>
                <a:effectLst>
                  <a:outerShdw blurRad="38100" dist="38100" dir="2700000" algn="tl">
                    <a:srgbClr val="C0C0C0"/>
                  </a:outerShdw>
                </a:effectLst>
              </a:rPr>
              <a:t>&lt;include&gt;</a:t>
            </a:r>
            <a:endParaRPr lang="es-ES_tradnl" sz="4400" b="0">
              <a:solidFill>
                <a:schemeClr val="tx2"/>
              </a:solidFill>
            </a:endParaRPr>
          </a:p>
        </p:txBody>
      </p:sp>
      <p:sp>
        <p:nvSpPr>
          <p:cNvPr id="35845" name="Rectangle 5"/>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3894669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grpSp>
        <p:nvGrpSpPr>
          <p:cNvPr id="36866" name="Group 52"/>
          <p:cNvGrpSpPr>
            <a:grpSpLocks/>
          </p:cNvGrpSpPr>
          <p:nvPr/>
        </p:nvGrpSpPr>
        <p:grpSpPr bwMode="auto">
          <a:xfrm>
            <a:off x="152400" y="1808163"/>
            <a:ext cx="8991600" cy="4516437"/>
            <a:chOff x="96" y="1139"/>
            <a:chExt cx="5664" cy="2845"/>
          </a:xfrm>
        </p:grpSpPr>
        <p:sp>
          <p:nvSpPr>
            <p:cNvPr id="36874" name="Text Box 3"/>
            <p:cNvSpPr txBox="1">
              <a:spLocks noChangeArrowheads="1"/>
            </p:cNvSpPr>
            <p:nvPr/>
          </p:nvSpPr>
          <p:spPr bwMode="auto">
            <a:xfrm>
              <a:off x="1872" y="1763"/>
              <a:ext cx="159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dirty="0">
                  <a:latin typeface="Arial" charset="0"/>
                </a:rPr>
                <a:t>Check-In Individual</a:t>
              </a:r>
            </a:p>
          </p:txBody>
        </p:sp>
        <p:sp>
          <p:nvSpPr>
            <p:cNvPr id="36875" name="Text Box 4"/>
            <p:cNvSpPr txBox="1">
              <a:spLocks noChangeArrowheads="1"/>
            </p:cNvSpPr>
            <p:nvPr/>
          </p:nvSpPr>
          <p:spPr bwMode="auto">
            <a:xfrm>
              <a:off x="1872" y="3360"/>
              <a:ext cx="12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a:latin typeface="Arial" charset="0"/>
                </a:rPr>
                <a:t>Check-In de Grupo</a:t>
              </a:r>
            </a:p>
          </p:txBody>
        </p:sp>
        <p:sp>
          <p:nvSpPr>
            <p:cNvPr id="36876" name="Text Box 5"/>
            <p:cNvSpPr txBox="1">
              <a:spLocks noChangeArrowheads="1"/>
            </p:cNvSpPr>
            <p:nvPr/>
          </p:nvSpPr>
          <p:spPr bwMode="auto">
            <a:xfrm>
              <a:off x="3456" y="1523"/>
              <a:ext cx="15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2800" b="0">
                  <a:latin typeface="Arial" charset="0"/>
                </a:rPr>
                <a:t>&lt;&lt;include&gt;&gt;</a:t>
              </a:r>
            </a:p>
          </p:txBody>
        </p:sp>
        <p:sp>
          <p:nvSpPr>
            <p:cNvPr id="36877" name="Line 6"/>
            <p:cNvSpPr>
              <a:spLocks noChangeShapeType="1"/>
            </p:cNvSpPr>
            <p:nvPr/>
          </p:nvSpPr>
          <p:spPr bwMode="auto">
            <a:xfrm>
              <a:off x="3072" y="1619"/>
              <a:ext cx="1104" cy="432"/>
            </a:xfrm>
            <a:prstGeom prst="line">
              <a:avLst/>
            </a:prstGeom>
            <a:noFill/>
            <a:ln w="57150">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s-AR"/>
            </a:p>
          </p:txBody>
        </p:sp>
        <p:sp>
          <p:nvSpPr>
            <p:cNvPr id="36878" name="Line 7"/>
            <p:cNvSpPr>
              <a:spLocks noChangeShapeType="1"/>
            </p:cNvSpPr>
            <p:nvPr/>
          </p:nvSpPr>
          <p:spPr bwMode="auto">
            <a:xfrm flipV="1">
              <a:off x="3024" y="2291"/>
              <a:ext cx="1104" cy="576"/>
            </a:xfrm>
            <a:prstGeom prst="line">
              <a:avLst/>
            </a:prstGeom>
            <a:noFill/>
            <a:ln w="57150">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s-AR"/>
            </a:p>
          </p:txBody>
        </p:sp>
        <p:sp>
          <p:nvSpPr>
            <p:cNvPr id="36879" name="Text Box 8"/>
            <p:cNvSpPr txBox="1">
              <a:spLocks noChangeArrowheads="1"/>
            </p:cNvSpPr>
            <p:nvPr/>
          </p:nvSpPr>
          <p:spPr bwMode="auto">
            <a:xfrm>
              <a:off x="3072" y="2675"/>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2800" b="0">
                  <a:latin typeface="Arial" charset="0"/>
                </a:rPr>
                <a:t>&lt;&lt;include&gt;&gt;</a:t>
              </a:r>
            </a:p>
          </p:txBody>
        </p:sp>
        <p:sp>
          <p:nvSpPr>
            <p:cNvPr id="36880" name="Text Box 9"/>
            <p:cNvSpPr txBox="1">
              <a:spLocks noChangeArrowheads="1"/>
            </p:cNvSpPr>
            <p:nvPr/>
          </p:nvSpPr>
          <p:spPr bwMode="auto">
            <a:xfrm>
              <a:off x="4409" y="2483"/>
              <a:ext cx="135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a:latin typeface="Arial" charset="0"/>
                </a:rPr>
                <a:t>Manipular Equipaje</a:t>
              </a:r>
            </a:p>
          </p:txBody>
        </p:sp>
        <p:grpSp>
          <p:nvGrpSpPr>
            <p:cNvPr id="36881" name="Group 10"/>
            <p:cNvGrpSpPr>
              <a:grpSpLocks/>
            </p:cNvGrpSpPr>
            <p:nvPr/>
          </p:nvGrpSpPr>
          <p:grpSpPr bwMode="auto">
            <a:xfrm>
              <a:off x="4176" y="1955"/>
              <a:ext cx="1255" cy="432"/>
              <a:chOff x="5985" y="3648"/>
              <a:chExt cx="1311" cy="570"/>
            </a:xfrm>
          </p:grpSpPr>
          <p:sp>
            <p:nvSpPr>
              <p:cNvPr id="36911" name="Oval 11"/>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912" name="Line 12"/>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6882" name="Text Box 13"/>
            <p:cNvSpPr txBox="1">
              <a:spLocks noChangeArrowheads="1"/>
            </p:cNvSpPr>
            <p:nvPr/>
          </p:nvSpPr>
          <p:spPr bwMode="auto">
            <a:xfrm>
              <a:off x="96" y="1907"/>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3200" b="0">
                  <a:latin typeface="Arial" charset="0"/>
                </a:rPr>
                <a:t>Pasajero</a:t>
              </a:r>
              <a:endParaRPr lang="ca-ES" sz="1000" b="0"/>
            </a:p>
          </p:txBody>
        </p:sp>
        <p:sp>
          <p:nvSpPr>
            <p:cNvPr id="36883" name="Text Box 14"/>
            <p:cNvSpPr txBox="1">
              <a:spLocks noChangeArrowheads="1"/>
            </p:cNvSpPr>
            <p:nvPr/>
          </p:nvSpPr>
          <p:spPr bwMode="auto">
            <a:xfrm>
              <a:off x="96" y="3456"/>
              <a:ext cx="110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a:latin typeface="Arial" charset="0"/>
                </a:rPr>
                <a:t>Guía de turismo</a:t>
              </a:r>
            </a:p>
          </p:txBody>
        </p:sp>
        <p:sp>
          <p:nvSpPr>
            <p:cNvPr id="36884" name="Line 15"/>
            <p:cNvSpPr>
              <a:spLocks noChangeShapeType="1"/>
            </p:cNvSpPr>
            <p:nvPr/>
          </p:nvSpPr>
          <p:spPr bwMode="auto">
            <a:xfrm>
              <a:off x="1104" y="1523"/>
              <a:ext cx="624" cy="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s-AR"/>
            </a:p>
          </p:txBody>
        </p:sp>
        <p:sp>
          <p:nvSpPr>
            <p:cNvPr id="36885" name="Line 16"/>
            <p:cNvSpPr>
              <a:spLocks noChangeShapeType="1"/>
            </p:cNvSpPr>
            <p:nvPr/>
          </p:nvSpPr>
          <p:spPr bwMode="auto">
            <a:xfrm>
              <a:off x="1008" y="1632"/>
              <a:ext cx="912" cy="124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886" name="Line 17"/>
            <p:cNvSpPr>
              <a:spLocks noChangeShapeType="1"/>
            </p:cNvSpPr>
            <p:nvPr/>
          </p:nvSpPr>
          <p:spPr bwMode="auto">
            <a:xfrm>
              <a:off x="1104" y="3011"/>
              <a:ext cx="672" cy="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s-AR"/>
            </a:p>
          </p:txBody>
        </p:sp>
        <p:grpSp>
          <p:nvGrpSpPr>
            <p:cNvPr id="36887" name="Group 18"/>
            <p:cNvGrpSpPr>
              <a:grpSpLocks/>
            </p:cNvGrpSpPr>
            <p:nvPr/>
          </p:nvGrpSpPr>
          <p:grpSpPr bwMode="auto">
            <a:xfrm>
              <a:off x="240" y="1139"/>
              <a:ext cx="720" cy="864"/>
              <a:chOff x="3408" y="3024"/>
              <a:chExt cx="720" cy="864"/>
            </a:xfrm>
          </p:grpSpPr>
          <p:grpSp>
            <p:nvGrpSpPr>
              <p:cNvPr id="36903" name="Group 19"/>
              <p:cNvGrpSpPr>
                <a:grpSpLocks/>
              </p:cNvGrpSpPr>
              <p:nvPr/>
            </p:nvGrpSpPr>
            <p:grpSpPr bwMode="auto">
              <a:xfrm>
                <a:off x="3408" y="3024"/>
                <a:ext cx="720" cy="864"/>
                <a:chOff x="816" y="2304"/>
                <a:chExt cx="288" cy="624"/>
              </a:xfrm>
            </p:grpSpPr>
            <p:sp>
              <p:nvSpPr>
                <p:cNvPr id="36906" name="Oval 20"/>
                <p:cNvSpPr>
                  <a:spLocks noChangeArrowheads="1"/>
                </p:cNvSpPr>
                <p:nvPr/>
              </p:nvSpPr>
              <p:spPr bwMode="auto">
                <a:xfrm>
                  <a:off x="864" y="2304"/>
                  <a:ext cx="192" cy="16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907" name="Line 21"/>
                <p:cNvSpPr>
                  <a:spLocks noChangeShapeType="1"/>
                </p:cNvSpPr>
                <p:nvPr/>
              </p:nvSpPr>
              <p:spPr bwMode="auto">
                <a:xfrm>
                  <a:off x="960" y="2470"/>
                  <a:ext cx="0" cy="2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08" name="Line 22"/>
                <p:cNvSpPr>
                  <a:spLocks noChangeShapeType="1"/>
                </p:cNvSpPr>
                <p:nvPr/>
              </p:nvSpPr>
              <p:spPr bwMode="auto">
                <a:xfrm flipH="1">
                  <a:off x="816" y="2762"/>
                  <a:ext cx="144"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09" name="Line 23"/>
                <p:cNvSpPr>
                  <a:spLocks noChangeShapeType="1"/>
                </p:cNvSpPr>
                <p:nvPr/>
              </p:nvSpPr>
              <p:spPr bwMode="auto">
                <a:xfrm>
                  <a:off x="960" y="2762"/>
                  <a:ext cx="96"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10" name="Line 24"/>
                <p:cNvSpPr>
                  <a:spLocks noChangeShapeType="1"/>
                </p:cNvSpPr>
                <p:nvPr/>
              </p:nvSpPr>
              <p:spPr bwMode="auto">
                <a:xfrm>
                  <a:off x="816" y="2554"/>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6904" name="Line 25"/>
              <p:cNvSpPr>
                <a:spLocks noChangeShapeType="1"/>
              </p:cNvSpPr>
              <p:nvPr/>
            </p:nvSpPr>
            <p:spPr bwMode="auto">
              <a:xfrm flipH="1">
                <a:off x="3744" y="3072"/>
                <a:ext cx="24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36905" name="Freeform 26"/>
              <p:cNvSpPr>
                <a:spLocks/>
              </p:cNvSpPr>
              <p:nvPr/>
            </p:nvSpPr>
            <p:spPr bwMode="auto">
              <a:xfrm>
                <a:off x="3754" y="3097"/>
                <a:ext cx="232" cy="155"/>
              </a:xfrm>
              <a:custGeom>
                <a:avLst/>
                <a:gdLst>
                  <a:gd name="T0" fmla="*/ 232 w 232"/>
                  <a:gd name="T1" fmla="*/ 0 h 155"/>
                  <a:gd name="T2" fmla="*/ 0 w 232"/>
                  <a:gd name="T3" fmla="*/ 155 h 155"/>
                  <a:gd name="T4" fmla="*/ 0 60000 65536"/>
                  <a:gd name="T5" fmla="*/ 0 60000 65536"/>
                  <a:gd name="T6" fmla="*/ 0 w 232"/>
                  <a:gd name="T7" fmla="*/ 0 h 155"/>
                  <a:gd name="T8" fmla="*/ 232 w 232"/>
                  <a:gd name="T9" fmla="*/ 155 h 155"/>
                </a:gdLst>
                <a:ahLst/>
                <a:cxnLst>
                  <a:cxn ang="T4">
                    <a:pos x="T0" y="T1"/>
                  </a:cxn>
                  <a:cxn ang="T5">
                    <a:pos x="T2" y="T3"/>
                  </a:cxn>
                </a:cxnLst>
                <a:rect l="T6" t="T7" r="T8" b="T9"/>
                <a:pathLst>
                  <a:path w="232" h="155">
                    <a:moveTo>
                      <a:pt x="232" y="0"/>
                    </a:moveTo>
                    <a:lnTo>
                      <a:pt x="0" y="155"/>
                    </a:lnTo>
                  </a:path>
                </a:pathLst>
              </a:custGeom>
              <a:noFill/>
              <a:ln w="571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grpSp>
        <p:grpSp>
          <p:nvGrpSpPr>
            <p:cNvPr id="36888" name="Group 27"/>
            <p:cNvGrpSpPr>
              <a:grpSpLocks/>
            </p:cNvGrpSpPr>
            <p:nvPr/>
          </p:nvGrpSpPr>
          <p:grpSpPr bwMode="auto">
            <a:xfrm>
              <a:off x="240" y="2627"/>
              <a:ext cx="720" cy="864"/>
              <a:chOff x="3408" y="3024"/>
              <a:chExt cx="720" cy="864"/>
            </a:xfrm>
          </p:grpSpPr>
          <p:grpSp>
            <p:nvGrpSpPr>
              <p:cNvPr id="36895" name="Group 28"/>
              <p:cNvGrpSpPr>
                <a:grpSpLocks/>
              </p:cNvGrpSpPr>
              <p:nvPr/>
            </p:nvGrpSpPr>
            <p:grpSpPr bwMode="auto">
              <a:xfrm>
                <a:off x="3408" y="3024"/>
                <a:ext cx="720" cy="864"/>
                <a:chOff x="816" y="2304"/>
                <a:chExt cx="288" cy="624"/>
              </a:xfrm>
            </p:grpSpPr>
            <p:sp>
              <p:nvSpPr>
                <p:cNvPr id="36898" name="Oval 29"/>
                <p:cNvSpPr>
                  <a:spLocks noChangeArrowheads="1"/>
                </p:cNvSpPr>
                <p:nvPr/>
              </p:nvSpPr>
              <p:spPr bwMode="auto">
                <a:xfrm>
                  <a:off x="864" y="2304"/>
                  <a:ext cx="192" cy="16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899" name="Line 30"/>
                <p:cNvSpPr>
                  <a:spLocks noChangeShapeType="1"/>
                </p:cNvSpPr>
                <p:nvPr/>
              </p:nvSpPr>
              <p:spPr bwMode="auto">
                <a:xfrm>
                  <a:off x="960" y="2470"/>
                  <a:ext cx="0" cy="2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00" name="Line 31"/>
                <p:cNvSpPr>
                  <a:spLocks noChangeShapeType="1"/>
                </p:cNvSpPr>
                <p:nvPr/>
              </p:nvSpPr>
              <p:spPr bwMode="auto">
                <a:xfrm flipH="1">
                  <a:off x="816" y="2762"/>
                  <a:ext cx="144"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01" name="Line 32"/>
                <p:cNvSpPr>
                  <a:spLocks noChangeShapeType="1"/>
                </p:cNvSpPr>
                <p:nvPr/>
              </p:nvSpPr>
              <p:spPr bwMode="auto">
                <a:xfrm>
                  <a:off x="960" y="2762"/>
                  <a:ext cx="96"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902" name="Line 33"/>
                <p:cNvSpPr>
                  <a:spLocks noChangeShapeType="1"/>
                </p:cNvSpPr>
                <p:nvPr/>
              </p:nvSpPr>
              <p:spPr bwMode="auto">
                <a:xfrm>
                  <a:off x="816" y="2554"/>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6896" name="Line 34"/>
              <p:cNvSpPr>
                <a:spLocks noChangeShapeType="1"/>
              </p:cNvSpPr>
              <p:nvPr/>
            </p:nvSpPr>
            <p:spPr bwMode="auto">
              <a:xfrm flipH="1">
                <a:off x="3744" y="3072"/>
                <a:ext cx="24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36897" name="Freeform 35"/>
              <p:cNvSpPr>
                <a:spLocks/>
              </p:cNvSpPr>
              <p:nvPr/>
            </p:nvSpPr>
            <p:spPr bwMode="auto">
              <a:xfrm>
                <a:off x="3754" y="3097"/>
                <a:ext cx="232" cy="155"/>
              </a:xfrm>
              <a:custGeom>
                <a:avLst/>
                <a:gdLst>
                  <a:gd name="T0" fmla="*/ 232 w 232"/>
                  <a:gd name="T1" fmla="*/ 0 h 155"/>
                  <a:gd name="T2" fmla="*/ 0 w 232"/>
                  <a:gd name="T3" fmla="*/ 155 h 155"/>
                  <a:gd name="T4" fmla="*/ 0 60000 65536"/>
                  <a:gd name="T5" fmla="*/ 0 60000 65536"/>
                  <a:gd name="T6" fmla="*/ 0 w 232"/>
                  <a:gd name="T7" fmla="*/ 0 h 155"/>
                  <a:gd name="T8" fmla="*/ 232 w 232"/>
                  <a:gd name="T9" fmla="*/ 155 h 155"/>
                </a:gdLst>
                <a:ahLst/>
                <a:cxnLst>
                  <a:cxn ang="T4">
                    <a:pos x="T0" y="T1"/>
                  </a:cxn>
                  <a:cxn ang="T5">
                    <a:pos x="T2" y="T3"/>
                  </a:cxn>
                </a:cxnLst>
                <a:rect l="T6" t="T7" r="T8" b="T9"/>
                <a:pathLst>
                  <a:path w="232" h="155">
                    <a:moveTo>
                      <a:pt x="232" y="0"/>
                    </a:moveTo>
                    <a:lnTo>
                      <a:pt x="0" y="155"/>
                    </a:lnTo>
                  </a:path>
                </a:pathLst>
              </a:custGeom>
              <a:noFill/>
              <a:ln w="571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grpSp>
        <p:grpSp>
          <p:nvGrpSpPr>
            <p:cNvPr id="36889" name="Group 36"/>
            <p:cNvGrpSpPr>
              <a:grpSpLocks/>
            </p:cNvGrpSpPr>
            <p:nvPr/>
          </p:nvGrpSpPr>
          <p:grpSpPr bwMode="auto">
            <a:xfrm>
              <a:off x="1776" y="2819"/>
              <a:ext cx="1255" cy="432"/>
              <a:chOff x="5985" y="3648"/>
              <a:chExt cx="1311" cy="570"/>
            </a:xfrm>
          </p:grpSpPr>
          <p:sp>
            <p:nvSpPr>
              <p:cNvPr id="36893" name="Oval 37"/>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894" name="Line 38"/>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36890" name="Group 39"/>
            <p:cNvGrpSpPr>
              <a:grpSpLocks/>
            </p:cNvGrpSpPr>
            <p:nvPr/>
          </p:nvGrpSpPr>
          <p:grpSpPr bwMode="auto">
            <a:xfrm>
              <a:off x="1776" y="1283"/>
              <a:ext cx="1255" cy="432"/>
              <a:chOff x="5985" y="3648"/>
              <a:chExt cx="1311" cy="570"/>
            </a:xfrm>
          </p:grpSpPr>
          <p:sp>
            <p:nvSpPr>
              <p:cNvPr id="36891" name="Oval 40"/>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892" name="Line 41"/>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sp>
        <p:nvSpPr>
          <p:cNvPr id="60458" name="Text Box 42"/>
          <p:cNvSpPr txBox="1">
            <a:spLocks noChangeArrowheads="1"/>
          </p:cNvSpPr>
          <p:nvPr/>
        </p:nvSpPr>
        <p:spPr bwMode="auto">
          <a:xfrm>
            <a:off x="6396038" y="1360488"/>
            <a:ext cx="2732087" cy="579437"/>
          </a:xfrm>
          <a:prstGeom prst="rect">
            <a:avLst/>
          </a:prstGeom>
          <a:noFill/>
          <a:ln w="9525">
            <a:noFill/>
            <a:miter lim="800000"/>
            <a:headEnd/>
            <a:tailEnd/>
          </a:ln>
          <a:effectLst/>
        </p:spPr>
        <p:txBody>
          <a:bodyPr wrap="none">
            <a:spAutoFit/>
          </a:bodyPr>
          <a:lstStyle/>
          <a:p>
            <a:pPr algn="ctr">
              <a:spcBef>
                <a:spcPct val="50000"/>
              </a:spcBef>
              <a:defRPr/>
            </a:pPr>
            <a:r>
              <a:rPr lang="es-ES_tradnl" sz="3200">
                <a:solidFill>
                  <a:srgbClr val="CC0000"/>
                </a:solidFill>
                <a:effectLst>
                  <a:outerShdw blurRad="38100" dist="38100" dir="2700000" algn="tl">
                    <a:srgbClr val="C0C0C0"/>
                  </a:outerShdw>
                </a:effectLst>
                <a:latin typeface="Tahoma" pitchFamily="34" charset="0"/>
              </a:rPr>
              <a:t>REUTILIZAR</a:t>
            </a:r>
          </a:p>
        </p:txBody>
      </p:sp>
      <p:sp>
        <p:nvSpPr>
          <p:cNvPr id="36868" name="Rectangle 43"/>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60460" name="Rectangle 44"/>
          <p:cNvSpPr>
            <a:spLocks noChangeArrowheads="1"/>
          </p:cNvSpPr>
          <p:nvPr/>
        </p:nvSpPr>
        <p:spPr bwMode="auto">
          <a:xfrm>
            <a:off x="0" y="0"/>
            <a:ext cx="8839200" cy="1143000"/>
          </a:xfrm>
          <a:prstGeom prst="rect">
            <a:avLst/>
          </a:prstGeom>
          <a:noFill/>
          <a:ln w="9525">
            <a:noFill/>
            <a:miter lim="800000"/>
            <a:headEnd/>
            <a:tailEnd/>
          </a:ln>
          <a:effectLst/>
        </p:spPr>
        <p:txBody>
          <a:bodyPr anchor="ctr"/>
          <a:lstStyle/>
          <a:p>
            <a:pPr algn="ctr">
              <a:defRPr/>
            </a:pPr>
            <a:r>
              <a:rPr lang="ca-ES" sz="4400">
                <a:solidFill>
                  <a:schemeClr val="tx2"/>
                </a:solidFill>
                <a:effectLst>
                  <a:outerShdw blurRad="38100" dist="38100" dir="2700000" algn="tl">
                    <a:srgbClr val="C0C0C0"/>
                  </a:outerShdw>
                </a:effectLst>
              </a:rPr>
              <a:t>Relación de inclusión &lt;include&gt;. </a:t>
            </a:r>
            <a:endParaRPr lang="es-ES_tradnl" sz="4400" b="0">
              <a:solidFill>
                <a:schemeClr val="tx2"/>
              </a:solidFill>
            </a:endParaRPr>
          </a:p>
        </p:txBody>
      </p:sp>
      <p:sp>
        <p:nvSpPr>
          <p:cNvPr id="60467" name="Rectangle 51"/>
          <p:cNvSpPr>
            <a:spLocks noChangeArrowheads="1"/>
          </p:cNvSpPr>
          <p:nvPr/>
        </p:nvSpPr>
        <p:spPr bwMode="auto">
          <a:xfrm>
            <a:off x="0" y="6307138"/>
            <a:ext cx="3536950" cy="519112"/>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 Aduana)</a:t>
            </a:r>
            <a:endParaRPr lang="es-ES" sz="28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848959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effectLst/>
      </p:bgPr>
    </p:bg>
    <p:spTree>
      <p:nvGrpSpPr>
        <p:cNvPr id="1" name=""/>
        <p:cNvGrpSpPr/>
        <p:nvPr/>
      </p:nvGrpSpPr>
      <p:grpSpPr>
        <a:xfrm>
          <a:off x="0" y="0"/>
          <a:ext cx="0" cy="0"/>
          <a:chOff x="0" y="0"/>
          <a:chExt cx="0" cy="0"/>
        </a:xfrm>
      </p:grpSpPr>
      <p:grpSp>
        <p:nvGrpSpPr>
          <p:cNvPr id="37890" name="Group 40"/>
          <p:cNvGrpSpPr>
            <a:grpSpLocks/>
          </p:cNvGrpSpPr>
          <p:nvPr/>
        </p:nvGrpSpPr>
        <p:grpSpPr bwMode="auto">
          <a:xfrm>
            <a:off x="228600" y="1981200"/>
            <a:ext cx="8686800" cy="3352800"/>
            <a:chOff x="144" y="1248"/>
            <a:chExt cx="5472" cy="2112"/>
          </a:xfrm>
        </p:grpSpPr>
        <p:sp>
          <p:nvSpPr>
            <p:cNvPr id="37901" name="Text Box 3"/>
            <p:cNvSpPr txBox="1">
              <a:spLocks noChangeArrowheads="1"/>
            </p:cNvSpPr>
            <p:nvPr/>
          </p:nvSpPr>
          <p:spPr bwMode="auto">
            <a:xfrm>
              <a:off x="1824" y="1968"/>
              <a:ext cx="130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70000"/>
                </a:lnSpc>
              </a:pPr>
              <a:r>
                <a:rPr lang="ca-ES" sz="3200" b="0">
                  <a:latin typeface="Arial" charset="0"/>
                </a:rPr>
                <a:t>Venta de  producto</a:t>
              </a:r>
            </a:p>
          </p:txBody>
        </p:sp>
        <p:sp>
          <p:nvSpPr>
            <p:cNvPr id="37902" name="Text Box 4"/>
            <p:cNvSpPr txBox="1">
              <a:spLocks noChangeArrowheads="1"/>
            </p:cNvSpPr>
            <p:nvPr/>
          </p:nvSpPr>
          <p:spPr bwMode="auto">
            <a:xfrm>
              <a:off x="3456" y="1632"/>
              <a:ext cx="15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2800" b="0">
                  <a:latin typeface="Arial" charset="0"/>
                </a:rPr>
                <a:t>&lt;&lt;include&gt;&gt;</a:t>
              </a:r>
            </a:p>
          </p:txBody>
        </p:sp>
        <p:sp>
          <p:nvSpPr>
            <p:cNvPr id="37903" name="Line 5"/>
            <p:cNvSpPr>
              <a:spLocks noChangeShapeType="1"/>
            </p:cNvSpPr>
            <p:nvPr/>
          </p:nvSpPr>
          <p:spPr bwMode="auto">
            <a:xfrm>
              <a:off x="3072" y="1728"/>
              <a:ext cx="1104" cy="432"/>
            </a:xfrm>
            <a:prstGeom prst="line">
              <a:avLst/>
            </a:prstGeom>
            <a:noFill/>
            <a:ln w="57150">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s-AR"/>
            </a:p>
          </p:txBody>
        </p:sp>
        <p:sp>
          <p:nvSpPr>
            <p:cNvPr id="37904" name="Text Box 6"/>
            <p:cNvSpPr txBox="1">
              <a:spLocks noChangeArrowheads="1"/>
            </p:cNvSpPr>
            <p:nvPr/>
          </p:nvSpPr>
          <p:spPr bwMode="auto">
            <a:xfrm>
              <a:off x="4128" y="2592"/>
              <a:ext cx="148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a:latin typeface="Arial" charset="0"/>
                </a:rPr>
                <a:t>Verificar política de descuento</a:t>
              </a:r>
            </a:p>
          </p:txBody>
        </p:sp>
        <p:grpSp>
          <p:nvGrpSpPr>
            <p:cNvPr id="37905" name="Group 7"/>
            <p:cNvGrpSpPr>
              <a:grpSpLocks/>
            </p:cNvGrpSpPr>
            <p:nvPr/>
          </p:nvGrpSpPr>
          <p:grpSpPr bwMode="auto">
            <a:xfrm>
              <a:off x="4128" y="2064"/>
              <a:ext cx="1255" cy="432"/>
              <a:chOff x="5985" y="3648"/>
              <a:chExt cx="1311" cy="570"/>
            </a:xfrm>
          </p:grpSpPr>
          <p:sp>
            <p:nvSpPr>
              <p:cNvPr id="37920" name="Oval 8"/>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7921" name="Line 9"/>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7906" name="Text Box 10"/>
            <p:cNvSpPr txBox="1">
              <a:spLocks noChangeArrowheads="1"/>
            </p:cNvSpPr>
            <p:nvPr/>
          </p:nvSpPr>
          <p:spPr bwMode="auto">
            <a:xfrm>
              <a:off x="144" y="2208"/>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3200" b="0">
                  <a:latin typeface="Arial" charset="0"/>
                </a:rPr>
                <a:t>Cliente</a:t>
              </a:r>
              <a:endParaRPr lang="ca-ES" sz="1000" b="0"/>
            </a:p>
          </p:txBody>
        </p:sp>
        <p:sp>
          <p:nvSpPr>
            <p:cNvPr id="37907" name="Line 11"/>
            <p:cNvSpPr>
              <a:spLocks noChangeShapeType="1"/>
            </p:cNvSpPr>
            <p:nvPr/>
          </p:nvSpPr>
          <p:spPr bwMode="auto">
            <a:xfrm>
              <a:off x="1104" y="1632"/>
              <a:ext cx="624" cy="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s-AR"/>
            </a:p>
          </p:txBody>
        </p:sp>
        <p:grpSp>
          <p:nvGrpSpPr>
            <p:cNvPr id="37908" name="Group 12"/>
            <p:cNvGrpSpPr>
              <a:grpSpLocks/>
            </p:cNvGrpSpPr>
            <p:nvPr/>
          </p:nvGrpSpPr>
          <p:grpSpPr bwMode="auto">
            <a:xfrm>
              <a:off x="240" y="1248"/>
              <a:ext cx="720" cy="864"/>
              <a:chOff x="3408" y="3024"/>
              <a:chExt cx="720" cy="864"/>
            </a:xfrm>
          </p:grpSpPr>
          <p:grpSp>
            <p:nvGrpSpPr>
              <p:cNvPr id="37912" name="Group 13"/>
              <p:cNvGrpSpPr>
                <a:grpSpLocks/>
              </p:cNvGrpSpPr>
              <p:nvPr/>
            </p:nvGrpSpPr>
            <p:grpSpPr bwMode="auto">
              <a:xfrm>
                <a:off x="3408" y="3024"/>
                <a:ext cx="720" cy="864"/>
                <a:chOff x="816" y="2304"/>
                <a:chExt cx="288" cy="624"/>
              </a:xfrm>
            </p:grpSpPr>
            <p:sp>
              <p:nvSpPr>
                <p:cNvPr id="37915" name="Oval 14"/>
                <p:cNvSpPr>
                  <a:spLocks noChangeArrowheads="1"/>
                </p:cNvSpPr>
                <p:nvPr/>
              </p:nvSpPr>
              <p:spPr bwMode="auto">
                <a:xfrm>
                  <a:off x="864" y="2304"/>
                  <a:ext cx="192" cy="16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7916" name="Line 15"/>
                <p:cNvSpPr>
                  <a:spLocks noChangeShapeType="1"/>
                </p:cNvSpPr>
                <p:nvPr/>
              </p:nvSpPr>
              <p:spPr bwMode="auto">
                <a:xfrm>
                  <a:off x="960" y="2470"/>
                  <a:ext cx="0" cy="2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7917" name="Line 16"/>
                <p:cNvSpPr>
                  <a:spLocks noChangeShapeType="1"/>
                </p:cNvSpPr>
                <p:nvPr/>
              </p:nvSpPr>
              <p:spPr bwMode="auto">
                <a:xfrm flipH="1">
                  <a:off x="816" y="2762"/>
                  <a:ext cx="144"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7918" name="Line 17"/>
                <p:cNvSpPr>
                  <a:spLocks noChangeShapeType="1"/>
                </p:cNvSpPr>
                <p:nvPr/>
              </p:nvSpPr>
              <p:spPr bwMode="auto">
                <a:xfrm>
                  <a:off x="960" y="2762"/>
                  <a:ext cx="96"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7919" name="Line 18"/>
                <p:cNvSpPr>
                  <a:spLocks noChangeShapeType="1"/>
                </p:cNvSpPr>
                <p:nvPr/>
              </p:nvSpPr>
              <p:spPr bwMode="auto">
                <a:xfrm>
                  <a:off x="816" y="2554"/>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7913" name="Line 19"/>
              <p:cNvSpPr>
                <a:spLocks noChangeShapeType="1"/>
              </p:cNvSpPr>
              <p:nvPr/>
            </p:nvSpPr>
            <p:spPr bwMode="auto">
              <a:xfrm flipH="1">
                <a:off x="3744" y="3072"/>
                <a:ext cx="24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37914" name="Freeform 20"/>
              <p:cNvSpPr>
                <a:spLocks/>
              </p:cNvSpPr>
              <p:nvPr/>
            </p:nvSpPr>
            <p:spPr bwMode="auto">
              <a:xfrm>
                <a:off x="3754" y="3097"/>
                <a:ext cx="232" cy="155"/>
              </a:xfrm>
              <a:custGeom>
                <a:avLst/>
                <a:gdLst>
                  <a:gd name="T0" fmla="*/ 232 w 232"/>
                  <a:gd name="T1" fmla="*/ 0 h 155"/>
                  <a:gd name="T2" fmla="*/ 0 w 232"/>
                  <a:gd name="T3" fmla="*/ 155 h 155"/>
                  <a:gd name="T4" fmla="*/ 0 60000 65536"/>
                  <a:gd name="T5" fmla="*/ 0 60000 65536"/>
                  <a:gd name="T6" fmla="*/ 0 w 232"/>
                  <a:gd name="T7" fmla="*/ 0 h 155"/>
                  <a:gd name="T8" fmla="*/ 232 w 232"/>
                  <a:gd name="T9" fmla="*/ 155 h 155"/>
                </a:gdLst>
                <a:ahLst/>
                <a:cxnLst>
                  <a:cxn ang="T4">
                    <a:pos x="T0" y="T1"/>
                  </a:cxn>
                  <a:cxn ang="T5">
                    <a:pos x="T2" y="T3"/>
                  </a:cxn>
                </a:cxnLst>
                <a:rect l="T6" t="T7" r="T8" b="T9"/>
                <a:pathLst>
                  <a:path w="232" h="155">
                    <a:moveTo>
                      <a:pt x="232" y="0"/>
                    </a:moveTo>
                    <a:lnTo>
                      <a:pt x="0" y="155"/>
                    </a:lnTo>
                  </a:path>
                </a:pathLst>
              </a:custGeom>
              <a:noFill/>
              <a:ln w="571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grpSp>
        <p:grpSp>
          <p:nvGrpSpPr>
            <p:cNvPr id="37909" name="Group 21"/>
            <p:cNvGrpSpPr>
              <a:grpSpLocks/>
            </p:cNvGrpSpPr>
            <p:nvPr/>
          </p:nvGrpSpPr>
          <p:grpSpPr bwMode="auto">
            <a:xfrm>
              <a:off x="1776" y="1392"/>
              <a:ext cx="1255" cy="432"/>
              <a:chOff x="5985" y="3648"/>
              <a:chExt cx="1311" cy="570"/>
            </a:xfrm>
          </p:grpSpPr>
          <p:sp>
            <p:nvSpPr>
              <p:cNvPr id="37910" name="Oval 22"/>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7911" name="Line 23"/>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sp>
        <p:nvSpPr>
          <p:cNvPr id="61464" name="Text Box 24"/>
          <p:cNvSpPr txBox="1">
            <a:spLocks noChangeArrowheads="1"/>
          </p:cNvSpPr>
          <p:nvPr/>
        </p:nvSpPr>
        <p:spPr bwMode="auto">
          <a:xfrm>
            <a:off x="6026150" y="1436688"/>
            <a:ext cx="3136900" cy="579437"/>
          </a:xfrm>
          <a:prstGeom prst="rect">
            <a:avLst/>
          </a:prstGeom>
          <a:noFill/>
          <a:ln w="9525">
            <a:noFill/>
            <a:miter lim="800000"/>
            <a:headEnd/>
            <a:tailEnd/>
          </a:ln>
          <a:effectLst/>
        </p:spPr>
        <p:txBody>
          <a:bodyPr wrap="none">
            <a:spAutoFit/>
          </a:bodyPr>
          <a:lstStyle/>
          <a:p>
            <a:pPr algn="ctr">
              <a:spcBef>
                <a:spcPct val="50000"/>
              </a:spcBef>
              <a:defRPr/>
            </a:pPr>
            <a:r>
              <a:rPr lang="es-ES_tradnl" sz="3200">
                <a:solidFill>
                  <a:srgbClr val="CC0000"/>
                </a:solidFill>
                <a:effectLst>
                  <a:outerShdw blurRad="38100" dist="38100" dir="2700000" algn="tl">
                    <a:srgbClr val="C0C0C0"/>
                  </a:outerShdw>
                </a:effectLst>
                <a:latin typeface="Tahoma" pitchFamily="34" charset="0"/>
              </a:rPr>
              <a:t>PARTICIONAR</a:t>
            </a:r>
            <a:endParaRPr lang="es-ES_tradnl" sz="3200">
              <a:effectLst>
                <a:outerShdw blurRad="38100" dist="38100" dir="2700000" algn="tl">
                  <a:srgbClr val="C0C0C0"/>
                </a:outerShdw>
              </a:effectLst>
              <a:latin typeface="Tahoma" pitchFamily="34" charset="0"/>
            </a:endParaRPr>
          </a:p>
        </p:txBody>
      </p:sp>
      <p:sp>
        <p:nvSpPr>
          <p:cNvPr id="37893" name="Oval 33"/>
          <p:cNvSpPr>
            <a:spLocks noChangeArrowheads="1"/>
          </p:cNvSpPr>
          <p:nvPr/>
        </p:nvSpPr>
        <p:spPr bwMode="auto">
          <a:xfrm>
            <a:off x="5791200" y="3048000"/>
            <a:ext cx="3352800" cy="2438400"/>
          </a:xfrm>
          <a:prstGeom prst="ellipse">
            <a:avLst/>
          </a:prstGeom>
          <a:noFill/>
          <a:ln w="57150">
            <a:solidFill>
              <a:schemeClr val="accent2"/>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37894" name="Text Box 34"/>
          <p:cNvSpPr txBox="1">
            <a:spLocks noChangeArrowheads="1"/>
          </p:cNvSpPr>
          <p:nvPr/>
        </p:nvSpPr>
        <p:spPr bwMode="auto">
          <a:xfrm>
            <a:off x="1905000" y="4495800"/>
            <a:ext cx="4130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PE">
                <a:solidFill>
                  <a:schemeClr val="accent2"/>
                </a:solidFill>
                <a:latin typeface="Tahoma" pitchFamily="34" charset="0"/>
              </a:rPr>
              <a:t>Es un CU de apoyo que no se relaciona con actores</a:t>
            </a:r>
            <a:endParaRPr lang="es-ES">
              <a:solidFill>
                <a:schemeClr val="accent2"/>
              </a:solidFill>
              <a:latin typeface="Tahoma" pitchFamily="34" charset="0"/>
            </a:endParaRPr>
          </a:p>
        </p:txBody>
      </p:sp>
      <p:sp>
        <p:nvSpPr>
          <p:cNvPr id="37895" name="Line 35"/>
          <p:cNvSpPr>
            <a:spLocks noChangeShapeType="1"/>
          </p:cNvSpPr>
          <p:nvPr/>
        </p:nvSpPr>
        <p:spPr bwMode="auto">
          <a:xfrm flipV="1">
            <a:off x="4419600" y="3962400"/>
            <a:ext cx="1447800" cy="6096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7896" name="Rectangle 37"/>
          <p:cNvSpPr>
            <a:spLocks noChangeArrowheads="1"/>
          </p:cNvSpPr>
          <p:nvPr/>
        </p:nvSpPr>
        <p:spPr bwMode="auto">
          <a:xfrm>
            <a:off x="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61478" name="Rectangle 38"/>
          <p:cNvSpPr>
            <a:spLocks noChangeArrowheads="1"/>
          </p:cNvSpPr>
          <p:nvPr/>
        </p:nvSpPr>
        <p:spPr bwMode="auto">
          <a:xfrm>
            <a:off x="0" y="0"/>
            <a:ext cx="8839200" cy="1143000"/>
          </a:xfrm>
          <a:prstGeom prst="rect">
            <a:avLst/>
          </a:prstGeom>
          <a:noFill/>
          <a:ln w="9525">
            <a:noFill/>
            <a:miter lim="800000"/>
            <a:headEnd/>
            <a:tailEnd/>
          </a:ln>
          <a:effectLst/>
        </p:spPr>
        <p:txBody>
          <a:bodyPr anchor="ctr"/>
          <a:lstStyle/>
          <a:p>
            <a:pPr algn="ctr">
              <a:defRPr/>
            </a:pPr>
            <a:r>
              <a:rPr lang="ca-ES" sz="4400">
                <a:solidFill>
                  <a:schemeClr val="tx2"/>
                </a:solidFill>
                <a:effectLst>
                  <a:outerShdw blurRad="38100" dist="38100" dir="2700000" algn="tl">
                    <a:srgbClr val="C0C0C0"/>
                  </a:outerShdw>
                </a:effectLst>
              </a:rPr>
              <a:t>Relación de inclusión </a:t>
            </a:r>
            <a:r>
              <a:rPr lang="ca-ES" sz="4400" i="1">
                <a:solidFill>
                  <a:schemeClr val="tx2"/>
                </a:solidFill>
                <a:effectLst>
                  <a:outerShdw blurRad="38100" dist="38100" dir="2700000" algn="tl">
                    <a:srgbClr val="C0C0C0"/>
                  </a:outerShdw>
                </a:effectLst>
              </a:rPr>
              <a:t>&lt;include&gt;. </a:t>
            </a:r>
            <a:endParaRPr lang="es-ES_tradnl" sz="4400" b="0">
              <a:solidFill>
                <a:schemeClr val="tx2"/>
              </a:solidFill>
            </a:endParaRPr>
          </a:p>
        </p:txBody>
      </p:sp>
      <p:sp>
        <p:nvSpPr>
          <p:cNvPr id="61479" name="Rectangle 39"/>
          <p:cNvSpPr>
            <a:spLocks noChangeArrowheads="1"/>
          </p:cNvSpPr>
          <p:nvPr/>
        </p:nvSpPr>
        <p:spPr bwMode="auto">
          <a:xfrm>
            <a:off x="0" y="6307138"/>
            <a:ext cx="5937250" cy="519112"/>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 Empresa de servicios)</a:t>
            </a:r>
            <a:endParaRPr lang="es-ES" sz="28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1014108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1143000"/>
          </a:xfrm>
        </p:spPr>
        <p:txBody>
          <a:bodyPr/>
          <a:lstStyle/>
          <a:p>
            <a:pPr>
              <a:defRPr/>
            </a:pPr>
            <a:r>
              <a:rPr lang="es-PE" sz="4000" b="1" smtClean="0">
                <a:solidFill>
                  <a:schemeClr val="tx1"/>
                </a:solidFill>
                <a:effectLst>
                  <a:outerShdw blurRad="38100" dist="38100" dir="2700000" algn="tl">
                    <a:srgbClr val="C0C0C0"/>
                  </a:outerShdw>
                </a:effectLst>
              </a:rPr>
              <a:t>Relación de extensión &lt;extend&gt;</a:t>
            </a:r>
            <a:endParaRPr lang="es-ES_tradnl" smtClean="0">
              <a:solidFill>
                <a:schemeClr val="tx1"/>
              </a:solidFill>
            </a:endParaRPr>
          </a:p>
        </p:txBody>
      </p:sp>
      <p:sp>
        <p:nvSpPr>
          <p:cNvPr id="38915" name="Rectangle 3"/>
          <p:cNvSpPr>
            <a:spLocks noGrp="1" noChangeArrowheads="1"/>
          </p:cNvSpPr>
          <p:nvPr>
            <p:ph type="body" idx="4294967295"/>
          </p:nvPr>
        </p:nvSpPr>
        <p:spPr>
          <a:xfrm>
            <a:off x="152400" y="1219200"/>
            <a:ext cx="8534400" cy="1752600"/>
          </a:xfrm>
          <a:prstGeom prst="rect">
            <a:avLst/>
          </a:prstGeom>
        </p:spPr>
        <p:txBody>
          <a:bodyPr/>
          <a:lstStyle/>
          <a:p>
            <a:pPr marL="0" indent="0" algn="just">
              <a:buFontTx/>
              <a:buNone/>
            </a:pPr>
            <a:r>
              <a:rPr lang="ca-ES" b="1" smtClean="0">
                <a:latin typeface="Tahoma" pitchFamily="34" charset="0"/>
              </a:rPr>
              <a:t>Una vez definido el workflow de un caso de uso del negocio, se puede encontrar alguna conducta opcional u optativa.</a:t>
            </a:r>
            <a:endParaRPr lang="es-ES_tradnl" b="1" smtClean="0">
              <a:latin typeface="Tahoma" pitchFamily="34" charset="0"/>
            </a:endParaRPr>
          </a:p>
        </p:txBody>
      </p:sp>
      <p:sp>
        <p:nvSpPr>
          <p:cNvPr id="38916" name="Rectangle 4"/>
          <p:cNvSpPr>
            <a:spLocks noChangeArrowheads="1"/>
          </p:cNvSpPr>
          <p:nvPr/>
        </p:nvSpPr>
        <p:spPr bwMode="auto">
          <a:xfrm>
            <a:off x="76200" y="914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38917" name="Rectangle 5"/>
          <p:cNvSpPr>
            <a:spLocks noChangeArrowheads="1"/>
          </p:cNvSpPr>
          <p:nvPr/>
        </p:nvSpPr>
        <p:spPr bwMode="auto">
          <a:xfrm>
            <a:off x="9525" y="2819400"/>
            <a:ext cx="9286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ca-ES" sz="3200">
                <a:solidFill>
                  <a:schemeClr val="tx2"/>
                </a:solidFill>
                <a:latin typeface="Tahoma" pitchFamily="34" charset="0"/>
              </a:rPr>
              <a:t>Tiene sentido definir un nuevo CU cuando:</a:t>
            </a:r>
            <a:endParaRPr lang="es-ES_tradnl" sz="3200">
              <a:solidFill>
                <a:schemeClr val="tx2"/>
              </a:solidFill>
              <a:latin typeface="Tahoma" pitchFamily="34" charset="0"/>
            </a:endParaRPr>
          </a:p>
        </p:txBody>
      </p:sp>
      <p:sp>
        <p:nvSpPr>
          <p:cNvPr id="38919" name="Rectangle 10"/>
          <p:cNvSpPr>
            <a:spLocks noChangeArrowheads="1"/>
          </p:cNvSpPr>
          <p:nvPr/>
        </p:nvSpPr>
        <p:spPr bwMode="auto">
          <a:xfrm>
            <a:off x="228600" y="38100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 typeface="Symbol" pitchFamily="18" charset="2"/>
              <a:buChar char="·"/>
            </a:pPr>
            <a:r>
              <a:rPr lang="ca-ES" sz="3600" b="0" dirty="0"/>
              <a:t>Modelar un workflow complejo o un subflujo separado, que raramente ocurre u ocurre bajo ciertas condiciones. </a:t>
            </a:r>
          </a:p>
          <a:p>
            <a:pPr marL="342900" indent="-342900" algn="just">
              <a:spcBef>
                <a:spcPct val="20000"/>
              </a:spcBef>
              <a:buFont typeface="Symbol" pitchFamily="18" charset="2"/>
              <a:buChar char="·"/>
            </a:pPr>
            <a:r>
              <a:rPr lang="ca-ES" sz="3600" b="0" dirty="0"/>
              <a:t>Flujos distintos que pueden ejecutarse en base a la selección del actor.</a:t>
            </a:r>
            <a:endParaRPr lang="es-ES_tradnl" sz="3600" b="0" dirty="0"/>
          </a:p>
        </p:txBody>
      </p:sp>
    </p:spTree>
    <p:extLst>
      <p:ext uri="{BB962C8B-B14F-4D97-AF65-F5344CB8AC3E}">
        <p14:creationId xmlns:p14="http://schemas.microsoft.com/office/powerpoint/2010/main" val="1714291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sz="quarter" idx="13"/>
          </p:nvPr>
        </p:nvSpPr>
        <p:spPr/>
        <p:txBody>
          <a:bodyPr>
            <a:normAutofit/>
          </a:bodyPr>
          <a:lstStyle/>
          <a:p>
            <a:r>
              <a:rPr lang="es-AR" sz="2800" dirty="0"/>
              <a:t>Cada sistema existe dentro de otro más grande, por lo tanto un sistema puede estar formado por subsistemas y partes, y a la vez puede ser parte de un </a:t>
            </a:r>
            <a:r>
              <a:rPr lang="es-AR" sz="2800" dirty="0" err="1"/>
              <a:t>supersistema</a:t>
            </a:r>
            <a:r>
              <a:rPr lang="es-AR" sz="2800" dirty="0"/>
              <a:t>.</a:t>
            </a:r>
            <a:br>
              <a:rPr lang="es-AR" sz="2800" dirty="0"/>
            </a:br>
            <a:r>
              <a:rPr lang="es-AR" sz="2800" dirty="0"/>
              <a:t/>
            </a:r>
            <a:br>
              <a:rPr lang="es-AR" sz="2800" dirty="0"/>
            </a:br>
            <a:endParaRPr lang="es-AR" sz="2800" dirty="0"/>
          </a:p>
        </p:txBody>
      </p:sp>
    </p:spTree>
    <p:extLst>
      <p:ext uri="{BB962C8B-B14F-4D97-AF65-F5344CB8AC3E}">
        <p14:creationId xmlns:p14="http://schemas.microsoft.com/office/powerpoint/2010/main" val="316704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grpSp>
        <p:nvGrpSpPr>
          <p:cNvPr id="39938" name="Group 33"/>
          <p:cNvGrpSpPr>
            <a:grpSpLocks/>
          </p:cNvGrpSpPr>
          <p:nvPr/>
        </p:nvGrpSpPr>
        <p:grpSpPr bwMode="auto">
          <a:xfrm>
            <a:off x="0" y="1371600"/>
            <a:ext cx="9372600" cy="3810000"/>
            <a:chOff x="0" y="864"/>
            <a:chExt cx="5904" cy="2400"/>
          </a:xfrm>
        </p:grpSpPr>
        <p:sp>
          <p:nvSpPr>
            <p:cNvPr id="39946" name="Text Box 13"/>
            <p:cNvSpPr txBox="1">
              <a:spLocks noChangeArrowheads="1"/>
            </p:cNvSpPr>
            <p:nvPr/>
          </p:nvSpPr>
          <p:spPr bwMode="auto">
            <a:xfrm>
              <a:off x="0" y="1680"/>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3200" b="0">
                  <a:latin typeface="Arial" charset="0"/>
                </a:rPr>
                <a:t>Pasajero</a:t>
              </a:r>
              <a:endParaRPr lang="ca-ES" sz="1000" b="0"/>
            </a:p>
          </p:txBody>
        </p:sp>
        <p:grpSp>
          <p:nvGrpSpPr>
            <p:cNvPr id="39947" name="Group 32"/>
            <p:cNvGrpSpPr>
              <a:grpSpLocks/>
            </p:cNvGrpSpPr>
            <p:nvPr/>
          </p:nvGrpSpPr>
          <p:grpSpPr bwMode="auto">
            <a:xfrm>
              <a:off x="0" y="864"/>
              <a:ext cx="5904" cy="2400"/>
              <a:chOff x="0" y="864"/>
              <a:chExt cx="5904" cy="2400"/>
            </a:xfrm>
          </p:grpSpPr>
          <p:grpSp>
            <p:nvGrpSpPr>
              <p:cNvPr id="39948" name="Group 3"/>
              <p:cNvGrpSpPr>
                <a:grpSpLocks/>
              </p:cNvGrpSpPr>
              <p:nvPr/>
            </p:nvGrpSpPr>
            <p:grpSpPr bwMode="auto">
              <a:xfrm>
                <a:off x="768" y="2016"/>
                <a:ext cx="1292" cy="576"/>
                <a:chOff x="5985" y="3648"/>
                <a:chExt cx="1311" cy="570"/>
              </a:xfrm>
            </p:grpSpPr>
            <p:sp>
              <p:nvSpPr>
                <p:cNvPr id="39966" name="Oval 4"/>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9967" name="Line 5"/>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9949" name="Line 6"/>
              <p:cNvSpPr>
                <a:spLocks noChangeShapeType="1"/>
              </p:cNvSpPr>
              <p:nvPr/>
            </p:nvSpPr>
            <p:spPr bwMode="auto">
              <a:xfrm>
                <a:off x="2112" y="2304"/>
                <a:ext cx="1296" cy="0"/>
              </a:xfrm>
              <a:prstGeom prst="line">
                <a:avLst/>
              </a:prstGeom>
              <a:noFill/>
              <a:ln w="57150">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es-AR"/>
              </a:p>
            </p:txBody>
          </p:sp>
          <p:sp>
            <p:nvSpPr>
              <p:cNvPr id="39950" name="Text Box 7"/>
              <p:cNvSpPr txBox="1">
                <a:spLocks noChangeArrowheads="1"/>
              </p:cNvSpPr>
              <p:nvPr/>
            </p:nvSpPr>
            <p:spPr bwMode="auto">
              <a:xfrm>
                <a:off x="2544" y="2688"/>
                <a:ext cx="3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ca-ES" sz="3200" b="0"/>
                  <a:t>Manejo Especial de Equipaje</a:t>
                </a:r>
              </a:p>
            </p:txBody>
          </p:sp>
          <p:sp>
            <p:nvSpPr>
              <p:cNvPr id="39951" name="Text Box 8"/>
              <p:cNvSpPr txBox="1">
                <a:spLocks noChangeArrowheads="1"/>
              </p:cNvSpPr>
              <p:nvPr/>
            </p:nvSpPr>
            <p:spPr bwMode="auto">
              <a:xfrm>
                <a:off x="2064" y="2304"/>
                <a:ext cx="14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80000"/>
                  </a:lnSpc>
                </a:pPr>
                <a:r>
                  <a:rPr lang="ca-ES" sz="3200" b="0"/>
                  <a:t>&lt;&lt;extend&gt;&gt;</a:t>
                </a:r>
              </a:p>
            </p:txBody>
          </p:sp>
          <p:sp>
            <p:nvSpPr>
              <p:cNvPr id="39952" name="Text Box 9"/>
              <p:cNvSpPr txBox="1">
                <a:spLocks noChangeArrowheads="1"/>
              </p:cNvSpPr>
              <p:nvPr/>
            </p:nvSpPr>
            <p:spPr bwMode="auto">
              <a:xfrm>
                <a:off x="0" y="2640"/>
                <a:ext cx="23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ca-ES" sz="3200" b="0"/>
                  <a:t>Check-In Individual</a:t>
                </a:r>
              </a:p>
            </p:txBody>
          </p:sp>
          <p:grpSp>
            <p:nvGrpSpPr>
              <p:cNvPr id="39953" name="Group 10"/>
              <p:cNvGrpSpPr>
                <a:grpSpLocks/>
              </p:cNvGrpSpPr>
              <p:nvPr/>
            </p:nvGrpSpPr>
            <p:grpSpPr bwMode="auto">
              <a:xfrm>
                <a:off x="3456" y="2016"/>
                <a:ext cx="1292" cy="576"/>
                <a:chOff x="5985" y="3648"/>
                <a:chExt cx="1311" cy="570"/>
              </a:xfrm>
            </p:grpSpPr>
            <p:sp>
              <p:nvSpPr>
                <p:cNvPr id="39964" name="Oval 11"/>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9965" name="Line 12"/>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39954" name="Group 14"/>
              <p:cNvGrpSpPr>
                <a:grpSpLocks/>
              </p:cNvGrpSpPr>
              <p:nvPr/>
            </p:nvGrpSpPr>
            <p:grpSpPr bwMode="auto">
              <a:xfrm>
                <a:off x="288" y="864"/>
                <a:ext cx="720" cy="864"/>
                <a:chOff x="3408" y="3024"/>
                <a:chExt cx="720" cy="864"/>
              </a:xfrm>
            </p:grpSpPr>
            <p:grpSp>
              <p:nvGrpSpPr>
                <p:cNvPr id="39956" name="Group 15"/>
                <p:cNvGrpSpPr>
                  <a:grpSpLocks/>
                </p:cNvGrpSpPr>
                <p:nvPr/>
              </p:nvGrpSpPr>
              <p:grpSpPr bwMode="auto">
                <a:xfrm>
                  <a:off x="3408" y="3024"/>
                  <a:ext cx="720" cy="864"/>
                  <a:chOff x="816" y="2304"/>
                  <a:chExt cx="288" cy="624"/>
                </a:xfrm>
              </p:grpSpPr>
              <p:sp>
                <p:nvSpPr>
                  <p:cNvPr id="39959" name="Oval 16"/>
                  <p:cNvSpPr>
                    <a:spLocks noChangeArrowheads="1"/>
                  </p:cNvSpPr>
                  <p:nvPr/>
                </p:nvSpPr>
                <p:spPr bwMode="auto">
                  <a:xfrm>
                    <a:off x="864" y="2304"/>
                    <a:ext cx="192" cy="16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9960" name="Line 17"/>
                  <p:cNvSpPr>
                    <a:spLocks noChangeShapeType="1"/>
                  </p:cNvSpPr>
                  <p:nvPr/>
                </p:nvSpPr>
                <p:spPr bwMode="auto">
                  <a:xfrm>
                    <a:off x="960" y="2470"/>
                    <a:ext cx="0" cy="2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9961" name="Line 18"/>
                  <p:cNvSpPr>
                    <a:spLocks noChangeShapeType="1"/>
                  </p:cNvSpPr>
                  <p:nvPr/>
                </p:nvSpPr>
                <p:spPr bwMode="auto">
                  <a:xfrm flipH="1">
                    <a:off x="816" y="2762"/>
                    <a:ext cx="144"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9962" name="Line 19"/>
                  <p:cNvSpPr>
                    <a:spLocks noChangeShapeType="1"/>
                  </p:cNvSpPr>
                  <p:nvPr/>
                </p:nvSpPr>
                <p:spPr bwMode="auto">
                  <a:xfrm>
                    <a:off x="960" y="2762"/>
                    <a:ext cx="96"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9963" name="Line 20"/>
                  <p:cNvSpPr>
                    <a:spLocks noChangeShapeType="1"/>
                  </p:cNvSpPr>
                  <p:nvPr/>
                </p:nvSpPr>
                <p:spPr bwMode="auto">
                  <a:xfrm>
                    <a:off x="816" y="2554"/>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39957" name="Line 21"/>
                <p:cNvSpPr>
                  <a:spLocks noChangeShapeType="1"/>
                </p:cNvSpPr>
                <p:nvPr/>
              </p:nvSpPr>
              <p:spPr bwMode="auto">
                <a:xfrm flipH="1">
                  <a:off x="3744" y="3072"/>
                  <a:ext cx="24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39958" name="Freeform 22"/>
                <p:cNvSpPr>
                  <a:spLocks/>
                </p:cNvSpPr>
                <p:nvPr/>
              </p:nvSpPr>
              <p:spPr bwMode="auto">
                <a:xfrm>
                  <a:off x="3754" y="3097"/>
                  <a:ext cx="232" cy="155"/>
                </a:xfrm>
                <a:custGeom>
                  <a:avLst/>
                  <a:gdLst>
                    <a:gd name="T0" fmla="*/ 232 w 232"/>
                    <a:gd name="T1" fmla="*/ 0 h 155"/>
                    <a:gd name="T2" fmla="*/ 0 w 232"/>
                    <a:gd name="T3" fmla="*/ 155 h 155"/>
                    <a:gd name="T4" fmla="*/ 0 60000 65536"/>
                    <a:gd name="T5" fmla="*/ 0 60000 65536"/>
                    <a:gd name="T6" fmla="*/ 0 w 232"/>
                    <a:gd name="T7" fmla="*/ 0 h 155"/>
                    <a:gd name="T8" fmla="*/ 232 w 232"/>
                    <a:gd name="T9" fmla="*/ 155 h 155"/>
                  </a:gdLst>
                  <a:ahLst/>
                  <a:cxnLst>
                    <a:cxn ang="T4">
                      <a:pos x="T0" y="T1"/>
                    </a:cxn>
                    <a:cxn ang="T5">
                      <a:pos x="T2" y="T3"/>
                    </a:cxn>
                  </a:cxnLst>
                  <a:rect l="T6" t="T7" r="T8" b="T9"/>
                  <a:pathLst>
                    <a:path w="232" h="155">
                      <a:moveTo>
                        <a:pt x="232" y="0"/>
                      </a:moveTo>
                      <a:lnTo>
                        <a:pt x="0" y="155"/>
                      </a:lnTo>
                    </a:path>
                  </a:pathLst>
                </a:custGeom>
                <a:noFill/>
                <a:ln w="571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grpSp>
          <p:sp>
            <p:nvSpPr>
              <p:cNvPr id="39955" name="Line 23"/>
              <p:cNvSpPr>
                <a:spLocks noChangeShapeType="1"/>
              </p:cNvSpPr>
              <p:nvPr/>
            </p:nvSpPr>
            <p:spPr bwMode="auto">
              <a:xfrm>
                <a:off x="864" y="1344"/>
                <a:ext cx="576" cy="576"/>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s-AR"/>
              </a:p>
            </p:txBody>
          </p:sp>
        </p:grpSp>
      </p:grpSp>
      <p:sp>
        <p:nvSpPr>
          <p:cNvPr id="65560" name="Rectangle 24"/>
          <p:cNvSpPr>
            <a:spLocks noChangeArrowheads="1"/>
          </p:cNvSpPr>
          <p:nvPr/>
        </p:nvSpPr>
        <p:spPr bwMode="auto">
          <a:xfrm>
            <a:off x="0" y="0"/>
            <a:ext cx="9144000" cy="1143000"/>
          </a:xfrm>
          <a:prstGeom prst="rect">
            <a:avLst/>
          </a:prstGeom>
          <a:noFill/>
          <a:ln w="9525">
            <a:noFill/>
            <a:miter lim="800000"/>
            <a:headEnd/>
            <a:tailEnd/>
          </a:ln>
          <a:effectLst/>
        </p:spPr>
        <p:txBody>
          <a:bodyPr anchor="ctr"/>
          <a:lstStyle/>
          <a:p>
            <a:pPr algn="ctr">
              <a:defRPr/>
            </a:pPr>
            <a:r>
              <a:rPr lang="es-PE" sz="4000">
                <a:effectLst>
                  <a:outerShdw blurRad="38100" dist="38100" dir="2700000" algn="tl">
                    <a:srgbClr val="C0C0C0"/>
                  </a:outerShdw>
                </a:effectLst>
              </a:rPr>
              <a:t>Relación de extensión &lt;extend&gt;. </a:t>
            </a:r>
            <a:endParaRPr lang="es-ES_tradnl" sz="4400" b="0"/>
          </a:p>
        </p:txBody>
      </p:sp>
      <p:sp>
        <p:nvSpPr>
          <p:cNvPr id="39940" name="Rectangle 25"/>
          <p:cNvSpPr>
            <a:spLocks noChangeArrowheads="1"/>
          </p:cNvSpPr>
          <p:nvPr/>
        </p:nvSpPr>
        <p:spPr bwMode="auto">
          <a:xfrm>
            <a:off x="76200" y="914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39941" name="Text Box 26"/>
          <p:cNvSpPr txBox="1">
            <a:spLocks noChangeArrowheads="1"/>
          </p:cNvSpPr>
          <p:nvPr/>
        </p:nvSpPr>
        <p:spPr bwMode="auto">
          <a:xfrm>
            <a:off x="0" y="52578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ES_tradnl" sz="3200">
                <a:solidFill>
                  <a:srgbClr val="CC0000"/>
                </a:solidFill>
              </a:rPr>
              <a:t>SOLO PARA ALGUNOS PASAJEROS HAY QUE IR AL COUNTER DE EQUIPAJE ESPECIAL</a:t>
            </a:r>
          </a:p>
        </p:txBody>
      </p:sp>
      <p:sp>
        <p:nvSpPr>
          <p:cNvPr id="65566" name="Rectangle 30"/>
          <p:cNvSpPr>
            <a:spLocks noChangeArrowheads="1"/>
          </p:cNvSpPr>
          <p:nvPr/>
        </p:nvSpPr>
        <p:spPr bwMode="auto">
          <a:xfrm>
            <a:off x="0" y="6307138"/>
            <a:ext cx="3536950" cy="519112"/>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 Aduana)</a:t>
            </a:r>
            <a:endParaRPr lang="es-ES" sz="28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2943754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0"/>
            <a:ext cx="8458200" cy="1143000"/>
          </a:xfrm>
        </p:spPr>
        <p:txBody>
          <a:bodyPr/>
          <a:lstStyle/>
          <a:p>
            <a:pPr>
              <a:defRPr/>
            </a:pPr>
            <a:r>
              <a:rPr lang="ca-ES" sz="4000" b="1" smtClean="0">
                <a:effectLst>
                  <a:outerShdw blurRad="38100" dist="38100" dir="2700000" algn="tl">
                    <a:srgbClr val="C0C0C0"/>
                  </a:outerShdw>
                </a:effectLst>
              </a:rPr>
              <a:t>Generalización - especialización</a:t>
            </a:r>
            <a:endParaRPr lang="es-ES_tradnl" b="1" smtClean="0"/>
          </a:p>
        </p:txBody>
      </p:sp>
      <p:sp>
        <p:nvSpPr>
          <p:cNvPr id="40963" name="Rectangle 3"/>
          <p:cNvSpPr>
            <a:spLocks noGrp="1" noChangeArrowheads="1"/>
          </p:cNvSpPr>
          <p:nvPr>
            <p:ph type="body" idx="4294967295"/>
          </p:nvPr>
        </p:nvSpPr>
        <p:spPr>
          <a:xfrm>
            <a:off x="685800" y="1447800"/>
            <a:ext cx="7772400" cy="4572000"/>
          </a:xfrm>
          <a:prstGeom prst="rect">
            <a:avLst/>
          </a:prstGeom>
        </p:spPr>
        <p:txBody>
          <a:bodyPr/>
          <a:lstStyle/>
          <a:p>
            <a:pPr marL="0" indent="0" algn="just">
              <a:lnSpc>
                <a:spcPct val="90000"/>
              </a:lnSpc>
              <a:buFontTx/>
              <a:buNone/>
            </a:pPr>
            <a:r>
              <a:rPr lang="ca-ES" b="1" smtClean="0">
                <a:latin typeface="Tahoma" pitchFamily="34" charset="0"/>
              </a:rPr>
              <a:t>Se usa para mostrar worksflows que comparten estructuras, propósito y comportamiento.</a:t>
            </a:r>
          </a:p>
          <a:p>
            <a:pPr marL="0" indent="0" algn="just">
              <a:lnSpc>
                <a:spcPct val="90000"/>
              </a:lnSpc>
              <a:buFontTx/>
              <a:buNone/>
            </a:pPr>
            <a:endParaRPr lang="ca-ES" b="1" smtClean="0">
              <a:latin typeface="Tahoma" pitchFamily="34" charset="0"/>
            </a:endParaRPr>
          </a:p>
          <a:p>
            <a:pPr marL="0" indent="0" algn="just">
              <a:lnSpc>
                <a:spcPct val="90000"/>
              </a:lnSpc>
              <a:buFontTx/>
              <a:buNone/>
            </a:pPr>
            <a:r>
              <a:rPr lang="ca-ES" b="1" smtClean="0">
                <a:latin typeface="Tahoma" pitchFamily="34" charset="0"/>
              </a:rPr>
              <a:t>Un caso de uso padre se puede especificar en uno o más casos de uso hijos que representan formularios más especificos del padre.</a:t>
            </a:r>
            <a:endParaRPr lang="es-ES_tradnl" b="1" smtClean="0">
              <a:latin typeface="Tahoma" pitchFamily="34" charset="0"/>
            </a:endParaRPr>
          </a:p>
        </p:txBody>
      </p:sp>
      <p:sp>
        <p:nvSpPr>
          <p:cNvPr id="40964" name="Rectangle 4"/>
          <p:cNvSpPr>
            <a:spLocks noChangeArrowheads="1"/>
          </p:cNvSpPr>
          <p:nvPr/>
        </p:nvSpPr>
        <p:spPr bwMode="auto">
          <a:xfrm>
            <a:off x="76200" y="914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Tree>
    <p:extLst>
      <p:ext uri="{BB962C8B-B14F-4D97-AF65-F5344CB8AC3E}">
        <p14:creationId xmlns:p14="http://schemas.microsoft.com/office/powerpoint/2010/main" val="4138898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066800"/>
            <a:ext cx="7772400" cy="762000"/>
          </a:xfrm>
        </p:spPr>
        <p:txBody>
          <a:bodyPr/>
          <a:lstStyle/>
          <a:p>
            <a:r>
              <a:rPr lang="ca-ES" b="1" smtClean="0"/>
              <a:t>Se utiliza para:</a:t>
            </a:r>
            <a:endParaRPr lang="es-ES_tradnl" smtClean="0"/>
          </a:p>
        </p:txBody>
      </p:sp>
      <p:sp>
        <p:nvSpPr>
          <p:cNvPr id="41987" name="Rectangle 3"/>
          <p:cNvSpPr>
            <a:spLocks noGrp="1" noChangeArrowheads="1"/>
          </p:cNvSpPr>
          <p:nvPr>
            <p:ph type="body" idx="4294967295"/>
          </p:nvPr>
        </p:nvSpPr>
        <p:spPr>
          <a:xfrm>
            <a:off x="381000" y="1828800"/>
            <a:ext cx="8305800" cy="1371600"/>
          </a:xfrm>
          <a:prstGeom prst="rect">
            <a:avLst/>
          </a:prstGeom>
        </p:spPr>
        <p:txBody>
          <a:bodyPr/>
          <a:lstStyle/>
          <a:p>
            <a:pPr marL="0" indent="0" algn="just">
              <a:lnSpc>
                <a:spcPct val="90000"/>
              </a:lnSpc>
              <a:buFontTx/>
              <a:buNone/>
            </a:pPr>
            <a:r>
              <a:rPr lang="ca-ES" sz="2800" b="1" smtClean="0">
                <a:latin typeface="Tahoma" pitchFamily="34" charset="0"/>
              </a:rPr>
              <a:t>Para no tener que describir el mismo flujo varias veces, se puede colocar el comportamiento común en un CUN.</a:t>
            </a:r>
            <a:endParaRPr lang="es-ES_tradnl" sz="2800" b="1" smtClean="0">
              <a:latin typeface="Tahoma" pitchFamily="34" charset="0"/>
            </a:endParaRPr>
          </a:p>
        </p:txBody>
      </p:sp>
      <p:sp>
        <p:nvSpPr>
          <p:cNvPr id="69636" name="Rectangle 4"/>
          <p:cNvSpPr>
            <a:spLocks noChangeArrowheads="1"/>
          </p:cNvSpPr>
          <p:nvPr/>
        </p:nvSpPr>
        <p:spPr bwMode="auto">
          <a:xfrm>
            <a:off x="381000" y="0"/>
            <a:ext cx="8458200" cy="1143000"/>
          </a:xfrm>
          <a:prstGeom prst="rect">
            <a:avLst/>
          </a:prstGeom>
          <a:noFill/>
          <a:ln w="9525">
            <a:noFill/>
            <a:miter lim="800000"/>
            <a:headEnd/>
            <a:tailEnd/>
          </a:ln>
          <a:effectLst/>
        </p:spPr>
        <p:txBody>
          <a:bodyPr anchor="ctr"/>
          <a:lstStyle/>
          <a:p>
            <a:pPr algn="ctr">
              <a:defRPr/>
            </a:pPr>
            <a:r>
              <a:rPr lang="ca-ES" sz="4000">
                <a:solidFill>
                  <a:schemeClr val="tx2"/>
                </a:solidFill>
                <a:effectLst>
                  <a:outerShdw blurRad="38100" dist="38100" dir="2700000" algn="tl">
                    <a:srgbClr val="C0C0C0"/>
                  </a:outerShdw>
                </a:effectLst>
              </a:rPr>
              <a:t>Generalización - especialización</a:t>
            </a:r>
            <a:endParaRPr lang="es-ES_tradnl" sz="4400">
              <a:solidFill>
                <a:schemeClr val="tx2"/>
              </a:solidFill>
            </a:endParaRPr>
          </a:p>
        </p:txBody>
      </p:sp>
      <p:sp>
        <p:nvSpPr>
          <p:cNvPr id="41989" name="Rectangle 5"/>
          <p:cNvSpPr>
            <a:spLocks noChangeArrowheads="1"/>
          </p:cNvSpPr>
          <p:nvPr/>
        </p:nvSpPr>
        <p:spPr bwMode="auto">
          <a:xfrm>
            <a:off x="76200" y="914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grpSp>
        <p:nvGrpSpPr>
          <p:cNvPr id="41990" name="Group 6"/>
          <p:cNvGrpSpPr>
            <a:grpSpLocks/>
          </p:cNvGrpSpPr>
          <p:nvPr/>
        </p:nvGrpSpPr>
        <p:grpSpPr bwMode="auto">
          <a:xfrm>
            <a:off x="7924800" y="6096000"/>
            <a:ext cx="1143000" cy="550863"/>
            <a:chOff x="6441" y="2500"/>
            <a:chExt cx="1425" cy="627"/>
          </a:xfrm>
        </p:grpSpPr>
        <p:sp>
          <p:nvSpPr>
            <p:cNvPr id="41993" name="Oval 7"/>
            <p:cNvSpPr>
              <a:spLocks noChangeArrowheads="1"/>
            </p:cNvSpPr>
            <p:nvPr/>
          </p:nvSpPr>
          <p:spPr bwMode="auto">
            <a:xfrm>
              <a:off x="6441" y="2500"/>
              <a:ext cx="1425" cy="627"/>
            </a:xfrm>
            <a:prstGeom prst="ellipse">
              <a:avLst/>
            </a:prstGeom>
            <a:solidFill>
              <a:srgbClr val="FFFF00"/>
            </a:solidFill>
            <a:ln w="38100">
              <a:solidFill>
                <a:schemeClr val="tx1"/>
              </a:solidFill>
              <a:round/>
              <a:headEnd/>
              <a:tailEnd/>
            </a:ln>
          </p:spPr>
          <p:txBody>
            <a:bodyPr/>
            <a:lstStyle/>
            <a:p>
              <a:endParaRPr lang="es-MX"/>
            </a:p>
          </p:txBody>
        </p:sp>
        <p:sp>
          <p:nvSpPr>
            <p:cNvPr id="41994" name="Line 8"/>
            <p:cNvSpPr>
              <a:spLocks noChangeShapeType="1"/>
            </p:cNvSpPr>
            <p:nvPr/>
          </p:nvSpPr>
          <p:spPr bwMode="auto">
            <a:xfrm flipH="1">
              <a:off x="7524" y="2671"/>
              <a:ext cx="285" cy="3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1991" name="Rectangle 9"/>
          <p:cNvSpPr>
            <a:spLocks noChangeArrowheads="1"/>
          </p:cNvSpPr>
          <p:nvPr/>
        </p:nvSpPr>
        <p:spPr bwMode="auto">
          <a:xfrm>
            <a:off x="381000" y="4114800"/>
            <a:ext cx="868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2800">
                <a:latin typeface="Tahoma" pitchFamily="34" charset="0"/>
              </a:rPr>
              <a:t>Se puede afirmar que constituyen tipos de procesos. Generalmente tienen un comportamiento similar pero con diferencias sustanciales que provocan que sean considerados CUN diferentes.</a:t>
            </a:r>
          </a:p>
        </p:txBody>
      </p:sp>
      <p:sp>
        <p:nvSpPr>
          <p:cNvPr id="41992" name="Rectangle 10"/>
          <p:cNvSpPr>
            <a:spLocks noChangeArrowheads="1"/>
          </p:cNvSpPr>
          <p:nvPr/>
        </p:nvSpPr>
        <p:spPr bwMode="auto">
          <a:xfrm>
            <a:off x="762000" y="3200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ca-ES" sz="4400">
                <a:solidFill>
                  <a:schemeClr val="tx2"/>
                </a:solidFill>
              </a:rPr>
              <a:t>Se recomienda usar cuando:</a:t>
            </a:r>
            <a:endParaRPr lang="es-ES_tradnl" sz="4400" b="0">
              <a:solidFill>
                <a:schemeClr val="tx2"/>
              </a:solidFill>
            </a:endParaRPr>
          </a:p>
        </p:txBody>
      </p:sp>
    </p:spTree>
    <p:extLst>
      <p:ext uri="{BB962C8B-B14F-4D97-AF65-F5344CB8AC3E}">
        <p14:creationId xmlns:p14="http://schemas.microsoft.com/office/powerpoint/2010/main" val="27389077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71709" name="Rectangle 29"/>
          <p:cNvSpPr>
            <a:spLocks noChangeArrowheads="1"/>
          </p:cNvSpPr>
          <p:nvPr/>
        </p:nvSpPr>
        <p:spPr bwMode="auto">
          <a:xfrm>
            <a:off x="381000" y="0"/>
            <a:ext cx="8458200" cy="1143000"/>
          </a:xfrm>
          <a:prstGeom prst="rect">
            <a:avLst/>
          </a:prstGeom>
          <a:noFill/>
          <a:ln w="9525">
            <a:noFill/>
            <a:miter lim="800000"/>
            <a:headEnd/>
            <a:tailEnd/>
          </a:ln>
          <a:effectLst/>
        </p:spPr>
        <p:txBody>
          <a:bodyPr anchor="ctr"/>
          <a:lstStyle/>
          <a:p>
            <a:pPr algn="ctr">
              <a:defRPr/>
            </a:pPr>
            <a:r>
              <a:rPr lang="ca-ES" sz="4000">
                <a:solidFill>
                  <a:schemeClr val="tx2"/>
                </a:solidFill>
                <a:effectLst>
                  <a:outerShdw blurRad="38100" dist="38100" dir="2700000" algn="tl">
                    <a:srgbClr val="C0C0C0"/>
                  </a:outerShdw>
                </a:effectLst>
              </a:rPr>
              <a:t>Generalización – especialización. </a:t>
            </a:r>
            <a:endParaRPr lang="es-ES_tradnl" sz="4400">
              <a:solidFill>
                <a:schemeClr val="tx2"/>
              </a:solidFill>
            </a:endParaRPr>
          </a:p>
        </p:txBody>
      </p:sp>
      <p:sp>
        <p:nvSpPr>
          <p:cNvPr id="43011" name="Rectangle 30"/>
          <p:cNvSpPr>
            <a:spLocks noChangeArrowheads="1"/>
          </p:cNvSpPr>
          <p:nvPr/>
        </p:nvSpPr>
        <p:spPr bwMode="auto">
          <a:xfrm>
            <a:off x="76200" y="1219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grpSp>
        <p:nvGrpSpPr>
          <p:cNvPr id="43013" name="Group 94"/>
          <p:cNvGrpSpPr>
            <a:grpSpLocks/>
          </p:cNvGrpSpPr>
          <p:nvPr/>
        </p:nvGrpSpPr>
        <p:grpSpPr bwMode="auto">
          <a:xfrm>
            <a:off x="152400" y="1447800"/>
            <a:ext cx="8991600" cy="4565650"/>
            <a:chOff x="96" y="912"/>
            <a:chExt cx="5664" cy="2876"/>
          </a:xfrm>
        </p:grpSpPr>
        <p:sp>
          <p:nvSpPr>
            <p:cNvPr id="43015" name="Rectangle 54"/>
            <p:cNvSpPr>
              <a:spLocks noChangeArrowheads="1"/>
            </p:cNvSpPr>
            <p:nvPr/>
          </p:nvSpPr>
          <p:spPr bwMode="auto">
            <a:xfrm>
              <a:off x="3984" y="912"/>
              <a:ext cx="1776"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s-ES_tradnl" sz="3800" b="0">
                  <a:solidFill>
                    <a:srgbClr val="000000"/>
                  </a:solidFill>
                  <a:latin typeface="Arial" charset="0"/>
                </a:rPr>
                <a:t>Realizar visitas</a:t>
              </a:r>
              <a:endParaRPr lang="es-ES_tradnl"/>
            </a:p>
          </p:txBody>
        </p:sp>
        <p:grpSp>
          <p:nvGrpSpPr>
            <p:cNvPr id="43016" name="Group 93"/>
            <p:cNvGrpSpPr>
              <a:grpSpLocks/>
            </p:cNvGrpSpPr>
            <p:nvPr/>
          </p:nvGrpSpPr>
          <p:grpSpPr bwMode="auto">
            <a:xfrm>
              <a:off x="96" y="912"/>
              <a:ext cx="5600" cy="2876"/>
              <a:chOff x="96" y="912"/>
              <a:chExt cx="5600" cy="2876"/>
            </a:xfrm>
          </p:grpSpPr>
          <p:grpSp>
            <p:nvGrpSpPr>
              <p:cNvPr id="43017" name="Group 64"/>
              <p:cNvGrpSpPr>
                <a:grpSpLocks/>
              </p:cNvGrpSpPr>
              <p:nvPr/>
            </p:nvGrpSpPr>
            <p:grpSpPr bwMode="auto">
              <a:xfrm>
                <a:off x="240" y="912"/>
                <a:ext cx="528" cy="672"/>
                <a:chOff x="3408" y="3024"/>
                <a:chExt cx="720" cy="864"/>
              </a:xfrm>
            </p:grpSpPr>
            <p:grpSp>
              <p:nvGrpSpPr>
                <p:cNvPr id="43038" name="Group 65"/>
                <p:cNvGrpSpPr>
                  <a:grpSpLocks/>
                </p:cNvGrpSpPr>
                <p:nvPr/>
              </p:nvGrpSpPr>
              <p:grpSpPr bwMode="auto">
                <a:xfrm>
                  <a:off x="3408" y="3024"/>
                  <a:ext cx="720" cy="864"/>
                  <a:chOff x="816" y="2304"/>
                  <a:chExt cx="288" cy="624"/>
                </a:xfrm>
              </p:grpSpPr>
              <p:sp>
                <p:nvSpPr>
                  <p:cNvPr id="43041" name="Oval 66"/>
                  <p:cNvSpPr>
                    <a:spLocks noChangeArrowheads="1"/>
                  </p:cNvSpPr>
                  <p:nvPr/>
                </p:nvSpPr>
                <p:spPr bwMode="auto">
                  <a:xfrm>
                    <a:off x="864" y="2304"/>
                    <a:ext cx="192" cy="16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42" name="Line 67"/>
                  <p:cNvSpPr>
                    <a:spLocks noChangeShapeType="1"/>
                  </p:cNvSpPr>
                  <p:nvPr/>
                </p:nvSpPr>
                <p:spPr bwMode="auto">
                  <a:xfrm>
                    <a:off x="960" y="2470"/>
                    <a:ext cx="0" cy="2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3043" name="Line 68"/>
                  <p:cNvSpPr>
                    <a:spLocks noChangeShapeType="1"/>
                  </p:cNvSpPr>
                  <p:nvPr/>
                </p:nvSpPr>
                <p:spPr bwMode="auto">
                  <a:xfrm flipH="1">
                    <a:off x="816" y="2762"/>
                    <a:ext cx="144"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3044" name="Line 69"/>
                  <p:cNvSpPr>
                    <a:spLocks noChangeShapeType="1"/>
                  </p:cNvSpPr>
                  <p:nvPr/>
                </p:nvSpPr>
                <p:spPr bwMode="auto">
                  <a:xfrm>
                    <a:off x="960" y="2762"/>
                    <a:ext cx="96" cy="1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3045" name="Line 70"/>
                  <p:cNvSpPr>
                    <a:spLocks noChangeShapeType="1"/>
                  </p:cNvSpPr>
                  <p:nvPr/>
                </p:nvSpPr>
                <p:spPr bwMode="auto">
                  <a:xfrm>
                    <a:off x="816" y="2554"/>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3039" name="Line 71"/>
                <p:cNvSpPr>
                  <a:spLocks noChangeShapeType="1"/>
                </p:cNvSpPr>
                <p:nvPr/>
              </p:nvSpPr>
              <p:spPr bwMode="auto">
                <a:xfrm flipH="1">
                  <a:off x="3744" y="3072"/>
                  <a:ext cx="24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43040" name="Freeform 72"/>
                <p:cNvSpPr>
                  <a:spLocks/>
                </p:cNvSpPr>
                <p:nvPr/>
              </p:nvSpPr>
              <p:spPr bwMode="auto">
                <a:xfrm>
                  <a:off x="3754" y="3097"/>
                  <a:ext cx="232" cy="155"/>
                </a:xfrm>
                <a:custGeom>
                  <a:avLst/>
                  <a:gdLst>
                    <a:gd name="T0" fmla="*/ 232 w 232"/>
                    <a:gd name="T1" fmla="*/ 0 h 155"/>
                    <a:gd name="T2" fmla="*/ 0 w 232"/>
                    <a:gd name="T3" fmla="*/ 155 h 155"/>
                    <a:gd name="T4" fmla="*/ 0 60000 65536"/>
                    <a:gd name="T5" fmla="*/ 0 60000 65536"/>
                    <a:gd name="T6" fmla="*/ 0 w 232"/>
                    <a:gd name="T7" fmla="*/ 0 h 155"/>
                    <a:gd name="T8" fmla="*/ 232 w 232"/>
                    <a:gd name="T9" fmla="*/ 155 h 155"/>
                  </a:gdLst>
                  <a:ahLst/>
                  <a:cxnLst>
                    <a:cxn ang="T4">
                      <a:pos x="T0" y="T1"/>
                    </a:cxn>
                    <a:cxn ang="T5">
                      <a:pos x="T2" y="T3"/>
                    </a:cxn>
                  </a:cxnLst>
                  <a:rect l="T6" t="T7" r="T8" b="T9"/>
                  <a:pathLst>
                    <a:path w="232" h="155">
                      <a:moveTo>
                        <a:pt x="232" y="0"/>
                      </a:moveTo>
                      <a:lnTo>
                        <a:pt x="0" y="155"/>
                      </a:lnTo>
                    </a:path>
                  </a:pathLst>
                </a:custGeom>
                <a:noFill/>
                <a:ln w="571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grpSp>
          <p:grpSp>
            <p:nvGrpSpPr>
              <p:cNvPr id="43018" name="Group 92"/>
              <p:cNvGrpSpPr>
                <a:grpSpLocks/>
              </p:cNvGrpSpPr>
              <p:nvPr/>
            </p:nvGrpSpPr>
            <p:grpSpPr bwMode="auto">
              <a:xfrm>
                <a:off x="96" y="1008"/>
                <a:ext cx="5600" cy="2780"/>
                <a:chOff x="96" y="1008"/>
                <a:chExt cx="5600" cy="2780"/>
              </a:xfrm>
            </p:grpSpPr>
            <p:sp>
              <p:nvSpPr>
                <p:cNvPr id="43019" name="Rectangle 35"/>
                <p:cNvSpPr>
                  <a:spLocks noChangeArrowheads="1"/>
                </p:cNvSpPr>
                <p:nvPr/>
              </p:nvSpPr>
              <p:spPr bwMode="auto">
                <a:xfrm>
                  <a:off x="230" y="3112"/>
                  <a:ext cx="230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3600" b="0">
                      <a:solidFill>
                        <a:srgbClr val="000000"/>
                      </a:solidFill>
                      <a:latin typeface="Arial" charset="0"/>
                    </a:rPr>
                    <a:t>Realizar Visitas a </a:t>
                  </a:r>
                  <a:endParaRPr lang="es-ES_tradnl"/>
                </a:p>
              </p:txBody>
            </p:sp>
            <p:sp>
              <p:nvSpPr>
                <p:cNvPr id="43020" name="Rectangle 36"/>
                <p:cNvSpPr>
                  <a:spLocks noChangeArrowheads="1"/>
                </p:cNvSpPr>
                <p:nvPr/>
              </p:nvSpPr>
              <p:spPr bwMode="auto">
                <a:xfrm>
                  <a:off x="153" y="3442"/>
                  <a:ext cx="25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3600" b="0">
                      <a:solidFill>
                        <a:srgbClr val="000000"/>
                      </a:solidFill>
                      <a:latin typeface="Arial" charset="0"/>
                    </a:rPr>
                    <a:t>clientes potenciales</a:t>
                  </a:r>
                  <a:endParaRPr lang="es-ES_tradnl"/>
                </a:p>
              </p:txBody>
            </p:sp>
            <p:sp>
              <p:nvSpPr>
                <p:cNvPr id="43021" name="Rectangle 40"/>
                <p:cNvSpPr>
                  <a:spLocks noChangeArrowheads="1"/>
                </p:cNvSpPr>
                <p:nvPr/>
              </p:nvSpPr>
              <p:spPr bwMode="auto">
                <a:xfrm>
                  <a:off x="3315" y="3072"/>
                  <a:ext cx="22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3600" b="0">
                      <a:solidFill>
                        <a:srgbClr val="000000"/>
                      </a:solidFill>
                      <a:latin typeface="Arial" charset="0"/>
                    </a:rPr>
                    <a:t>Realizar visitas a </a:t>
                  </a:r>
                  <a:endParaRPr lang="es-ES_tradnl"/>
                </a:p>
              </p:txBody>
            </p:sp>
            <p:sp>
              <p:nvSpPr>
                <p:cNvPr id="43022" name="Rectangle 41"/>
                <p:cNvSpPr>
                  <a:spLocks noChangeArrowheads="1"/>
                </p:cNvSpPr>
                <p:nvPr/>
              </p:nvSpPr>
              <p:spPr bwMode="auto">
                <a:xfrm>
                  <a:off x="3216" y="3401"/>
                  <a:ext cx="2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3600" b="0">
                      <a:solidFill>
                        <a:srgbClr val="000000"/>
                      </a:solidFill>
                      <a:latin typeface="Arial" charset="0"/>
                    </a:rPr>
                    <a:t>clientes registrados</a:t>
                  </a:r>
                  <a:endParaRPr lang="es-ES_tradnl"/>
                </a:p>
              </p:txBody>
            </p:sp>
            <p:sp>
              <p:nvSpPr>
                <p:cNvPr id="43023" name="Rectangle 49"/>
                <p:cNvSpPr>
                  <a:spLocks noChangeArrowheads="1"/>
                </p:cNvSpPr>
                <p:nvPr/>
              </p:nvSpPr>
              <p:spPr bwMode="auto">
                <a:xfrm>
                  <a:off x="96" y="1680"/>
                  <a:ext cx="13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3600" b="0">
                      <a:solidFill>
                        <a:srgbClr val="000000"/>
                      </a:solidFill>
                      <a:latin typeface="Arial" charset="0"/>
                    </a:rPr>
                    <a:t>Jefe zonal </a:t>
                  </a:r>
                  <a:endParaRPr lang="es-ES_tradnl"/>
                </a:p>
              </p:txBody>
            </p:sp>
            <p:sp>
              <p:nvSpPr>
                <p:cNvPr id="43024" name="Line 56"/>
                <p:cNvSpPr>
                  <a:spLocks noChangeShapeType="1"/>
                </p:cNvSpPr>
                <p:nvPr/>
              </p:nvSpPr>
              <p:spPr bwMode="auto">
                <a:xfrm flipV="1">
                  <a:off x="1776" y="1728"/>
                  <a:ext cx="1152" cy="864"/>
                </a:xfrm>
                <a:prstGeom prst="line">
                  <a:avLst/>
                </a:prstGeom>
                <a:noFill/>
                <a:ln w="57150">
                  <a:solidFill>
                    <a:srgbClr val="00004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3025" name="Line 58"/>
                <p:cNvSpPr>
                  <a:spLocks noChangeShapeType="1"/>
                </p:cNvSpPr>
                <p:nvPr/>
              </p:nvSpPr>
              <p:spPr bwMode="auto">
                <a:xfrm flipH="1" flipV="1">
                  <a:off x="3552" y="1728"/>
                  <a:ext cx="720" cy="864"/>
                </a:xfrm>
                <a:prstGeom prst="line">
                  <a:avLst/>
                </a:prstGeom>
                <a:noFill/>
                <a:ln w="57150">
                  <a:solidFill>
                    <a:srgbClr val="000040"/>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43026" name="Group 73"/>
                <p:cNvGrpSpPr>
                  <a:grpSpLocks/>
                </p:cNvGrpSpPr>
                <p:nvPr/>
              </p:nvGrpSpPr>
              <p:grpSpPr bwMode="auto">
                <a:xfrm>
                  <a:off x="2640" y="1008"/>
                  <a:ext cx="1255" cy="432"/>
                  <a:chOff x="5985" y="3648"/>
                  <a:chExt cx="1311" cy="570"/>
                </a:xfrm>
              </p:grpSpPr>
              <p:sp>
                <p:nvSpPr>
                  <p:cNvPr id="43036" name="Oval 74"/>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37" name="Line 75"/>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43027" name="Group 76"/>
                <p:cNvGrpSpPr>
                  <a:grpSpLocks/>
                </p:cNvGrpSpPr>
                <p:nvPr/>
              </p:nvGrpSpPr>
              <p:grpSpPr bwMode="auto">
                <a:xfrm>
                  <a:off x="960" y="2592"/>
                  <a:ext cx="1255" cy="432"/>
                  <a:chOff x="5985" y="3648"/>
                  <a:chExt cx="1311" cy="570"/>
                </a:xfrm>
              </p:grpSpPr>
              <p:sp>
                <p:nvSpPr>
                  <p:cNvPr id="43034" name="Oval 77"/>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35" name="Line 78"/>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43028" name="Group 79"/>
                <p:cNvGrpSpPr>
                  <a:grpSpLocks/>
                </p:cNvGrpSpPr>
                <p:nvPr/>
              </p:nvGrpSpPr>
              <p:grpSpPr bwMode="auto">
                <a:xfrm>
                  <a:off x="3936" y="2592"/>
                  <a:ext cx="1255" cy="432"/>
                  <a:chOff x="5985" y="3648"/>
                  <a:chExt cx="1311" cy="570"/>
                </a:xfrm>
              </p:grpSpPr>
              <p:sp>
                <p:nvSpPr>
                  <p:cNvPr id="43032" name="Oval 80"/>
                  <p:cNvSpPr>
                    <a:spLocks noChangeArrowheads="1"/>
                  </p:cNvSpPr>
                  <p:nvPr/>
                </p:nvSpPr>
                <p:spPr bwMode="auto">
                  <a:xfrm>
                    <a:off x="5985" y="3648"/>
                    <a:ext cx="1311" cy="570"/>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33" name="Line 81"/>
                  <p:cNvSpPr>
                    <a:spLocks noChangeShapeType="1"/>
                  </p:cNvSpPr>
                  <p:nvPr/>
                </p:nvSpPr>
                <p:spPr bwMode="auto">
                  <a:xfrm flipH="1">
                    <a:off x="6897" y="3819"/>
                    <a:ext cx="342" cy="39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3029" name="Line 86"/>
                <p:cNvSpPr>
                  <a:spLocks noChangeShapeType="1"/>
                </p:cNvSpPr>
                <p:nvPr/>
              </p:nvSpPr>
              <p:spPr bwMode="auto">
                <a:xfrm>
                  <a:off x="576" y="1248"/>
                  <a:ext cx="2064" cy="0"/>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s-AR"/>
                </a:p>
              </p:txBody>
            </p:sp>
            <p:sp>
              <p:nvSpPr>
                <p:cNvPr id="43030" name="AutoShape 87"/>
                <p:cNvSpPr>
                  <a:spLocks noChangeArrowheads="1"/>
                </p:cNvSpPr>
                <p:nvPr/>
              </p:nvSpPr>
              <p:spPr bwMode="auto">
                <a:xfrm>
                  <a:off x="2784" y="1440"/>
                  <a:ext cx="288" cy="288"/>
                </a:xfrm>
                <a:prstGeom prst="flowChartExtra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31" name="AutoShape 90"/>
                <p:cNvSpPr>
                  <a:spLocks noChangeArrowheads="1"/>
                </p:cNvSpPr>
                <p:nvPr/>
              </p:nvSpPr>
              <p:spPr bwMode="auto">
                <a:xfrm>
                  <a:off x="3408" y="1440"/>
                  <a:ext cx="288" cy="288"/>
                </a:xfrm>
                <a:prstGeom prst="flowChartExtra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grpSp>
      <p:sp>
        <p:nvSpPr>
          <p:cNvPr id="71771" name="Rectangle 91"/>
          <p:cNvSpPr>
            <a:spLocks noChangeArrowheads="1"/>
          </p:cNvSpPr>
          <p:nvPr/>
        </p:nvSpPr>
        <p:spPr bwMode="auto">
          <a:xfrm>
            <a:off x="0" y="6307138"/>
            <a:ext cx="6492875" cy="519112"/>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 Vendedores ambulantes)</a:t>
            </a:r>
            <a:endParaRPr lang="es-ES" sz="28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3747749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76200"/>
            <a:ext cx="9144000" cy="1143000"/>
          </a:xfrm>
          <a:prstGeom prst="rect">
            <a:avLst/>
          </a:prstGeom>
          <a:noFill/>
          <a:ln w="9525">
            <a:noFill/>
            <a:miter lim="800000"/>
            <a:headEnd/>
            <a:tailEnd/>
          </a:ln>
          <a:effectLst/>
        </p:spPr>
        <p:txBody>
          <a:bodyPr anchor="ctr"/>
          <a:lstStyle/>
          <a:p>
            <a:pPr algn="ctr">
              <a:defRPr/>
            </a:pPr>
            <a:r>
              <a:rPr lang="es-ES_tradnl" sz="4000">
                <a:solidFill>
                  <a:schemeClr val="tx2"/>
                </a:solidFill>
                <a:effectLst>
                  <a:outerShdw blurRad="38100" dist="38100" dir="2700000" algn="tl">
                    <a:srgbClr val="C0C0C0"/>
                  </a:outerShdw>
                </a:effectLst>
              </a:rPr>
              <a:t>Generalización entre Actores</a:t>
            </a:r>
            <a:endParaRPr lang="es-ES_tradnl" sz="4400" b="0">
              <a:solidFill>
                <a:schemeClr val="tx2"/>
              </a:solidFill>
            </a:endParaRPr>
          </a:p>
        </p:txBody>
      </p:sp>
      <p:sp>
        <p:nvSpPr>
          <p:cNvPr id="44035" name="Rectangle 3"/>
          <p:cNvSpPr>
            <a:spLocks noChangeArrowheads="1"/>
          </p:cNvSpPr>
          <p:nvPr/>
        </p:nvSpPr>
        <p:spPr bwMode="auto">
          <a:xfrm>
            <a:off x="76200" y="9144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44036" name="Rectangle 4"/>
          <p:cNvSpPr>
            <a:spLocks noChangeArrowheads="1"/>
          </p:cNvSpPr>
          <p:nvPr/>
        </p:nvSpPr>
        <p:spPr bwMode="auto">
          <a:xfrm>
            <a:off x="152400" y="12192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ca-ES" sz="3200">
                <a:latin typeface="Tahoma" pitchFamily="34" charset="0"/>
              </a:rPr>
              <a:t>Varios actores del negocio pueden jugar el mismo rol en un caso de uso particular del negocio.</a:t>
            </a:r>
            <a:endParaRPr lang="es-ES_tradnl" sz="3200">
              <a:latin typeface="Tahoma" pitchFamily="34" charset="0"/>
            </a:endParaRPr>
          </a:p>
        </p:txBody>
      </p:sp>
      <p:sp>
        <p:nvSpPr>
          <p:cNvPr id="44037" name="AutoShape 5"/>
          <p:cNvSpPr>
            <a:spLocks noChangeArrowheads="1"/>
          </p:cNvSpPr>
          <p:nvPr/>
        </p:nvSpPr>
        <p:spPr bwMode="auto">
          <a:xfrm>
            <a:off x="3733800" y="3048000"/>
            <a:ext cx="485775" cy="976313"/>
          </a:xfrm>
          <a:prstGeom prst="downArrow">
            <a:avLst>
              <a:gd name="adj1" fmla="val 50000"/>
              <a:gd name="adj2" fmla="val 50245"/>
            </a:avLst>
          </a:prstGeom>
          <a:solidFill>
            <a:srgbClr val="CC0000"/>
          </a:solidFill>
          <a:ln w="28575">
            <a:solidFill>
              <a:schemeClr val="tx1"/>
            </a:solidFill>
            <a:miter lim="800000"/>
            <a:headEnd/>
            <a:tailEnd/>
          </a:ln>
        </p:spPr>
        <p:txBody>
          <a:bodyPr wrap="none" anchor="ctr"/>
          <a:lstStyle/>
          <a:p>
            <a:endParaRPr lang="es-MX"/>
          </a:p>
        </p:txBody>
      </p:sp>
      <p:sp>
        <p:nvSpPr>
          <p:cNvPr id="44038" name="Rectangle 6"/>
          <p:cNvSpPr>
            <a:spLocks noChangeArrowheads="1"/>
          </p:cNvSpPr>
          <p:nvPr/>
        </p:nvSpPr>
        <p:spPr bwMode="auto">
          <a:xfrm>
            <a:off x="76200" y="40386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ca-ES" sz="3200">
                <a:solidFill>
                  <a:srgbClr val="CC0000"/>
                </a:solidFill>
                <a:latin typeface="Tahoma" pitchFamily="34" charset="0"/>
              </a:rPr>
              <a:t>El rol compartido se modela como el actor del cual heredan los actores con roles compartidos (solo se representan si interactúan como actor con otro CUN).</a:t>
            </a:r>
            <a:endParaRPr lang="es-ES_tradnl" sz="3200">
              <a:solidFill>
                <a:srgbClr val="CC0000"/>
              </a:solidFill>
              <a:latin typeface="Tahoma" pitchFamily="34" charset="0"/>
            </a:endParaRPr>
          </a:p>
        </p:txBody>
      </p:sp>
    </p:spTree>
    <p:extLst>
      <p:ext uri="{BB962C8B-B14F-4D97-AF65-F5344CB8AC3E}">
        <p14:creationId xmlns:p14="http://schemas.microsoft.com/office/powerpoint/2010/main" val="1362642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45062" name="Picture 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609600"/>
            <a:ext cx="10972801"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2" name="Rectangle 2"/>
          <p:cNvSpPr>
            <a:spLocks noGrp="1" noChangeArrowheads="1"/>
          </p:cNvSpPr>
          <p:nvPr>
            <p:ph type="title"/>
          </p:nvPr>
        </p:nvSpPr>
        <p:spPr>
          <a:xfrm>
            <a:off x="0" y="0"/>
            <a:ext cx="9144000" cy="1143000"/>
          </a:xfrm>
        </p:spPr>
        <p:txBody>
          <a:bodyPr/>
          <a:lstStyle/>
          <a:p>
            <a:pPr>
              <a:defRPr/>
            </a:pPr>
            <a:r>
              <a:rPr lang="es-ES_tradnl" sz="4000" b="1" smtClean="0">
                <a:effectLst>
                  <a:outerShdw blurRad="38100" dist="38100" dir="2700000" algn="tl">
                    <a:srgbClr val="C0C0C0"/>
                  </a:outerShdw>
                </a:effectLst>
              </a:rPr>
              <a:t>Generalización entre Actores. Ejemplo</a:t>
            </a:r>
            <a:endParaRPr lang="es-ES_tradnl" smtClean="0"/>
          </a:p>
        </p:txBody>
      </p:sp>
      <p:sp>
        <p:nvSpPr>
          <p:cNvPr id="45059" name="Rectangle 54"/>
          <p:cNvSpPr>
            <a:spLocks noChangeArrowheads="1"/>
          </p:cNvSpPr>
          <p:nvPr/>
        </p:nvSpPr>
        <p:spPr bwMode="auto">
          <a:xfrm>
            <a:off x="152400" y="8382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76961" name="Rectangle 161"/>
          <p:cNvSpPr>
            <a:spLocks noChangeArrowheads="1"/>
          </p:cNvSpPr>
          <p:nvPr/>
        </p:nvSpPr>
        <p:spPr bwMode="auto">
          <a:xfrm>
            <a:off x="0" y="6307138"/>
            <a:ext cx="3559175" cy="519112"/>
          </a:xfrm>
          <a:prstGeom prst="rect">
            <a:avLst/>
          </a:prstGeom>
          <a:noFill/>
          <a:ln w="57150">
            <a:noFill/>
            <a:miter lim="800000"/>
            <a:headEnd/>
            <a:tailEnd/>
          </a:ln>
          <a:effectLst/>
        </p:spPr>
        <p:txBody>
          <a:bodyPr wrap="none">
            <a:spAutoFit/>
          </a:bodyPr>
          <a:lstStyle/>
          <a:p>
            <a:pPr>
              <a:defRPr/>
            </a:pPr>
            <a:r>
              <a:rPr lang="es-ES_tradnl" sz="2800">
                <a:effectLst>
                  <a:outerShdw blurRad="38100" dist="38100" dir="2700000" algn="tl">
                    <a:srgbClr val="C0C0C0"/>
                  </a:outerShdw>
                </a:effectLst>
                <a:latin typeface="Tahoma" pitchFamily="34" charset="0"/>
              </a:rPr>
              <a:t>(Ejemplo:Hospital)</a:t>
            </a:r>
            <a:endParaRPr lang="es-ES" sz="28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3760076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228600"/>
            <a:ext cx="7772400" cy="685800"/>
          </a:xfrm>
        </p:spPr>
        <p:txBody>
          <a:bodyPr/>
          <a:lstStyle/>
          <a:p>
            <a:pPr>
              <a:defRPr/>
            </a:pPr>
            <a:r>
              <a:rPr lang="es-MX" sz="4800" b="1" noProof="1" smtClean="0">
                <a:effectLst>
                  <a:outerShdw blurRad="38100" dist="38100" dir="2700000" algn="tl">
                    <a:srgbClr val="C0C0C0"/>
                  </a:outerShdw>
                </a:effectLst>
              </a:rPr>
              <a:t>Realizaciones de CUN</a:t>
            </a:r>
            <a:endParaRPr lang="es-ES_tradnl" sz="4800" smtClean="0"/>
          </a:p>
        </p:txBody>
      </p:sp>
      <p:sp>
        <p:nvSpPr>
          <p:cNvPr id="46083" name="Text Box 3"/>
          <p:cNvSpPr txBox="1">
            <a:spLocks noChangeArrowheads="1"/>
          </p:cNvSpPr>
          <p:nvPr/>
        </p:nvSpPr>
        <p:spPr bwMode="auto">
          <a:xfrm>
            <a:off x="381000" y="1489075"/>
            <a:ext cx="8305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AR" sz="3200" noProof="1">
                <a:latin typeface="Tahoma" pitchFamily="34" charset="0"/>
              </a:rPr>
              <a:t>Muestran la manera en que  colaboran los trabajadores y entidades de negocio para ejecutar el proceso. </a:t>
            </a:r>
            <a:r>
              <a:rPr lang="es-PE" sz="3200">
                <a:latin typeface="Tahoma" pitchFamily="34" charset="0"/>
              </a:rPr>
              <a:t> Se documentan con:</a:t>
            </a:r>
            <a:endParaRPr lang="es-ES_tradnl" sz="3200">
              <a:latin typeface="Tahoma" pitchFamily="34" charset="0"/>
            </a:endParaRPr>
          </a:p>
        </p:txBody>
      </p:sp>
      <p:sp>
        <p:nvSpPr>
          <p:cNvPr id="46084" name="Rectangle 4"/>
          <p:cNvSpPr>
            <a:spLocks noChangeArrowheads="1"/>
          </p:cNvSpPr>
          <p:nvPr/>
        </p:nvSpPr>
        <p:spPr bwMode="auto">
          <a:xfrm>
            <a:off x="76200" y="1066800"/>
            <a:ext cx="8915400" cy="76200"/>
          </a:xfrm>
          <a:prstGeom prst="rect">
            <a:avLst/>
          </a:prstGeom>
          <a:solidFill>
            <a:srgbClr val="CC0000"/>
          </a:solidFill>
          <a:ln w="9525">
            <a:solidFill>
              <a:schemeClr val="tx1"/>
            </a:solidFill>
            <a:miter lim="800000"/>
            <a:headEnd/>
            <a:tailEnd/>
          </a:ln>
        </p:spPr>
        <p:txBody>
          <a:bodyPr wrap="none" anchor="ctr"/>
          <a:lstStyle/>
          <a:p>
            <a:endParaRPr lang="es-MX"/>
          </a:p>
        </p:txBody>
      </p:sp>
      <p:sp>
        <p:nvSpPr>
          <p:cNvPr id="46085" name="Oval 5"/>
          <p:cNvSpPr>
            <a:spLocks noChangeArrowheads="1"/>
          </p:cNvSpPr>
          <p:nvPr/>
        </p:nvSpPr>
        <p:spPr bwMode="auto">
          <a:xfrm>
            <a:off x="1763713" y="4365625"/>
            <a:ext cx="5313362" cy="935038"/>
          </a:xfrm>
          <a:prstGeom prst="ellipse">
            <a:avLst/>
          </a:prstGeom>
          <a:noFill/>
          <a:ln w="762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46086" name="Rectangle 7"/>
          <p:cNvSpPr>
            <a:spLocks noChangeArrowheads="1"/>
          </p:cNvSpPr>
          <p:nvPr/>
        </p:nvSpPr>
        <p:spPr bwMode="auto">
          <a:xfrm>
            <a:off x="2057400" y="3810000"/>
            <a:ext cx="58674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p>
            <a:pPr>
              <a:spcBef>
                <a:spcPct val="50000"/>
              </a:spcBef>
              <a:buFont typeface="Symbol" pitchFamily="18" charset="2"/>
              <a:buChar char="·"/>
            </a:pPr>
            <a:r>
              <a:rPr lang="es-AR" sz="3200" noProof="1">
                <a:latin typeface="Tahoma" pitchFamily="34" charset="0"/>
              </a:rPr>
              <a:t>Diagramas de actividad</a:t>
            </a:r>
            <a:endParaRPr lang="es-PE" sz="3200">
              <a:latin typeface="Tahoma" pitchFamily="34" charset="0"/>
            </a:endParaRPr>
          </a:p>
          <a:p>
            <a:pPr>
              <a:spcBef>
                <a:spcPct val="50000"/>
              </a:spcBef>
              <a:buFont typeface="Symbol" pitchFamily="18" charset="2"/>
              <a:buChar char="·"/>
            </a:pPr>
            <a:r>
              <a:rPr lang="es-PE" sz="3200">
                <a:latin typeface="Tahoma" pitchFamily="34" charset="0"/>
              </a:rPr>
              <a:t>Descripción textual</a:t>
            </a:r>
            <a:endParaRPr lang="es-PE" sz="3200" noProof="1">
              <a:latin typeface="Tahoma" pitchFamily="34" charset="0"/>
            </a:endParaRPr>
          </a:p>
          <a:p>
            <a:pPr>
              <a:spcBef>
                <a:spcPct val="50000"/>
              </a:spcBef>
              <a:buFont typeface="Symbol" pitchFamily="18" charset="2"/>
              <a:buChar char="·"/>
            </a:pPr>
            <a:r>
              <a:rPr lang="es-PE" sz="3200" noProof="1">
                <a:latin typeface="Tahoma" pitchFamily="34" charset="0"/>
              </a:rPr>
              <a:t> Diagramas de clase</a:t>
            </a:r>
            <a:r>
              <a:rPr lang="es-PE" sz="3200">
                <a:latin typeface="Tahoma" pitchFamily="34" charset="0"/>
              </a:rPr>
              <a:t>s</a:t>
            </a:r>
            <a:endParaRPr lang="es-PE" sz="3200" noProof="1">
              <a:latin typeface="Tahoma" pitchFamily="34" charset="0"/>
            </a:endParaRPr>
          </a:p>
          <a:p>
            <a:pPr>
              <a:spcBef>
                <a:spcPct val="50000"/>
              </a:spcBef>
              <a:buFont typeface="Symbol" pitchFamily="18" charset="2"/>
              <a:buChar char="·"/>
            </a:pPr>
            <a:r>
              <a:rPr lang="es-PE" sz="3200" noProof="1">
                <a:latin typeface="Tahoma" pitchFamily="34" charset="0"/>
              </a:rPr>
              <a:t> Diagramas de secuencia</a:t>
            </a:r>
            <a:endParaRPr lang="es-ES_tradnl" sz="3200">
              <a:latin typeface="Tahoma" pitchFamily="34" charset="0"/>
            </a:endParaRPr>
          </a:p>
          <a:p>
            <a:pPr>
              <a:spcBef>
                <a:spcPct val="50000"/>
              </a:spcBef>
            </a:pPr>
            <a:endParaRPr lang="es-ES" sz="3200">
              <a:latin typeface="Tahoma" pitchFamily="34" charset="0"/>
            </a:endParaRPr>
          </a:p>
        </p:txBody>
      </p:sp>
    </p:spTree>
    <p:extLst>
      <p:ext uri="{BB962C8B-B14F-4D97-AF65-F5344CB8AC3E}">
        <p14:creationId xmlns:p14="http://schemas.microsoft.com/office/powerpoint/2010/main" val="3727451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a:spLocks noChangeArrowheads="1"/>
          </p:cNvSpPr>
          <p:nvPr>
            <p:ph type="body" idx="4294967295"/>
          </p:nvPr>
        </p:nvSpPr>
        <p:spPr>
          <a:xfrm>
            <a:off x="685800" y="1981200"/>
            <a:ext cx="7772400" cy="4114800"/>
          </a:xfrm>
          <a:prstGeom prst="rect">
            <a:avLst/>
          </a:prstGeom>
          <a:noFill/>
        </p:spPr>
        <p:txBody>
          <a:bodyPr/>
          <a:lstStyle/>
          <a:p>
            <a:pPr>
              <a:lnSpc>
                <a:spcPct val="90000"/>
              </a:lnSpc>
            </a:pPr>
            <a:r>
              <a:rPr lang="es-PE" sz="2400" b="1" smtClean="0">
                <a:latin typeface="Arial" charset="0"/>
              </a:rPr>
              <a:t> nombre del caso del uso del negocio</a:t>
            </a:r>
          </a:p>
          <a:p>
            <a:pPr>
              <a:lnSpc>
                <a:spcPct val="90000"/>
              </a:lnSpc>
            </a:pPr>
            <a:r>
              <a:rPr lang="es-PE" sz="2400" b="1" smtClean="0">
                <a:latin typeface="Arial" charset="0"/>
              </a:rPr>
              <a:t> actores</a:t>
            </a:r>
          </a:p>
          <a:p>
            <a:pPr>
              <a:lnSpc>
                <a:spcPct val="90000"/>
              </a:lnSpc>
            </a:pPr>
            <a:r>
              <a:rPr lang="es-PE" sz="2400" b="1" smtClean="0">
                <a:latin typeface="Arial" charset="0"/>
              </a:rPr>
              <a:t> propósito</a:t>
            </a:r>
          </a:p>
          <a:p>
            <a:pPr>
              <a:lnSpc>
                <a:spcPct val="90000"/>
              </a:lnSpc>
            </a:pPr>
            <a:r>
              <a:rPr lang="es-PE" sz="2400" b="1" smtClean="0">
                <a:latin typeface="Arial" charset="0"/>
              </a:rPr>
              <a:t> resumen</a:t>
            </a:r>
          </a:p>
          <a:p>
            <a:pPr>
              <a:lnSpc>
                <a:spcPct val="90000"/>
              </a:lnSpc>
            </a:pPr>
            <a:r>
              <a:rPr lang="es-PE" sz="2400" b="1" smtClean="0">
                <a:latin typeface="Arial" charset="0"/>
              </a:rPr>
              <a:t> flujo de trabajo</a:t>
            </a:r>
          </a:p>
          <a:p>
            <a:pPr>
              <a:lnSpc>
                <a:spcPct val="90000"/>
              </a:lnSpc>
              <a:buFontTx/>
              <a:buNone/>
            </a:pPr>
            <a:r>
              <a:rPr lang="es-PE" sz="2400" b="1" smtClean="0">
                <a:latin typeface="Arial" charset="0"/>
              </a:rPr>
              <a:t>		- Básico (normal) </a:t>
            </a:r>
          </a:p>
          <a:p>
            <a:pPr>
              <a:lnSpc>
                <a:spcPct val="90000"/>
              </a:lnSpc>
              <a:buFontTx/>
              <a:buNone/>
            </a:pPr>
            <a:r>
              <a:rPr lang="es-PE" sz="2400" b="1" smtClean="0">
                <a:latin typeface="Arial" charset="0"/>
              </a:rPr>
              <a:t>         - Curso Alterno</a:t>
            </a:r>
          </a:p>
          <a:p>
            <a:pPr>
              <a:lnSpc>
                <a:spcPct val="90000"/>
              </a:lnSpc>
            </a:pPr>
            <a:r>
              <a:rPr lang="es-PE" sz="2400" b="1" smtClean="0">
                <a:latin typeface="Arial" charset="0"/>
              </a:rPr>
              <a:t> otras secciones</a:t>
            </a:r>
          </a:p>
          <a:p>
            <a:pPr>
              <a:lnSpc>
                <a:spcPct val="90000"/>
              </a:lnSpc>
            </a:pPr>
            <a:r>
              <a:rPr lang="es-ES_tradnl" sz="2400" b="1" smtClean="0">
                <a:latin typeface="Arial" charset="0"/>
              </a:rPr>
              <a:t>Prioridad</a:t>
            </a:r>
          </a:p>
          <a:p>
            <a:pPr>
              <a:lnSpc>
                <a:spcPct val="90000"/>
              </a:lnSpc>
            </a:pPr>
            <a:r>
              <a:rPr lang="es-ES_tradnl" sz="2400" b="1" smtClean="0">
                <a:latin typeface="Arial" charset="0"/>
              </a:rPr>
              <a:t>Mejoras </a:t>
            </a:r>
          </a:p>
        </p:txBody>
      </p:sp>
      <p:sp>
        <p:nvSpPr>
          <p:cNvPr id="272389" name="Rectangle 5"/>
          <p:cNvSpPr>
            <a:spLocks noGrp="1" noChangeArrowheads="1"/>
          </p:cNvSpPr>
          <p:nvPr>
            <p:ph type="title"/>
          </p:nvPr>
        </p:nvSpPr>
        <p:spPr>
          <a:xfrm>
            <a:off x="685800" y="228600"/>
            <a:ext cx="7772400" cy="685800"/>
          </a:xfrm>
        </p:spPr>
        <p:txBody>
          <a:bodyPr/>
          <a:lstStyle/>
          <a:p>
            <a:pPr>
              <a:defRPr/>
            </a:pPr>
            <a:r>
              <a:rPr lang="es-VE" b="1" smtClean="0">
                <a:effectLst>
                  <a:outerShdw blurRad="38100" dist="38100" dir="2700000" algn="tl">
                    <a:srgbClr val="C0C0C0"/>
                  </a:outerShdw>
                </a:effectLst>
              </a:rPr>
              <a:t>Descripción textual de los Casos de Uso</a:t>
            </a:r>
            <a:endParaRPr lang="es-ES_tradnl" b="1" smtClean="0">
              <a:effectLst>
                <a:outerShdw blurRad="38100" dist="38100" dir="2700000" algn="tl">
                  <a:srgbClr val="C0C0C0"/>
                </a:outerShdw>
              </a:effectLst>
            </a:endParaRPr>
          </a:p>
        </p:txBody>
      </p:sp>
      <p:sp>
        <p:nvSpPr>
          <p:cNvPr id="47108" name="Rectangle 6"/>
          <p:cNvSpPr>
            <a:spLocks noChangeArrowheads="1"/>
          </p:cNvSpPr>
          <p:nvPr/>
        </p:nvSpPr>
        <p:spPr bwMode="auto">
          <a:xfrm>
            <a:off x="107950" y="1341438"/>
            <a:ext cx="8915400" cy="76200"/>
          </a:xfrm>
          <a:prstGeom prst="rect">
            <a:avLst/>
          </a:prstGeom>
          <a:solidFill>
            <a:srgbClr val="CC0000"/>
          </a:solidFill>
          <a:ln w="9525">
            <a:solidFill>
              <a:schemeClr val="tx1"/>
            </a:solidFill>
            <a:miter lim="800000"/>
            <a:headEnd/>
            <a:tailEnd/>
          </a:ln>
        </p:spPr>
        <p:txBody>
          <a:bodyPr wrap="none" anchor="ctr"/>
          <a:lstStyle/>
          <a:p>
            <a:pPr algn="ctr"/>
            <a:endParaRPr lang="es-ES"/>
          </a:p>
        </p:txBody>
      </p:sp>
    </p:spTree>
    <p:extLst>
      <p:ext uri="{BB962C8B-B14F-4D97-AF65-F5344CB8AC3E}">
        <p14:creationId xmlns:p14="http://schemas.microsoft.com/office/powerpoint/2010/main" val="24063330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p:bgPr>
    </p:bg>
    <p:spTree>
      <p:nvGrpSpPr>
        <p:cNvPr id="1" name=""/>
        <p:cNvGrpSpPr/>
        <p:nvPr/>
      </p:nvGrpSpPr>
      <p:grpSpPr>
        <a:xfrm>
          <a:off x="0" y="0"/>
          <a:ext cx="0" cy="0"/>
          <a:chOff x="0" y="0"/>
          <a:chExt cx="0" cy="0"/>
        </a:xfrm>
      </p:grpSpPr>
      <p:graphicFrame>
        <p:nvGraphicFramePr>
          <p:cNvPr id="273568" name="Group 160"/>
          <p:cNvGraphicFramePr>
            <a:graphicFrameLocks noGrp="1"/>
          </p:cNvGraphicFramePr>
          <p:nvPr>
            <p:ph/>
          </p:nvPr>
        </p:nvGraphicFramePr>
        <p:xfrm>
          <a:off x="179388" y="981075"/>
          <a:ext cx="8823325" cy="5807076"/>
        </p:xfrm>
        <a:graphic>
          <a:graphicData uri="http://schemas.openxmlformats.org/drawingml/2006/table">
            <a:tbl>
              <a:tblPr/>
              <a:tblGrid>
                <a:gridCol w="1377950"/>
                <a:gridCol w="1285875"/>
                <a:gridCol w="6159500"/>
              </a:tblGrid>
              <a:tr h="30483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sz="1400" b="0" i="0" u="none" strike="noStrike" cap="none" normalizeH="0" baseline="0" dirty="0" smtClean="0">
                          <a:ln>
                            <a:noFill/>
                          </a:ln>
                          <a:solidFill>
                            <a:schemeClr val="tx1"/>
                          </a:solidFill>
                          <a:effectLst/>
                          <a:latin typeface="Arial" charset="0"/>
                        </a:rPr>
                        <a:t>Nombre</a:t>
                      </a:r>
                      <a:endParaRPr kumimoji="0" lang="es-ES" sz="1400" b="0" i="0" u="none" strike="noStrike" cap="none" normalizeH="0" baseline="0" dirty="0" smtClean="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VE" sz="1400" b="0" i="0" u="none" strike="noStrike" cap="none" normalizeH="0" baseline="0" dirty="0" smtClean="0">
                          <a:ln>
                            <a:noFill/>
                          </a:ln>
                          <a:solidFill>
                            <a:schemeClr val="tx1"/>
                          </a:solidFill>
                          <a:effectLst/>
                          <a:latin typeface="Arial" charset="0"/>
                        </a:rPr>
                        <a:t>Atender pedido</a:t>
                      </a:r>
                      <a:endParaRPr kumimoji="0" lang="es-ES" sz="1400" b="0" i="0" u="none" strike="noStrike" cap="none" normalizeH="0" baseline="0" dirty="0" smtClean="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r>
              <a:tr h="2895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smtClean="0">
                          <a:ln>
                            <a:noFill/>
                          </a:ln>
                          <a:solidFill>
                            <a:schemeClr val="tx1"/>
                          </a:solidFill>
                          <a:effectLst/>
                          <a:latin typeface="Arial" charset="0"/>
                          <a:ea typeface="Times New Roman" pitchFamily="18" charset="0"/>
                          <a:cs typeface="Arial" charset="0"/>
                        </a:rPr>
                        <a:t>Actores</a:t>
                      </a:r>
                      <a:endParaRPr kumimoji="0" lang="es-E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smtClean="0">
                          <a:ln>
                            <a:noFill/>
                          </a:ln>
                          <a:solidFill>
                            <a:schemeClr val="tx1"/>
                          </a:solidFill>
                          <a:effectLst/>
                          <a:latin typeface="Arial" charset="0"/>
                          <a:ea typeface="Times New Roman" pitchFamily="18" charset="0"/>
                          <a:cs typeface="Arial" charset="0"/>
                        </a:rPr>
                        <a:t>CLIENTE</a:t>
                      </a:r>
                      <a:endParaRPr kumimoji="0" lang="es-E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r>
              <a:tr h="2895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smtClean="0">
                          <a:ln>
                            <a:noFill/>
                          </a:ln>
                          <a:solidFill>
                            <a:schemeClr val="tx1"/>
                          </a:solidFill>
                          <a:effectLst/>
                          <a:latin typeface="Arial" charset="0"/>
                          <a:ea typeface="Times New Roman" pitchFamily="18" charset="0"/>
                          <a:cs typeface="Arial" charset="0"/>
                        </a:rPr>
                        <a:t>Propósito</a:t>
                      </a:r>
                      <a:endParaRPr kumimoji="0" lang="es-E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tab pos="449263" algn="r"/>
                          <a:tab pos="2806700" algn="ctr"/>
                          <a:tab pos="5611813" algn="r"/>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Analizar viabilidad del Pedido del Cliente y ordenar su producción.</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r>
              <a:tr h="685875">
                <a:tc gridSpan="3">
                  <a:txBody>
                    <a:bodyPr/>
                    <a:lstStyle/>
                    <a:p>
                      <a:pPr marL="0" marR="0" lvl="0" indent="0" algn="just" defTabSz="914400" rtl="0" eaLnBrk="0" fontAlgn="base" latinLnBrk="0" hangingPunct="0">
                        <a:lnSpc>
                          <a:spcPct val="100000"/>
                        </a:lnSpc>
                        <a:spcBef>
                          <a:spcPct val="0"/>
                        </a:spcBef>
                        <a:spcAft>
                          <a:spcPct val="0"/>
                        </a:spcAft>
                        <a:buClrTx/>
                        <a:buSzTx/>
                        <a:buFontTx/>
                        <a:buNone/>
                        <a:tabLst>
                          <a:tab pos="449263" algn="r"/>
                          <a:tab pos="2806700" algn="ctr"/>
                          <a:tab pos="5611813" algn="r"/>
                        </a:tabLst>
                      </a:pPr>
                      <a:r>
                        <a:rPr kumimoji="0" lang="es-PE" sz="1300" b="1" i="0" u="none" strike="noStrike" cap="none" normalizeH="0" baseline="0" smtClean="0">
                          <a:ln>
                            <a:noFill/>
                          </a:ln>
                          <a:solidFill>
                            <a:schemeClr val="tx1"/>
                          </a:solidFill>
                          <a:effectLst/>
                          <a:latin typeface="Arial" charset="0"/>
                          <a:ea typeface="Times New Roman" pitchFamily="18" charset="0"/>
                          <a:cs typeface="Arial" charset="0"/>
                        </a:rPr>
                        <a:t>Resumen: </a:t>
                      </a: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El caso de uso se inicia cuando el Cliente envía una orden de pedido de productos. El proceso da curso al pedido, analizando la posibilidad de satisfacerlo. El caso de uso finaliza cuando se le comunica al cliente el resultado final del análisis de su pedido.</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c hMerge="1">
                  <a:txBody>
                    <a:bodyPr/>
                    <a:lstStyle/>
                    <a:p>
                      <a:endParaRPr lang="es-MX"/>
                    </a:p>
                  </a:txBody>
                  <a:tcPr/>
                </a:tc>
              </a:tr>
              <a:tr h="289592">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ea typeface="Times New Roman" pitchFamily="18" charset="0"/>
                          <a:cs typeface="Arial" charset="0"/>
                        </a:rPr>
                        <a:t>CURSO NORMAL DE EVENTOS</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s-MX"/>
                    </a:p>
                  </a:txBody>
                  <a:tcPr/>
                </a:tc>
                <a:tc hMerge="1">
                  <a:txBody>
                    <a:bodyPr/>
                    <a:lstStyle/>
                    <a:p>
                      <a:endParaRPr lang="es-MX"/>
                    </a:p>
                  </a:txBody>
                  <a:tcPr/>
                </a:tc>
              </a:tr>
              <a:tr h="289592">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ea typeface="Times New Roman" pitchFamily="18" charset="0"/>
                          <a:cs typeface="Arial" charset="0"/>
                        </a:rPr>
                        <a:t>Acción del actor</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s-MX"/>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ea typeface="Times New Roman" pitchFamily="18" charset="0"/>
                          <a:cs typeface="Arial" charset="0"/>
                        </a:rPr>
                        <a:t>Respuesta del proceso de  negocio</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36580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smtClean="0">
                          <a:ln>
                            <a:noFill/>
                          </a:ln>
                          <a:solidFill>
                            <a:schemeClr val="tx1"/>
                          </a:solidFill>
                          <a:effectLst/>
                          <a:latin typeface="Arial" charset="0"/>
                          <a:ea typeface="Times New Roman" pitchFamily="18" charset="0"/>
                          <a:cs typeface="Arial" charset="0"/>
                        </a:rPr>
                        <a:t>1. El Cliente envía una orden de pedido que incluye fecha de solicitud, datos del cliente y productos solicitados.</a:t>
                      </a:r>
                      <a:endParaRPr kumimoji="0" lang="es-ES"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300" b="0"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9. El Cliente recibe la    comunicación del    resultado final del    análisis del pedido.</a:t>
                      </a:r>
                      <a:endParaRPr kumimoji="0" lang="es-PE" sz="2400" b="0" i="0" u="none" strike="noStrike" cap="none" normalizeH="0" baseline="0" smtClean="0">
                        <a:ln>
                          <a:noFill/>
                        </a:ln>
                        <a:solidFill>
                          <a:schemeClr val="tx1"/>
                        </a:solidFill>
                        <a:effectLst/>
                        <a:latin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300" b="0" i="0" u="none" strike="noStrike" cap="none" normalizeH="0" baseline="0" dirty="0" smtClean="0">
                          <a:ln>
                            <a:noFill/>
                          </a:ln>
                          <a:solidFill>
                            <a:schemeClr val="tx1"/>
                          </a:solidFill>
                          <a:effectLst/>
                          <a:latin typeface="Arial" charset="0"/>
                          <a:ea typeface="Times New Roman" pitchFamily="18" charset="0"/>
                          <a:cs typeface="Arial" charset="0"/>
                        </a:rPr>
                        <a:t>2.El Comercial recibe el pedido del cliente por    teléfono o correo ordinario de la empresa.</a:t>
                      </a:r>
                      <a:endParaRPr kumimoji="0" lang="es-ES"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ea typeface="Times New Roman" pitchFamily="18" charset="0"/>
                          <a:cs typeface="Arial" charset="0"/>
                        </a:rPr>
                        <a:t>3.El Comercial revisa el pedido, comienza su procesamiento,  y lo envía al Jefe Técnico.   </a:t>
                      </a:r>
                      <a:endParaRPr kumimoji="0" lang="es-ES"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4.El Jefe Técnico analiza la viabilidad de cada producto pedido por separado:</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   Si el producto pedido está en Catálogo, se acepta    su fabricación.</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5. El Jefe Técnico informa al Comercial la aceptación o rechazo de cada producto.</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    Si el pedido o parte de éste es aceptado pasar a  6</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    Si el pedido es rechazado pasar a 8</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6.El Jefe Técnico crea una orden de trabajo para cada producto del pedido, a partir de la plantilla de fabricación y las envían al Jefe de Producción, quedando pendiente su lanzamiento.</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7. El Jefe de Producción planifica la producción de las órdenes de trabajo recibidas. </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dirty="0" smtClean="0">
                          <a:ln>
                            <a:noFill/>
                          </a:ln>
                          <a:solidFill>
                            <a:schemeClr val="tx1"/>
                          </a:solidFill>
                          <a:effectLst/>
                          <a:latin typeface="Arial" charset="0"/>
                          <a:cs typeface="Times New Roman" pitchFamily="18" charset="0"/>
                        </a:rPr>
                        <a:t>8. El Comercial informa al cliente.</a:t>
                      </a:r>
                      <a:endParaRPr kumimoji="0" lang="es-PE" sz="2400" b="0" i="0" u="none" strike="noStrike" cap="none" normalizeH="0" baseline="0" dirty="0" smtClean="0">
                        <a:ln>
                          <a:noFill/>
                        </a:ln>
                        <a:solidFill>
                          <a:schemeClr val="tx1"/>
                        </a:solidFill>
                        <a:effectLst/>
                        <a:latin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8155" name="Group 140"/>
          <p:cNvGrpSpPr>
            <a:grpSpLocks/>
          </p:cNvGrpSpPr>
          <p:nvPr/>
        </p:nvGrpSpPr>
        <p:grpSpPr bwMode="auto">
          <a:xfrm>
            <a:off x="1476375" y="44450"/>
            <a:ext cx="388938" cy="649288"/>
            <a:chOff x="2568" y="624"/>
            <a:chExt cx="336" cy="528"/>
          </a:xfrm>
        </p:grpSpPr>
        <p:sp>
          <p:nvSpPr>
            <p:cNvPr id="48161" name="Oval 141"/>
            <p:cNvSpPr>
              <a:spLocks noChangeArrowheads="1"/>
            </p:cNvSpPr>
            <p:nvPr/>
          </p:nvSpPr>
          <p:spPr bwMode="auto">
            <a:xfrm>
              <a:off x="2616" y="624"/>
              <a:ext cx="240" cy="192"/>
            </a:xfrm>
            <a:prstGeom prst="ellipse">
              <a:avLst/>
            </a:prstGeom>
            <a:solidFill>
              <a:srgbClr val="FFFF00"/>
            </a:solidFill>
            <a:ln w="38100">
              <a:solidFill>
                <a:schemeClr val="tx1"/>
              </a:solidFill>
              <a:round/>
              <a:headEnd/>
              <a:tailEnd/>
            </a:ln>
          </p:spPr>
          <p:txBody>
            <a:bodyPr/>
            <a:lstStyle/>
            <a:p>
              <a:endParaRPr lang="es-MX"/>
            </a:p>
          </p:txBody>
        </p:sp>
        <p:sp>
          <p:nvSpPr>
            <p:cNvPr id="48162" name="Line 142"/>
            <p:cNvSpPr>
              <a:spLocks noChangeShapeType="1"/>
            </p:cNvSpPr>
            <p:nvPr/>
          </p:nvSpPr>
          <p:spPr bwMode="auto">
            <a:xfrm>
              <a:off x="2736" y="813"/>
              <a:ext cx="0"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8163" name="Line 143"/>
            <p:cNvSpPr>
              <a:spLocks noChangeShapeType="1"/>
            </p:cNvSpPr>
            <p:nvPr/>
          </p:nvSpPr>
          <p:spPr bwMode="auto">
            <a:xfrm>
              <a:off x="2624" y="88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8164" name="Line 144"/>
            <p:cNvSpPr>
              <a:spLocks noChangeShapeType="1"/>
            </p:cNvSpPr>
            <p:nvPr/>
          </p:nvSpPr>
          <p:spPr bwMode="auto">
            <a:xfrm flipH="1">
              <a:off x="2568"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8165" name="Line 145"/>
            <p:cNvSpPr>
              <a:spLocks noChangeShapeType="1"/>
            </p:cNvSpPr>
            <p:nvPr/>
          </p:nvSpPr>
          <p:spPr bwMode="auto">
            <a:xfrm>
              <a:off x="2736"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8166" name="Line 146"/>
            <p:cNvSpPr>
              <a:spLocks noChangeShapeType="1"/>
            </p:cNvSpPr>
            <p:nvPr/>
          </p:nvSpPr>
          <p:spPr bwMode="auto">
            <a:xfrm flipH="1">
              <a:off x="2712" y="665"/>
              <a:ext cx="112"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48156" name="Group 147"/>
          <p:cNvGrpSpPr>
            <a:grpSpLocks/>
          </p:cNvGrpSpPr>
          <p:nvPr/>
        </p:nvGrpSpPr>
        <p:grpSpPr bwMode="auto">
          <a:xfrm>
            <a:off x="2843213" y="44450"/>
            <a:ext cx="1143000" cy="550863"/>
            <a:chOff x="6441" y="2500"/>
            <a:chExt cx="1425" cy="627"/>
          </a:xfrm>
        </p:grpSpPr>
        <p:sp>
          <p:nvSpPr>
            <p:cNvPr id="48159" name="Oval 148"/>
            <p:cNvSpPr>
              <a:spLocks noChangeArrowheads="1"/>
            </p:cNvSpPr>
            <p:nvPr/>
          </p:nvSpPr>
          <p:spPr bwMode="auto">
            <a:xfrm>
              <a:off x="6441" y="2500"/>
              <a:ext cx="1425" cy="627"/>
            </a:xfrm>
            <a:prstGeom prst="ellipse">
              <a:avLst/>
            </a:prstGeom>
            <a:solidFill>
              <a:srgbClr val="FFFF00"/>
            </a:solidFill>
            <a:ln w="38100">
              <a:solidFill>
                <a:schemeClr val="tx1"/>
              </a:solidFill>
              <a:round/>
              <a:headEnd/>
              <a:tailEnd/>
            </a:ln>
          </p:spPr>
          <p:txBody>
            <a:bodyPr/>
            <a:lstStyle/>
            <a:p>
              <a:endParaRPr lang="es-MX"/>
            </a:p>
          </p:txBody>
        </p:sp>
        <p:sp>
          <p:nvSpPr>
            <p:cNvPr id="48160" name="Line 149"/>
            <p:cNvSpPr>
              <a:spLocks noChangeShapeType="1"/>
            </p:cNvSpPr>
            <p:nvPr/>
          </p:nvSpPr>
          <p:spPr bwMode="auto">
            <a:xfrm flipH="1">
              <a:off x="7524" y="2671"/>
              <a:ext cx="285" cy="3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8157" name="Line 150"/>
          <p:cNvSpPr>
            <a:spLocks noChangeShapeType="1"/>
          </p:cNvSpPr>
          <p:nvPr/>
        </p:nvSpPr>
        <p:spPr bwMode="auto">
          <a:xfrm>
            <a:off x="1908175" y="404813"/>
            <a:ext cx="93503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48158" name="Text Box 151"/>
          <p:cNvSpPr txBox="1">
            <a:spLocks noChangeArrowheads="1"/>
          </p:cNvSpPr>
          <p:nvPr/>
        </p:nvSpPr>
        <p:spPr bwMode="auto">
          <a:xfrm>
            <a:off x="1403350" y="620713"/>
            <a:ext cx="390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VE" dirty="0"/>
              <a:t>Cliente        Atender pedido  </a:t>
            </a:r>
            <a:endParaRPr lang="es-ES" dirty="0"/>
          </a:p>
        </p:txBody>
      </p:sp>
    </p:spTree>
    <p:extLst>
      <p:ext uri="{BB962C8B-B14F-4D97-AF65-F5344CB8AC3E}">
        <p14:creationId xmlns:p14="http://schemas.microsoft.com/office/powerpoint/2010/main" val="236423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p:bgPr>
    </p:bg>
    <p:spTree>
      <p:nvGrpSpPr>
        <p:cNvPr id="1" name=""/>
        <p:cNvGrpSpPr/>
        <p:nvPr/>
      </p:nvGrpSpPr>
      <p:grpSpPr>
        <a:xfrm>
          <a:off x="0" y="0"/>
          <a:ext cx="0" cy="0"/>
          <a:chOff x="0" y="0"/>
          <a:chExt cx="0" cy="0"/>
        </a:xfrm>
      </p:grpSpPr>
      <p:grpSp>
        <p:nvGrpSpPr>
          <p:cNvPr id="49154" name="Group 27"/>
          <p:cNvGrpSpPr>
            <a:grpSpLocks/>
          </p:cNvGrpSpPr>
          <p:nvPr/>
        </p:nvGrpSpPr>
        <p:grpSpPr bwMode="auto">
          <a:xfrm>
            <a:off x="1476375" y="44450"/>
            <a:ext cx="388938" cy="649288"/>
            <a:chOff x="2568" y="624"/>
            <a:chExt cx="336" cy="528"/>
          </a:xfrm>
        </p:grpSpPr>
        <p:sp>
          <p:nvSpPr>
            <p:cNvPr id="49191" name="Oval 28"/>
            <p:cNvSpPr>
              <a:spLocks noChangeArrowheads="1"/>
            </p:cNvSpPr>
            <p:nvPr/>
          </p:nvSpPr>
          <p:spPr bwMode="auto">
            <a:xfrm>
              <a:off x="2616" y="624"/>
              <a:ext cx="240" cy="192"/>
            </a:xfrm>
            <a:prstGeom prst="ellipse">
              <a:avLst/>
            </a:prstGeom>
            <a:solidFill>
              <a:srgbClr val="FFFF00"/>
            </a:solidFill>
            <a:ln w="38100">
              <a:solidFill>
                <a:schemeClr val="tx1"/>
              </a:solidFill>
              <a:round/>
              <a:headEnd/>
              <a:tailEnd/>
            </a:ln>
          </p:spPr>
          <p:txBody>
            <a:bodyPr/>
            <a:lstStyle/>
            <a:p>
              <a:endParaRPr lang="es-MX"/>
            </a:p>
          </p:txBody>
        </p:sp>
        <p:sp>
          <p:nvSpPr>
            <p:cNvPr id="49192" name="Line 29"/>
            <p:cNvSpPr>
              <a:spLocks noChangeShapeType="1"/>
            </p:cNvSpPr>
            <p:nvPr/>
          </p:nvSpPr>
          <p:spPr bwMode="auto">
            <a:xfrm>
              <a:off x="2736" y="813"/>
              <a:ext cx="0"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9193" name="Line 30"/>
            <p:cNvSpPr>
              <a:spLocks noChangeShapeType="1"/>
            </p:cNvSpPr>
            <p:nvPr/>
          </p:nvSpPr>
          <p:spPr bwMode="auto">
            <a:xfrm>
              <a:off x="2624" y="88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9194" name="Line 31"/>
            <p:cNvSpPr>
              <a:spLocks noChangeShapeType="1"/>
            </p:cNvSpPr>
            <p:nvPr/>
          </p:nvSpPr>
          <p:spPr bwMode="auto">
            <a:xfrm flipH="1">
              <a:off x="2568"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9195" name="Line 32"/>
            <p:cNvSpPr>
              <a:spLocks noChangeShapeType="1"/>
            </p:cNvSpPr>
            <p:nvPr/>
          </p:nvSpPr>
          <p:spPr bwMode="auto">
            <a:xfrm>
              <a:off x="2736" y="1001"/>
              <a:ext cx="168"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9196" name="Line 33"/>
            <p:cNvSpPr>
              <a:spLocks noChangeShapeType="1"/>
            </p:cNvSpPr>
            <p:nvPr/>
          </p:nvSpPr>
          <p:spPr bwMode="auto">
            <a:xfrm flipH="1">
              <a:off x="2712" y="665"/>
              <a:ext cx="112"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49155" name="Group 34"/>
          <p:cNvGrpSpPr>
            <a:grpSpLocks/>
          </p:cNvGrpSpPr>
          <p:nvPr/>
        </p:nvGrpSpPr>
        <p:grpSpPr bwMode="auto">
          <a:xfrm>
            <a:off x="2843213" y="44450"/>
            <a:ext cx="1143000" cy="550863"/>
            <a:chOff x="6441" y="2500"/>
            <a:chExt cx="1425" cy="627"/>
          </a:xfrm>
        </p:grpSpPr>
        <p:sp>
          <p:nvSpPr>
            <p:cNvPr id="49189" name="Oval 35"/>
            <p:cNvSpPr>
              <a:spLocks noChangeArrowheads="1"/>
            </p:cNvSpPr>
            <p:nvPr/>
          </p:nvSpPr>
          <p:spPr bwMode="auto">
            <a:xfrm>
              <a:off x="6441" y="2500"/>
              <a:ext cx="1425" cy="627"/>
            </a:xfrm>
            <a:prstGeom prst="ellipse">
              <a:avLst/>
            </a:prstGeom>
            <a:solidFill>
              <a:srgbClr val="FFFF00"/>
            </a:solidFill>
            <a:ln w="38100">
              <a:solidFill>
                <a:schemeClr val="tx1"/>
              </a:solidFill>
              <a:round/>
              <a:headEnd/>
              <a:tailEnd/>
            </a:ln>
          </p:spPr>
          <p:txBody>
            <a:bodyPr/>
            <a:lstStyle/>
            <a:p>
              <a:endParaRPr lang="es-MX"/>
            </a:p>
          </p:txBody>
        </p:sp>
        <p:sp>
          <p:nvSpPr>
            <p:cNvPr id="49190" name="Line 36"/>
            <p:cNvSpPr>
              <a:spLocks noChangeShapeType="1"/>
            </p:cNvSpPr>
            <p:nvPr/>
          </p:nvSpPr>
          <p:spPr bwMode="auto">
            <a:xfrm flipH="1">
              <a:off x="7524" y="2671"/>
              <a:ext cx="285" cy="3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9156" name="Line 37"/>
          <p:cNvSpPr>
            <a:spLocks noChangeShapeType="1"/>
          </p:cNvSpPr>
          <p:nvPr/>
        </p:nvSpPr>
        <p:spPr bwMode="auto">
          <a:xfrm>
            <a:off x="1908175" y="404813"/>
            <a:ext cx="93503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49157" name="Text Box 38"/>
          <p:cNvSpPr txBox="1">
            <a:spLocks noChangeArrowheads="1"/>
          </p:cNvSpPr>
          <p:nvPr/>
        </p:nvSpPr>
        <p:spPr bwMode="auto">
          <a:xfrm>
            <a:off x="1403350" y="620713"/>
            <a:ext cx="390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s-VE"/>
              <a:t>Cliente        Atender pedido  </a:t>
            </a:r>
            <a:endParaRPr lang="es-ES"/>
          </a:p>
        </p:txBody>
      </p:sp>
      <p:graphicFrame>
        <p:nvGraphicFramePr>
          <p:cNvPr id="283792" name="Group 144"/>
          <p:cNvGraphicFramePr>
            <a:graphicFrameLocks noGrp="1"/>
          </p:cNvGraphicFramePr>
          <p:nvPr>
            <p:ph/>
          </p:nvPr>
        </p:nvGraphicFramePr>
        <p:xfrm>
          <a:off x="395288" y="1103313"/>
          <a:ext cx="8348662" cy="5568950"/>
        </p:xfrm>
        <a:graphic>
          <a:graphicData uri="http://schemas.openxmlformats.org/drawingml/2006/table">
            <a:tbl>
              <a:tblPr/>
              <a:tblGrid>
                <a:gridCol w="2432050"/>
                <a:gridCol w="5916612"/>
              </a:tblGrid>
              <a:tr h="150813">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dirty="0" smtClean="0">
                          <a:ln>
                            <a:noFill/>
                          </a:ln>
                          <a:solidFill>
                            <a:schemeClr val="tx1"/>
                          </a:solidFill>
                          <a:effectLst/>
                          <a:latin typeface="Arial" charset="0"/>
                          <a:ea typeface="Times New Roman" pitchFamily="18" charset="0"/>
                          <a:cs typeface="Arial" charset="0"/>
                        </a:rPr>
                        <a:t>CURSOS ALTERNOS</a:t>
                      </a:r>
                      <a:endParaRPr kumimoji="0" lang="es-PE"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r>
              <a:tr h="1517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En la línea 4</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s-PE" sz="1300" b="0" i="0" u="none" strike="noStrike" cap="none" normalizeH="0" baseline="0" dirty="0" smtClean="0">
                          <a:ln>
                            <a:noFill/>
                          </a:ln>
                          <a:solidFill>
                            <a:schemeClr val="tx1"/>
                          </a:solidFill>
                          <a:effectLst/>
                          <a:latin typeface="Arial" charset="0"/>
                          <a:cs typeface="Times New Roman" pitchFamily="18" charset="0"/>
                        </a:rPr>
                        <a:t>Si el producto no está en catálogo se considera Producto Especial y el Jefe Técnico estudia su posible producción: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s-PE" sz="1300" b="0" i="0" u="none" strike="noStrike" cap="none" normalizeH="0" baseline="0" dirty="0" smtClean="0">
                          <a:ln>
                            <a:noFill/>
                          </a:ln>
                          <a:solidFill>
                            <a:schemeClr val="tx1"/>
                          </a:solidFill>
                          <a:effectLst/>
                          <a:latin typeface="Arial" charset="0"/>
                          <a:ea typeface="Times New Roman" pitchFamily="18" charset="0"/>
                          <a:cs typeface="Arial" charset="0"/>
                        </a:rPr>
                        <a:t>Si es viable, se acepta la fabricación del Producto Especial. Ver Sección   Aceptar Producto Especial</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s-PE" sz="1300" b="0" i="0" u="none" strike="noStrike" cap="none" normalizeH="0" baseline="0" dirty="0" smtClean="0">
                          <a:ln>
                            <a:noFill/>
                          </a:ln>
                          <a:solidFill>
                            <a:schemeClr val="tx1"/>
                          </a:solidFill>
                          <a:effectLst/>
                          <a:latin typeface="Arial" charset="0"/>
                          <a:cs typeface="Times New Roman" pitchFamily="18" charset="0"/>
                        </a:rPr>
                        <a:t>Si no es viable, no se fabrica el Producto Especial. Ver Sección Rechazar Producto Especial</a:t>
                      </a:r>
                      <a:endParaRPr kumimoji="0" lang="es-PE"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cs typeface="Arial" charset="0"/>
                        </a:rPr>
                        <a:t>Prioridad</a:t>
                      </a:r>
                      <a:endParaRPr kumimoji="0" lang="es-PE" sz="1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Alta</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2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cs typeface="Arial" charset="0"/>
                        </a:rPr>
                        <a:t>Mejoras</a:t>
                      </a:r>
                      <a:endParaRPr kumimoji="0" lang="es-PE" sz="1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Establecer, además, la comunicación con el   usuario a través de correo electrónico y vía Internet. </a:t>
                      </a:r>
                      <a:endParaRPr kumimoji="0" lang="es-ES"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El Jefe de producción colocará las órdenes de producción en una cola y automáticamente se planificará la producción de la semana según las capacidades de las líneas y los pedidos pendientes. </a:t>
                      </a:r>
                      <a:endParaRPr kumimoji="0" lang="es-PE"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cs typeface="Times New Roman" pitchFamily="18" charset="0"/>
                        </a:rPr>
                        <a:t>Otras secciones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MX"/>
                    </a:p>
                  </a:txBody>
                  <a:tcPr/>
                </a:tc>
              </a:tr>
              <a:tr h="150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cs typeface="Arial" charset="0"/>
                        </a:rPr>
                        <a:t>Sección</a:t>
                      </a:r>
                      <a:endParaRPr kumimoji="0" lang="es-PE" sz="1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Aceptar Producto Especial</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El Jefe Técnico incluye el Producto Especial en Catálogo</a:t>
                      </a:r>
                      <a:endParaRPr kumimoji="0" lang="es-ES"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El Jefe Técnico diseña la Carta Tecnológica del Producto Especial.</a:t>
                      </a:r>
                      <a:endParaRPr kumimoji="0" lang="es-PE"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300" b="1" i="0" u="none" strike="noStrike" cap="none" normalizeH="0" baseline="0" smtClean="0">
                          <a:ln>
                            <a:noFill/>
                          </a:ln>
                          <a:solidFill>
                            <a:schemeClr val="tx1"/>
                          </a:solidFill>
                          <a:effectLst/>
                          <a:latin typeface="Arial" charset="0"/>
                          <a:cs typeface="Arial" charset="0"/>
                        </a:rPr>
                        <a:t>Sección</a:t>
                      </a:r>
                      <a:endParaRPr kumimoji="0" lang="es-PE" sz="1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Rechazar Producto Especial</a:t>
                      </a:r>
                      <a:endParaRPr kumimoji="0" lang="es-PE"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El Jefe Técnico incluye el Producto Especial en  </a:t>
                      </a:r>
                      <a:endParaRPr kumimoji="0" lang="es-ES"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s-PE" sz="1300" b="0" i="0" u="none" strike="noStrike" cap="none" normalizeH="0" baseline="0" smtClean="0">
                          <a:ln>
                            <a:noFill/>
                          </a:ln>
                          <a:solidFill>
                            <a:schemeClr val="tx1"/>
                          </a:solidFill>
                          <a:effectLst/>
                          <a:latin typeface="Arial" charset="0"/>
                          <a:ea typeface="Times New Roman" pitchFamily="18" charset="0"/>
                          <a:cs typeface="Arial" charset="0"/>
                        </a:rPr>
                        <a:t>     Registro de Productos Especiales Rechazados,  </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s-PE" sz="1300" b="0" i="0" u="none" strike="noStrike" cap="none" normalizeH="0" baseline="0" smtClean="0">
                          <a:ln>
                            <a:noFill/>
                          </a:ln>
                          <a:solidFill>
                            <a:schemeClr val="tx1"/>
                          </a:solidFill>
                          <a:effectLst/>
                          <a:latin typeface="Arial" charset="0"/>
                          <a:cs typeface="Times New Roman" pitchFamily="18" charset="0"/>
                        </a:rPr>
                        <a:t>     indicando las causas del rechazo.</a:t>
                      </a:r>
                      <a:endParaRPr kumimoji="0" lang="es-PE"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1652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600" b="1" dirty="0" smtClean="0">
                <a:effectLst>
                  <a:outerShdw blurRad="38100" dist="38100" dir="2700000" algn="tl">
                    <a:srgbClr val="000000">
                      <a:alpha val="43137"/>
                    </a:srgbClr>
                  </a:outerShdw>
                </a:effectLst>
              </a:rPr>
              <a:t>sistema</a:t>
            </a:r>
            <a:endParaRPr lang="es-AR" b="1" dirty="0">
              <a:effectLst>
                <a:outerShdw blurRad="38100" dist="38100" dir="2700000" algn="tl">
                  <a:srgbClr val="000000">
                    <a:alpha val="43137"/>
                  </a:srgbClr>
                </a:outerShdw>
              </a:effectLst>
            </a:endParaRPr>
          </a:p>
        </p:txBody>
      </p:sp>
      <p:sp>
        <p:nvSpPr>
          <p:cNvPr id="4" name="Oval 3"/>
          <p:cNvSpPr/>
          <p:nvPr/>
        </p:nvSpPr>
        <p:spPr>
          <a:xfrm>
            <a:off x="3059832" y="3234501"/>
            <a:ext cx="1880681" cy="1202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1</a:t>
            </a:r>
            <a:endParaRPr lang="es-AR" b="1" dirty="0">
              <a:solidFill>
                <a:schemeClr val="bg1">
                  <a:lumMod val="95000"/>
                  <a:lumOff val="5000"/>
                </a:schemeClr>
              </a:solidFill>
            </a:endParaRPr>
          </a:p>
        </p:txBody>
      </p:sp>
      <p:sp>
        <p:nvSpPr>
          <p:cNvPr id="7" name="Oval 6"/>
          <p:cNvSpPr/>
          <p:nvPr/>
        </p:nvSpPr>
        <p:spPr>
          <a:xfrm>
            <a:off x="4788024" y="2132856"/>
            <a:ext cx="1880681" cy="1202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4</a:t>
            </a:r>
            <a:endParaRPr lang="es-AR" b="1" dirty="0">
              <a:solidFill>
                <a:schemeClr val="bg1">
                  <a:lumMod val="95000"/>
                  <a:lumOff val="5000"/>
                </a:schemeClr>
              </a:solidFill>
            </a:endParaRPr>
          </a:p>
        </p:txBody>
      </p:sp>
      <p:sp>
        <p:nvSpPr>
          <p:cNvPr id="8" name="Oval 7"/>
          <p:cNvSpPr/>
          <p:nvPr/>
        </p:nvSpPr>
        <p:spPr>
          <a:xfrm>
            <a:off x="1259631" y="2060848"/>
            <a:ext cx="1880681" cy="1202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2</a:t>
            </a:r>
            <a:endParaRPr lang="es-AR" b="1" dirty="0">
              <a:solidFill>
                <a:schemeClr val="bg1">
                  <a:lumMod val="95000"/>
                  <a:lumOff val="5000"/>
                </a:schemeClr>
              </a:solidFill>
            </a:endParaRPr>
          </a:p>
        </p:txBody>
      </p:sp>
      <p:sp>
        <p:nvSpPr>
          <p:cNvPr id="9" name="Oval 8"/>
          <p:cNvSpPr/>
          <p:nvPr/>
        </p:nvSpPr>
        <p:spPr>
          <a:xfrm>
            <a:off x="1259632" y="4077072"/>
            <a:ext cx="1880681" cy="1202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3</a:t>
            </a:r>
            <a:endParaRPr lang="es-AR" b="1" dirty="0">
              <a:solidFill>
                <a:schemeClr val="bg1">
                  <a:lumMod val="95000"/>
                  <a:lumOff val="5000"/>
                </a:schemeClr>
              </a:solidFill>
            </a:endParaRPr>
          </a:p>
        </p:txBody>
      </p:sp>
      <p:sp>
        <p:nvSpPr>
          <p:cNvPr id="10" name="Oval 9"/>
          <p:cNvSpPr/>
          <p:nvPr/>
        </p:nvSpPr>
        <p:spPr>
          <a:xfrm>
            <a:off x="5292080" y="3862148"/>
            <a:ext cx="1880681" cy="1202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5</a:t>
            </a:r>
            <a:endParaRPr lang="es-AR" b="1" dirty="0">
              <a:solidFill>
                <a:schemeClr val="bg1">
                  <a:lumMod val="95000"/>
                  <a:lumOff val="5000"/>
                </a:schemeClr>
              </a:solidFill>
            </a:endParaRPr>
          </a:p>
        </p:txBody>
      </p:sp>
      <p:sp>
        <p:nvSpPr>
          <p:cNvPr id="11" name="Content Placeholder 10"/>
          <p:cNvSpPr>
            <a:spLocks noGrp="1"/>
          </p:cNvSpPr>
          <p:nvPr>
            <p:ph sz="quarter" idx="13"/>
          </p:nvPr>
        </p:nvSpPr>
        <p:spPr>
          <a:xfrm>
            <a:off x="179512" y="1268760"/>
            <a:ext cx="8354888" cy="5112568"/>
          </a:xfrm>
          <a:prstGeom prst="ellipse">
            <a:avLst/>
          </a:prstGeom>
          <a:noFill/>
          <a:ln w="1428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Subsistema 1</a:t>
            </a:r>
            <a:endParaRPr lang="es-AR" b="1" dirty="0">
              <a:solidFill>
                <a:schemeClr val="bg1">
                  <a:lumMod val="95000"/>
                  <a:lumOff val="5000"/>
                </a:schemeClr>
              </a:solidFill>
            </a:endParaRPr>
          </a:p>
        </p:txBody>
      </p:sp>
    </p:spTree>
    <p:extLst>
      <p:ext uri="{BB962C8B-B14F-4D97-AF65-F5344CB8AC3E}">
        <p14:creationId xmlns:p14="http://schemas.microsoft.com/office/powerpoint/2010/main" val="68367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600" b="1" dirty="0" err="1" smtClean="0">
                <a:effectLst>
                  <a:outerShdw blurRad="38100" dist="38100" dir="2700000" algn="tl">
                    <a:srgbClr val="000000">
                      <a:alpha val="43137"/>
                    </a:srgbClr>
                  </a:outerShdw>
                </a:effectLst>
              </a:rPr>
              <a:t>supersistema</a:t>
            </a:r>
            <a:endParaRPr lang="es-AR" b="1" dirty="0">
              <a:effectLst>
                <a:outerShdw blurRad="38100" dist="38100" dir="2700000" algn="tl">
                  <a:srgbClr val="000000">
                    <a:alpha val="43137"/>
                  </a:srgbClr>
                </a:outerShdw>
              </a:effectLst>
            </a:endParaRPr>
          </a:p>
        </p:txBody>
      </p:sp>
      <p:sp>
        <p:nvSpPr>
          <p:cNvPr id="4" name="Oval 3"/>
          <p:cNvSpPr/>
          <p:nvPr/>
        </p:nvSpPr>
        <p:spPr>
          <a:xfrm>
            <a:off x="3059832" y="3234501"/>
            <a:ext cx="1880681" cy="12024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Sistema 1</a:t>
            </a:r>
            <a:endParaRPr lang="es-AR" b="1" dirty="0">
              <a:solidFill>
                <a:schemeClr val="bg1">
                  <a:lumMod val="95000"/>
                  <a:lumOff val="5000"/>
                </a:schemeClr>
              </a:solidFill>
            </a:endParaRPr>
          </a:p>
        </p:txBody>
      </p:sp>
      <p:sp>
        <p:nvSpPr>
          <p:cNvPr id="7" name="Oval 6"/>
          <p:cNvSpPr/>
          <p:nvPr/>
        </p:nvSpPr>
        <p:spPr>
          <a:xfrm>
            <a:off x="4788024" y="2132856"/>
            <a:ext cx="1880681" cy="12024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Sistema 4</a:t>
            </a:r>
            <a:endParaRPr lang="es-AR" b="1" dirty="0">
              <a:solidFill>
                <a:schemeClr val="bg1">
                  <a:lumMod val="95000"/>
                  <a:lumOff val="5000"/>
                </a:schemeClr>
              </a:solidFill>
            </a:endParaRPr>
          </a:p>
        </p:txBody>
      </p:sp>
      <p:sp>
        <p:nvSpPr>
          <p:cNvPr id="8" name="Oval 7"/>
          <p:cNvSpPr/>
          <p:nvPr/>
        </p:nvSpPr>
        <p:spPr>
          <a:xfrm>
            <a:off x="1259631" y="2060848"/>
            <a:ext cx="1880681" cy="12024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Sistema 2</a:t>
            </a:r>
            <a:endParaRPr lang="es-AR" b="1" dirty="0">
              <a:solidFill>
                <a:schemeClr val="bg1">
                  <a:lumMod val="95000"/>
                  <a:lumOff val="5000"/>
                </a:schemeClr>
              </a:solidFill>
            </a:endParaRPr>
          </a:p>
        </p:txBody>
      </p:sp>
      <p:sp>
        <p:nvSpPr>
          <p:cNvPr id="9" name="Oval 8"/>
          <p:cNvSpPr/>
          <p:nvPr/>
        </p:nvSpPr>
        <p:spPr>
          <a:xfrm>
            <a:off x="1259632" y="4077072"/>
            <a:ext cx="1880681" cy="12024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Sistema 3</a:t>
            </a:r>
            <a:endParaRPr lang="es-AR" b="1" dirty="0">
              <a:solidFill>
                <a:schemeClr val="bg1">
                  <a:lumMod val="95000"/>
                  <a:lumOff val="5000"/>
                </a:schemeClr>
              </a:solidFill>
            </a:endParaRPr>
          </a:p>
        </p:txBody>
      </p:sp>
      <p:sp>
        <p:nvSpPr>
          <p:cNvPr id="10" name="Oval 9"/>
          <p:cNvSpPr/>
          <p:nvPr/>
        </p:nvSpPr>
        <p:spPr>
          <a:xfrm>
            <a:off x="5292080" y="3862148"/>
            <a:ext cx="1880681" cy="12024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solidFill>
                  <a:schemeClr val="bg1">
                    <a:lumMod val="95000"/>
                    <a:lumOff val="5000"/>
                  </a:schemeClr>
                </a:solidFill>
              </a:rPr>
              <a:t>Sistema 5</a:t>
            </a:r>
            <a:endParaRPr lang="es-AR" b="1" dirty="0">
              <a:solidFill>
                <a:schemeClr val="bg1">
                  <a:lumMod val="95000"/>
                  <a:lumOff val="5000"/>
                </a:schemeClr>
              </a:solidFill>
            </a:endParaRPr>
          </a:p>
        </p:txBody>
      </p:sp>
      <p:sp>
        <p:nvSpPr>
          <p:cNvPr id="12" name="Content Placeholder 10"/>
          <p:cNvSpPr>
            <a:spLocks noGrp="1"/>
          </p:cNvSpPr>
          <p:nvPr>
            <p:ph sz="quarter" idx="13"/>
          </p:nvPr>
        </p:nvSpPr>
        <p:spPr>
          <a:xfrm>
            <a:off x="179512" y="1268760"/>
            <a:ext cx="8354888" cy="5112568"/>
          </a:xfrm>
          <a:prstGeom prst="ellipse">
            <a:avLst/>
          </a:prstGeom>
          <a:noFill/>
          <a:ln w="1428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b="1" dirty="0">
              <a:solidFill>
                <a:schemeClr val="bg1">
                  <a:lumMod val="95000"/>
                  <a:lumOff val="5000"/>
                </a:schemeClr>
              </a:solidFill>
            </a:endParaRPr>
          </a:p>
        </p:txBody>
      </p:sp>
    </p:spTree>
    <p:extLst>
      <p:ext uri="{BB962C8B-B14F-4D97-AF65-F5344CB8AC3E}">
        <p14:creationId xmlns:p14="http://schemas.microsoft.com/office/powerpoint/2010/main" val="28945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sz="quarter" idx="13"/>
          </p:nvPr>
        </p:nvSpPr>
        <p:spPr/>
        <p:txBody>
          <a:bodyPr/>
          <a:lstStyle/>
          <a:p>
            <a:r>
              <a:rPr lang="es-AR" dirty="0"/>
              <a:t>Los sistemas tienen límites o fronteras, que los diferencian del ambiente. Ese límite puede ser físico (el gabinete de una computadora) o conceptual. Si hay algún intercambio entre el sistema y el ambiente a través de ese límite, el sistema es abierto, de lo contrario, el sistema es cerrado.</a:t>
            </a:r>
          </a:p>
          <a:p>
            <a:endParaRPr lang="es-AR" dirty="0"/>
          </a:p>
        </p:txBody>
      </p:sp>
      <p:sp>
        <p:nvSpPr>
          <p:cNvPr id="4" name="Oval 3"/>
          <p:cNvSpPr/>
          <p:nvPr/>
        </p:nvSpPr>
        <p:spPr>
          <a:xfrm>
            <a:off x="2915816" y="3284984"/>
            <a:ext cx="2808312" cy="1872208"/>
          </a:xfrm>
          <a:prstGeom prst="ellipse">
            <a:avLst/>
          </a:prstGeom>
          <a:solidFill>
            <a:srgbClr val="0070C0"/>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b="1" dirty="0" smtClean="0">
                <a:solidFill>
                  <a:schemeClr val="bg1">
                    <a:lumMod val="95000"/>
                    <a:lumOff val="5000"/>
                  </a:schemeClr>
                </a:solidFill>
              </a:rPr>
              <a:t>Sistema</a:t>
            </a:r>
            <a:r>
              <a:rPr lang="es-AR" dirty="0" smtClean="0"/>
              <a:t> </a:t>
            </a:r>
            <a:endParaRPr lang="es-AR" dirty="0"/>
          </a:p>
        </p:txBody>
      </p:sp>
      <p:sp>
        <p:nvSpPr>
          <p:cNvPr id="5" name="Line Callout 2 4"/>
          <p:cNvSpPr/>
          <p:nvPr/>
        </p:nvSpPr>
        <p:spPr>
          <a:xfrm>
            <a:off x="6588224" y="3284984"/>
            <a:ext cx="1944216" cy="648072"/>
          </a:xfrm>
          <a:prstGeom prst="borderCallout2">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Limite o Frontera</a:t>
            </a:r>
            <a:endParaRPr lang="es-AR" dirty="0"/>
          </a:p>
        </p:txBody>
      </p:sp>
    </p:spTree>
    <p:extLst>
      <p:ext uri="{BB962C8B-B14F-4D97-AF65-F5344CB8AC3E}">
        <p14:creationId xmlns:p14="http://schemas.microsoft.com/office/powerpoint/2010/main" val="173599347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473</TotalTime>
  <Words>3160</Words>
  <Application>Microsoft Office PowerPoint</Application>
  <PresentationFormat>On-screen Show (4:3)</PresentationFormat>
  <Paragraphs>400</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Horizon</vt:lpstr>
      <vt:lpstr>Metodología de Sistemas</vt:lpstr>
      <vt:lpstr>Unidad I: sistemas</vt:lpstr>
      <vt:lpstr>Concepto de sistema </vt:lpstr>
      <vt:lpstr>Concepto de sistema </vt:lpstr>
      <vt:lpstr>Concepto de sistema </vt:lpstr>
      <vt:lpstr>PowerPoint Presentation</vt:lpstr>
      <vt:lpstr>sistema</vt:lpstr>
      <vt:lpstr>supersistema</vt:lpstr>
      <vt:lpstr>PowerPoint Presentation</vt:lpstr>
      <vt:lpstr>CLASIFICACION - SISTEMAS</vt:lpstr>
      <vt:lpstr>CARACTERISTICAS DE LOS SISTEMAS</vt:lpstr>
      <vt:lpstr>CARACTERISTICAS DE LOS SISTEMAS</vt:lpstr>
      <vt:lpstr>CARACTERISTICAS DE LOS SISTEMAS</vt:lpstr>
      <vt:lpstr>CARACTERISTICAS DE LOS SISTEMAS</vt:lpstr>
      <vt:lpstr>CARACTERISTICAS DE LOS SISTEMAS</vt:lpstr>
      <vt:lpstr>CARACTERISTICAS DE LOS SISTEMAS</vt:lpstr>
      <vt:lpstr>PowerPoint Presentation</vt:lpstr>
      <vt:lpstr>A TENER EN CUENTA </vt:lpstr>
      <vt:lpstr>SABER DIFERENCIAR</vt:lpstr>
      <vt:lpstr>Sistemas de información</vt:lpstr>
      <vt:lpstr>Sistemas de información informatizado</vt:lpstr>
      <vt:lpstr>Ciclo de vida del sistema.  </vt:lpstr>
      <vt:lpstr>Estudio Preliminar</vt:lpstr>
      <vt:lpstr> Presentación de la Organización  </vt:lpstr>
      <vt:lpstr>Relevamiento de la Organización. </vt:lpstr>
      <vt:lpstr>Objetivo  </vt:lpstr>
      <vt:lpstr>Limites</vt:lpstr>
      <vt:lpstr>Alcances</vt:lpstr>
      <vt:lpstr>Organigrama  </vt:lpstr>
      <vt:lpstr>Misiones y Funciones de cada Área.  </vt:lpstr>
      <vt:lpstr>Recurso Tecnológico. </vt:lpstr>
      <vt:lpstr>Lay Out</vt:lpstr>
      <vt:lpstr>PowerPoint Presentation</vt:lpstr>
      <vt:lpstr>Propuesta del Sistema de Información.  </vt:lpstr>
      <vt:lpstr>Propuesta del Sistema de Información.  </vt:lpstr>
      <vt:lpstr>QUE ES UML???</vt:lpstr>
      <vt:lpstr>Workflow o flujos de trabajo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Identificación de los procesos del negocio (Objetivos)</vt:lpstr>
      <vt:lpstr>Consideraciones acerca  de actores del negocio</vt:lpstr>
      <vt:lpstr>Consideraciones acerca de los CUN</vt:lpstr>
      <vt:lpstr>PowerPoint Presentation</vt:lpstr>
      <vt:lpstr>PowerPoint Presentation</vt:lpstr>
      <vt:lpstr>PowerPoint Presentation</vt:lpstr>
      <vt:lpstr>PowerPoint Presentation</vt:lpstr>
      <vt:lpstr>Estructuración de los CUN</vt:lpstr>
      <vt:lpstr>Estructuración de los CUN</vt:lpstr>
      <vt:lpstr>Relación de inclusión &lt;include&gt;</vt:lpstr>
      <vt:lpstr>Se justifica cuando:</vt:lpstr>
      <vt:lpstr>PowerPoint Presentation</vt:lpstr>
      <vt:lpstr>PowerPoint Presentation</vt:lpstr>
      <vt:lpstr>Relación de extensión &lt;extend&gt;</vt:lpstr>
      <vt:lpstr>PowerPoint Presentation</vt:lpstr>
      <vt:lpstr>Generalización - especialización</vt:lpstr>
      <vt:lpstr>Se utiliza para:</vt:lpstr>
      <vt:lpstr>PowerPoint Presentation</vt:lpstr>
      <vt:lpstr>PowerPoint Presentation</vt:lpstr>
      <vt:lpstr>Generalización entre Actores. Ejemplo</vt:lpstr>
      <vt:lpstr>Realizaciones de CUN</vt:lpstr>
      <vt:lpstr>Descripción textual de los Casos de Uso</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Sistemas</dc:title>
  <dc:creator>Admin</dc:creator>
  <cp:lastModifiedBy>Admin</cp:lastModifiedBy>
  <cp:revision>42</cp:revision>
  <dcterms:created xsi:type="dcterms:W3CDTF">2013-07-19T13:40:53Z</dcterms:created>
  <dcterms:modified xsi:type="dcterms:W3CDTF">2013-09-02T22:36:49Z</dcterms:modified>
</cp:coreProperties>
</file>