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73" r:id="rId5"/>
    <p:sldId id="272" r:id="rId6"/>
    <p:sldId id="261" r:id="rId7"/>
    <p:sldId id="267" r:id="rId8"/>
    <p:sldId id="268" r:id="rId9"/>
    <p:sldId id="262" r:id="rId10"/>
    <p:sldId id="277" r:id="rId11"/>
    <p:sldId id="269"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00" autoAdjust="0"/>
    <p:restoredTop sz="94660"/>
  </p:normalViewPr>
  <p:slideViewPr>
    <p:cSldViewPr snapToGrid="0">
      <p:cViewPr varScale="1">
        <p:scale>
          <a:sx n="111" d="100"/>
          <a:sy n="111" d="100"/>
        </p:scale>
        <p:origin x="248"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C0386-24B2-49E6-8612-1FCB80AAC7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F1894F-E10F-43E9-AB00-6E9CDCDDEE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279E5A-C7FA-4D66-8DF1-DB01A14AD473}"/>
              </a:ext>
            </a:extLst>
          </p:cNvPr>
          <p:cNvSpPr>
            <a:spLocks noGrp="1"/>
          </p:cNvSpPr>
          <p:nvPr>
            <p:ph type="dt" sz="half" idx="10"/>
          </p:nvPr>
        </p:nvSpPr>
        <p:spPr/>
        <p:txBody>
          <a:bodyPr/>
          <a:lstStyle/>
          <a:p>
            <a:fld id="{EEEFCF05-63A3-49AB-B290-97F2B4E306B0}" type="datetimeFigureOut">
              <a:rPr lang="en-US" smtClean="0"/>
              <a:t>5/3/21</a:t>
            </a:fld>
            <a:endParaRPr lang="en-US"/>
          </a:p>
        </p:txBody>
      </p:sp>
      <p:sp>
        <p:nvSpPr>
          <p:cNvPr id="5" name="Footer Placeholder 4">
            <a:extLst>
              <a:ext uri="{FF2B5EF4-FFF2-40B4-BE49-F238E27FC236}">
                <a16:creationId xmlns:a16="http://schemas.microsoft.com/office/drawing/2014/main" id="{A43DE8CF-1035-4287-8ECF-788FA5E950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5D6014-272F-4578-8501-831B06A4F2F2}"/>
              </a:ext>
            </a:extLst>
          </p:cNvPr>
          <p:cNvSpPr>
            <a:spLocks noGrp="1"/>
          </p:cNvSpPr>
          <p:nvPr>
            <p:ph type="sldNum" sz="quarter" idx="12"/>
          </p:nvPr>
        </p:nvSpPr>
        <p:spPr/>
        <p:txBody>
          <a:bodyPr/>
          <a:lstStyle/>
          <a:p>
            <a:fld id="{116C2AD8-28B2-4928-8113-B57EAD00E3F0}" type="slidenum">
              <a:rPr lang="en-US" smtClean="0"/>
              <a:t>‹#›</a:t>
            </a:fld>
            <a:endParaRPr lang="en-US"/>
          </a:p>
        </p:txBody>
      </p:sp>
    </p:spTree>
    <p:extLst>
      <p:ext uri="{BB962C8B-B14F-4D97-AF65-F5344CB8AC3E}">
        <p14:creationId xmlns:p14="http://schemas.microsoft.com/office/powerpoint/2010/main" val="3360776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B9F2-78ED-4C33-B433-52DF3FE901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20ED03-9986-4834-9843-5716FECAC3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EE4ABB-CD93-4ECB-A6BB-E6B09CCEE974}"/>
              </a:ext>
            </a:extLst>
          </p:cNvPr>
          <p:cNvSpPr>
            <a:spLocks noGrp="1"/>
          </p:cNvSpPr>
          <p:nvPr>
            <p:ph type="dt" sz="half" idx="10"/>
          </p:nvPr>
        </p:nvSpPr>
        <p:spPr/>
        <p:txBody>
          <a:bodyPr/>
          <a:lstStyle/>
          <a:p>
            <a:fld id="{EEEFCF05-63A3-49AB-B290-97F2B4E306B0}" type="datetimeFigureOut">
              <a:rPr lang="en-US" smtClean="0"/>
              <a:t>5/3/21</a:t>
            </a:fld>
            <a:endParaRPr lang="en-US"/>
          </a:p>
        </p:txBody>
      </p:sp>
      <p:sp>
        <p:nvSpPr>
          <p:cNvPr id="5" name="Footer Placeholder 4">
            <a:extLst>
              <a:ext uri="{FF2B5EF4-FFF2-40B4-BE49-F238E27FC236}">
                <a16:creationId xmlns:a16="http://schemas.microsoft.com/office/drawing/2014/main" id="{D8C2925B-A704-4726-A950-3F5ABEA3C3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6FEDB4-6068-4C4C-A27A-5DB7CE9097D1}"/>
              </a:ext>
            </a:extLst>
          </p:cNvPr>
          <p:cNvSpPr>
            <a:spLocks noGrp="1"/>
          </p:cNvSpPr>
          <p:nvPr>
            <p:ph type="sldNum" sz="quarter" idx="12"/>
          </p:nvPr>
        </p:nvSpPr>
        <p:spPr/>
        <p:txBody>
          <a:bodyPr/>
          <a:lstStyle/>
          <a:p>
            <a:fld id="{116C2AD8-28B2-4928-8113-B57EAD00E3F0}" type="slidenum">
              <a:rPr lang="en-US" smtClean="0"/>
              <a:t>‹#›</a:t>
            </a:fld>
            <a:endParaRPr lang="en-US"/>
          </a:p>
        </p:txBody>
      </p:sp>
    </p:spTree>
    <p:extLst>
      <p:ext uri="{BB962C8B-B14F-4D97-AF65-F5344CB8AC3E}">
        <p14:creationId xmlns:p14="http://schemas.microsoft.com/office/powerpoint/2010/main" val="3830039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B294CD-B7A9-4E5A-98F7-1302E0D068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139C05-36F6-4252-A8CC-8F03BFACCF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057FF2-7102-42C9-8EF2-9C93EDD00172}"/>
              </a:ext>
            </a:extLst>
          </p:cNvPr>
          <p:cNvSpPr>
            <a:spLocks noGrp="1"/>
          </p:cNvSpPr>
          <p:nvPr>
            <p:ph type="dt" sz="half" idx="10"/>
          </p:nvPr>
        </p:nvSpPr>
        <p:spPr/>
        <p:txBody>
          <a:bodyPr/>
          <a:lstStyle/>
          <a:p>
            <a:fld id="{EEEFCF05-63A3-49AB-B290-97F2B4E306B0}" type="datetimeFigureOut">
              <a:rPr lang="en-US" smtClean="0"/>
              <a:t>5/3/21</a:t>
            </a:fld>
            <a:endParaRPr lang="en-US"/>
          </a:p>
        </p:txBody>
      </p:sp>
      <p:sp>
        <p:nvSpPr>
          <p:cNvPr id="5" name="Footer Placeholder 4">
            <a:extLst>
              <a:ext uri="{FF2B5EF4-FFF2-40B4-BE49-F238E27FC236}">
                <a16:creationId xmlns:a16="http://schemas.microsoft.com/office/drawing/2014/main" id="{55808AB4-092C-4666-B811-01F0E4C938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B10BB6-D296-4F34-96D2-EA4E5E63F3CF}"/>
              </a:ext>
            </a:extLst>
          </p:cNvPr>
          <p:cNvSpPr>
            <a:spLocks noGrp="1"/>
          </p:cNvSpPr>
          <p:nvPr>
            <p:ph type="sldNum" sz="quarter" idx="12"/>
          </p:nvPr>
        </p:nvSpPr>
        <p:spPr/>
        <p:txBody>
          <a:bodyPr/>
          <a:lstStyle/>
          <a:p>
            <a:fld id="{116C2AD8-28B2-4928-8113-B57EAD00E3F0}" type="slidenum">
              <a:rPr lang="en-US" smtClean="0"/>
              <a:t>‹#›</a:t>
            </a:fld>
            <a:endParaRPr lang="en-US"/>
          </a:p>
        </p:txBody>
      </p:sp>
    </p:spTree>
    <p:extLst>
      <p:ext uri="{BB962C8B-B14F-4D97-AF65-F5344CB8AC3E}">
        <p14:creationId xmlns:p14="http://schemas.microsoft.com/office/powerpoint/2010/main" val="2513668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39E85-821B-4821-A0D6-2EBC303965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0F4B70-FC51-4D6C-AB1D-333AC43C4C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D1C83-26D8-4CCD-99AE-27FD149FB75D}"/>
              </a:ext>
            </a:extLst>
          </p:cNvPr>
          <p:cNvSpPr>
            <a:spLocks noGrp="1"/>
          </p:cNvSpPr>
          <p:nvPr>
            <p:ph type="dt" sz="half" idx="10"/>
          </p:nvPr>
        </p:nvSpPr>
        <p:spPr/>
        <p:txBody>
          <a:bodyPr/>
          <a:lstStyle/>
          <a:p>
            <a:fld id="{EEEFCF05-63A3-49AB-B290-97F2B4E306B0}" type="datetimeFigureOut">
              <a:rPr lang="en-US" smtClean="0"/>
              <a:t>5/3/21</a:t>
            </a:fld>
            <a:endParaRPr lang="en-US"/>
          </a:p>
        </p:txBody>
      </p:sp>
      <p:sp>
        <p:nvSpPr>
          <p:cNvPr id="5" name="Footer Placeholder 4">
            <a:extLst>
              <a:ext uri="{FF2B5EF4-FFF2-40B4-BE49-F238E27FC236}">
                <a16:creationId xmlns:a16="http://schemas.microsoft.com/office/drawing/2014/main" id="{C04DF00A-9EA6-47A5-A1BD-607CCC5DB9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D7375D-115C-4A30-B9E4-4FC6A4332219}"/>
              </a:ext>
            </a:extLst>
          </p:cNvPr>
          <p:cNvSpPr>
            <a:spLocks noGrp="1"/>
          </p:cNvSpPr>
          <p:nvPr>
            <p:ph type="sldNum" sz="quarter" idx="12"/>
          </p:nvPr>
        </p:nvSpPr>
        <p:spPr/>
        <p:txBody>
          <a:bodyPr/>
          <a:lstStyle/>
          <a:p>
            <a:fld id="{116C2AD8-28B2-4928-8113-B57EAD00E3F0}" type="slidenum">
              <a:rPr lang="en-US" smtClean="0"/>
              <a:t>‹#›</a:t>
            </a:fld>
            <a:endParaRPr lang="en-US"/>
          </a:p>
        </p:txBody>
      </p:sp>
    </p:spTree>
    <p:extLst>
      <p:ext uri="{BB962C8B-B14F-4D97-AF65-F5344CB8AC3E}">
        <p14:creationId xmlns:p14="http://schemas.microsoft.com/office/powerpoint/2010/main" val="2494938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76D09-ED8C-46C2-8D9E-74D438C69A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C511ED-AE84-49E8-BCF6-E70CEF6DC3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B8C42F-004E-4D86-A4A3-05F83F5281FC}"/>
              </a:ext>
            </a:extLst>
          </p:cNvPr>
          <p:cNvSpPr>
            <a:spLocks noGrp="1"/>
          </p:cNvSpPr>
          <p:nvPr>
            <p:ph type="dt" sz="half" idx="10"/>
          </p:nvPr>
        </p:nvSpPr>
        <p:spPr/>
        <p:txBody>
          <a:bodyPr/>
          <a:lstStyle/>
          <a:p>
            <a:fld id="{EEEFCF05-63A3-49AB-B290-97F2B4E306B0}" type="datetimeFigureOut">
              <a:rPr lang="en-US" smtClean="0"/>
              <a:t>5/3/21</a:t>
            </a:fld>
            <a:endParaRPr lang="en-US"/>
          </a:p>
        </p:txBody>
      </p:sp>
      <p:sp>
        <p:nvSpPr>
          <p:cNvPr id="5" name="Footer Placeholder 4">
            <a:extLst>
              <a:ext uri="{FF2B5EF4-FFF2-40B4-BE49-F238E27FC236}">
                <a16:creationId xmlns:a16="http://schemas.microsoft.com/office/drawing/2014/main" id="{0A950A11-745F-4E62-99BA-4784765245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5D0A2-0C09-4642-B98D-7E47E6F16055}"/>
              </a:ext>
            </a:extLst>
          </p:cNvPr>
          <p:cNvSpPr>
            <a:spLocks noGrp="1"/>
          </p:cNvSpPr>
          <p:nvPr>
            <p:ph type="sldNum" sz="quarter" idx="12"/>
          </p:nvPr>
        </p:nvSpPr>
        <p:spPr/>
        <p:txBody>
          <a:bodyPr/>
          <a:lstStyle/>
          <a:p>
            <a:fld id="{116C2AD8-28B2-4928-8113-B57EAD00E3F0}" type="slidenum">
              <a:rPr lang="en-US" smtClean="0"/>
              <a:t>‹#›</a:t>
            </a:fld>
            <a:endParaRPr lang="en-US"/>
          </a:p>
        </p:txBody>
      </p:sp>
    </p:spTree>
    <p:extLst>
      <p:ext uri="{BB962C8B-B14F-4D97-AF65-F5344CB8AC3E}">
        <p14:creationId xmlns:p14="http://schemas.microsoft.com/office/powerpoint/2010/main" val="490528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A4B38-BDF9-4F14-A15D-D6E55C5F1F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B33229-B521-4AE6-9642-8B11F592AD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542E5F-F639-4BA2-9DB4-935AC3D672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0C6AF1-9723-4CEE-9E34-77DFE7A535B2}"/>
              </a:ext>
            </a:extLst>
          </p:cNvPr>
          <p:cNvSpPr>
            <a:spLocks noGrp="1"/>
          </p:cNvSpPr>
          <p:nvPr>
            <p:ph type="dt" sz="half" idx="10"/>
          </p:nvPr>
        </p:nvSpPr>
        <p:spPr/>
        <p:txBody>
          <a:bodyPr/>
          <a:lstStyle/>
          <a:p>
            <a:fld id="{EEEFCF05-63A3-49AB-B290-97F2B4E306B0}" type="datetimeFigureOut">
              <a:rPr lang="en-US" smtClean="0"/>
              <a:t>5/3/21</a:t>
            </a:fld>
            <a:endParaRPr lang="en-US"/>
          </a:p>
        </p:txBody>
      </p:sp>
      <p:sp>
        <p:nvSpPr>
          <p:cNvPr id="6" name="Footer Placeholder 5">
            <a:extLst>
              <a:ext uri="{FF2B5EF4-FFF2-40B4-BE49-F238E27FC236}">
                <a16:creationId xmlns:a16="http://schemas.microsoft.com/office/drawing/2014/main" id="{E9341EFB-A6A2-41BF-B6D0-75E2079DE3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B05E75-C825-41D1-8EE8-B39247D73D9C}"/>
              </a:ext>
            </a:extLst>
          </p:cNvPr>
          <p:cNvSpPr>
            <a:spLocks noGrp="1"/>
          </p:cNvSpPr>
          <p:nvPr>
            <p:ph type="sldNum" sz="quarter" idx="12"/>
          </p:nvPr>
        </p:nvSpPr>
        <p:spPr/>
        <p:txBody>
          <a:bodyPr/>
          <a:lstStyle/>
          <a:p>
            <a:fld id="{116C2AD8-28B2-4928-8113-B57EAD00E3F0}" type="slidenum">
              <a:rPr lang="en-US" smtClean="0"/>
              <a:t>‹#›</a:t>
            </a:fld>
            <a:endParaRPr lang="en-US"/>
          </a:p>
        </p:txBody>
      </p:sp>
    </p:spTree>
    <p:extLst>
      <p:ext uri="{BB962C8B-B14F-4D97-AF65-F5344CB8AC3E}">
        <p14:creationId xmlns:p14="http://schemas.microsoft.com/office/powerpoint/2010/main" val="1000542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F33E3-0994-45BC-B5AA-3B03FCE155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7A74FC-A0DF-4EC7-99AD-94EB69D9CB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E853A4-CD6F-4648-84B8-4074E5EFBA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B4DCCF-D435-46C7-9BEC-6D4CAF7D96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CFC333-DED9-4125-B79E-9FE4B45893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818E6D-BD8F-4F3B-95C8-FCC95A1F1447}"/>
              </a:ext>
            </a:extLst>
          </p:cNvPr>
          <p:cNvSpPr>
            <a:spLocks noGrp="1"/>
          </p:cNvSpPr>
          <p:nvPr>
            <p:ph type="dt" sz="half" idx="10"/>
          </p:nvPr>
        </p:nvSpPr>
        <p:spPr/>
        <p:txBody>
          <a:bodyPr/>
          <a:lstStyle/>
          <a:p>
            <a:fld id="{EEEFCF05-63A3-49AB-B290-97F2B4E306B0}" type="datetimeFigureOut">
              <a:rPr lang="en-US" smtClean="0"/>
              <a:t>5/3/21</a:t>
            </a:fld>
            <a:endParaRPr lang="en-US"/>
          </a:p>
        </p:txBody>
      </p:sp>
      <p:sp>
        <p:nvSpPr>
          <p:cNvPr id="8" name="Footer Placeholder 7">
            <a:extLst>
              <a:ext uri="{FF2B5EF4-FFF2-40B4-BE49-F238E27FC236}">
                <a16:creationId xmlns:a16="http://schemas.microsoft.com/office/drawing/2014/main" id="{BF48E293-CE16-43F5-8C1B-4EF2726554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5C2CAB-3A97-49CE-9350-AA2B43A9596B}"/>
              </a:ext>
            </a:extLst>
          </p:cNvPr>
          <p:cNvSpPr>
            <a:spLocks noGrp="1"/>
          </p:cNvSpPr>
          <p:nvPr>
            <p:ph type="sldNum" sz="quarter" idx="12"/>
          </p:nvPr>
        </p:nvSpPr>
        <p:spPr/>
        <p:txBody>
          <a:bodyPr/>
          <a:lstStyle/>
          <a:p>
            <a:fld id="{116C2AD8-28B2-4928-8113-B57EAD00E3F0}" type="slidenum">
              <a:rPr lang="en-US" smtClean="0"/>
              <a:t>‹#›</a:t>
            </a:fld>
            <a:endParaRPr lang="en-US"/>
          </a:p>
        </p:txBody>
      </p:sp>
    </p:spTree>
    <p:extLst>
      <p:ext uri="{BB962C8B-B14F-4D97-AF65-F5344CB8AC3E}">
        <p14:creationId xmlns:p14="http://schemas.microsoft.com/office/powerpoint/2010/main" val="1752669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11B73-4CA8-4AFE-9290-856983A834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719BC3-C969-4730-8F92-25EFCEB379D3}"/>
              </a:ext>
            </a:extLst>
          </p:cNvPr>
          <p:cNvSpPr>
            <a:spLocks noGrp="1"/>
          </p:cNvSpPr>
          <p:nvPr>
            <p:ph type="dt" sz="half" idx="10"/>
          </p:nvPr>
        </p:nvSpPr>
        <p:spPr/>
        <p:txBody>
          <a:bodyPr/>
          <a:lstStyle/>
          <a:p>
            <a:fld id="{EEEFCF05-63A3-49AB-B290-97F2B4E306B0}" type="datetimeFigureOut">
              <a:rPr lang="en-US" smtClean="0"/>
              <a:t>5/3/21</a:t>
            </a:fld>
            <a:endParaRPr lang="en-US"/>
          </a:p>
        </p:txBody>
      </p:sp>
      <p:sp>
        <p:nvSpPr>
          <p:cNvPr id="4" name="Footer Placeholder 3">
            <a:extLst>
              <a:ext uri="{FF2B5EF4-FFF2-40B4-BE49-F238E27FC236}">
                <a16:creationId xmlns:a16="http://schemas.microsoft.com/office/drawing/2014/main" id="{325EA100-79B8-426B-A8B6-8C1910F4D4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AA44A8-AFE0-422E-B689-B9B619A4E29A}"/>
              </a:ext>
            </a:extLst>
          </p:cNvPr>
          <p:cNvSpPr>
            <a:spLocks noGrp="1"/>
          </p:cNvSpPr>
          <p:nvPr>
            <p:ph type="sldNum" sz="quarter" idx="12"/>
          </p:nvPr>
        </p:nvSpPr>
        <p:spPr/>
        <p:txBody>
          <a:bodyPr/>
          <a:lstStyle/>
          <a:p>
            <a:fld id="{116C2AD8-28B2-4928-8113-B57EAD00E3F0}" type="slidenum">
              <a:rPr lang="en-US" smtClean="0"/>
              <a:t>‹#›</a:t>
            </a:fld>
            <a:endParaRPr lang="en-US"/>
          </a:p>
        </p:txBody>
      </p:sp>
    </p:spTree>
    <p:extLst>
      <p:ext uri="{BB962C8B-B14F-4D97-AF65-F5344CB8AC3E}">
        <p14:creationId xmlns:p14="http://schemas.microsoft.com/office/powerpoint/2010/main" val="1507251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19AEEA-3023-448E-8D04-CE38DC2BC07A}"/>
              </a:ext>
            </a:extLst>
          </p:cNvPr>
          <p:cNvSpPr>
            <a:spLocks noGrp="1"/>
          </p:cNvSpPr>
          <p:nvPr>
            <p:ph type="dt" sz="half" idx="10"/>
          </p:nvPr>
        </p:nvSpPr>
        <p:spPr/>
        <p:txBody>
          <a:bodyPr/>
          <a:lstStyle/>
          <a:p>
            <a:fld id="{EEEFCF05-63A3-49AB-B290-97F2B4E306B0}" type="datetimeFigureOut">
              <a:rPr lang="en-US" smtClean="0"/>
              <a:t>5/3/21</a:t>
            </a:fld>
            <a:endParaRPr lang="en-US"/>
          </a:p>
        </p:txBody>
      </p:sp>
      <p:sp>
        <p:nvSpPr>
          <p:cNvPr id="3" name="Footer Placeholder 2">
            <a:extLst>
              <a:ext uri="{FF2B5EF4-FFF2-40B4-BE49-F238E27FC236}">
                <a16:creationId xmlns:a16="http://schemas.microsoft.com/office/drawing/2014/main" id="{08D790E8-4872-4AAA-B75A-C87FEE2EE2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A50529-6338-4E5D-9ACD-81553088775B}"/>
              </a:ext>
            </a:extLst>
          </p:cNvPr>
          <p:cNvSpPr>
            <a:spLocks noGrp="1"/>
          </p:cNvSpPr>
          <p:nvPr>
            <p:ph type="sldNum" sz="quarter" idx="12"/>
          </p:nvPr>
        </p:nvSpPr>
        <p:spPr/>
        <p:txBody>
          <a:bodyPr/>
          <a:lstStyle/>
          <a:p>
            <a:fld id="{116C2AD8-28B2-4928-8113-B57EAD00E3F0}" type="slidenum">
              <a:rPr lang="en-US" smtClean="0"/>
              <a:t>‹#›</a:t>
            </a:fld>
            <a:endParaRPr lang="en-US"/>
          </a:p>
        </p:txBody>
      </p:sp>
    </p:spTree>
    <p:extLst>
      <p:ext uri="{BB962C8B-B14F-4D97-AF65-F5344CB8AC3E}">
        <p14:creationId xmlns:p14="http://schemas.microsoft.com/office/powerpoint/2010/main" val="85719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5DFA2-1244-4614-B324-4FDB1A9556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00B458-DCC2-4739-9A4C-EF09C3EFF3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C466FE-7E7E-40B4-A59F-1874C4C215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8740D7-FC0D-4F53-B362-A75E60D1F426}"/>
              </a:ext>
            </a:extLst>
          </p:cNvPr>
          <p:cNvSpPr>
            <a:spLocks noGrp="1"/>
          </p:cNvSpPr>
          <p:nvPr>
            <p:ph type="dt" sz="half" idx="10"/>
          </p:nvPr>
        </p:nvSpPr>
        <p:spPr/>
        <p:txBody>
          <a:bodyPr/>
          <a:lstStyle/>
          <a:p>
            <a:fld id="{EEEFCF05-63A3-49AB-B290-97F2B4E306B0}" type="datetimeFigureOut">
              <a:rPr lang="en-US" smtClean="0"/>
              <a:t>5/3/21</a:t>
            </a:fld>
            <a:endParaRPr lang="en-US"/>
          </a:p>
        </p:txBody>
      </p:sp>
      <p:sp>
        <p:nvSpPr>
          <p:cNvPr id="6" name="Footer Placeholder 5">
            <a:extLst>
              <a:ext uri="{FF2B5EF4-FFF2-40B4-BE49-F238E27FC236}">
                <a16:creationId xmlns:a16="http://schemas.microsoft.com/office/drawing/2014/main" id="{90B9DF5F-023A-41E1-971E-0E45E51A22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9E05B2-4FC4-4732-B330-D2E091DDDAE4}"/>
              </a:ext>
            </a:extLst>
          </p:cNvPr>
          <p:cNvSpPr>
            <a:spLocks noGrp="1"/>
          </p:cNvSpPr>
          <p:nvPr>
            <p:ph type="sldNum" sz="quarter" idx="12"/>
          </p:nvPr>
        </p:nvSpPr>
        <p:spPr/>
        <p:txBody>
          <a:bodyPr/>
          <a:lstStyle/>
          <a:p>
            <a:fld id="{116C2AD8-28B2-4928-8113-B57EAD00E3F0}" type="slidenum">
              <a:rPr lang="en-US" smtClean="0"/>
              <a:t>‹#›</a:t>
            </a:fld>
            <a:endParaRPr lang="en-US"/>
          </a:p>
        </p:txBody>
      </p:sp>
    </p:spTree>
    <p:extLst>
      <p:ext uri="{BB962C8B-B14F-4D97-AF65-F5344CB8AC3E}">
        <p14:creationId xmlns:p14="http://schemas.microsoft.com/office/powerpoint/2010/main" val="555909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8968B-0D66-4788-ACE1-C28E508667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BD83EA-CAF5-48DB-BD1B-E941223E5A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3DAE95-D9D5-4858-84DE-DAE2AC57C2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65A341-1A34-4552-916C-BA05C271D5EF}"/>
              </a:ext>
            </a:extLst>
          </p:cNvPr>
          <p:cNvSpPr>
            <a:spLocks noGrp="1"/>
          </p:cNvSpPr>
          <p:nvPr>
            <p:ph type="dt" sz="half" idx="10"/>
          </p:nvPr>
        </p:nvSpPr>
        <p:spPr/>
        <p:txBody>
          <a:bodyPr/>
          <a:lstStyle/>
          <a:p>
            <a:fld id="{EEEFCF05-63A3-49AB-B290-97F2B4E306B0}" type="datetimeFigureOut">
              <a:rPr lang="en-US" smtClean="0"/>
              <a:t>5/3/21</a:t>
            </a:fld>
            <a:endParaRPr lang="en-US"/>
          </a:p>
        </p:txBody>
      </p:sp>
      <p:sp>
        <p:nvSpPr>
          <p:cNvPr id="6" name="Footer Placeholder 5">
            <a:extLst>
              <a:ext uri="{FF2B5EF4-FFF2-40B4-BE49-F238E27FC236}">
                <a16:creationId xmlns:a16="http://schemas.microsoft.com/office/drawing/2014/main" id="{61BF0F02-CAAC-47C2-A77D-1512F6857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2CDA2B-8D37-4D2E-AA93-BF79D3AFEC75}"/>
              </a:ext>
            </a:extLst>
          </p:cNvPr>
          <p:cNvSpPr>
            <a:spLocks noGrp="1"/>
          </p:cNvSpPr>
          <p:nvPr>
            <p:ph type="sldNum" sz="quarter" idx="12"/>
          </p:nvPr>
        </p:nvSpPr>
        <p:spPr/>
        <p:txBody>
          <a:bodyPr/>
          <a:lstStyle/>
          <a:p>
            <a:fld id="{116C2AD8-28B2-4928-8113-B57EAD00E3F0}" type="slidenum">
              <a:rPr lang="en-US" smtClean="0"/>
              <a:t>‹#›</a:t>
            </a:fld>
            <a:endParaRPr lang="en-US"/>
          </a:p>
        </p:txBody>
      </p:sp>
    </p:spTree>
    <p:extLst>
      <p:ext uri="{BB962C8B-B14F-4D97-AF65-F5344CB8AC3E}">
        <p14:creationId xmlns:p14="http://schemas.microsoft.com/office/powerpoint/2010/main" val="848448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47192C-1D8B-48A4-83E2-4F980EBBC4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AB8AD4-61BF-4C8F-B231-B7C68045D3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CFC016-4BC6-4D7D-AD33-F429ABAC4F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FCF05-63A3-49AB-B290-97F2B4E306B0}" type="datetimeFigureOut">
              <a:rPr lang="en-US" smtClean="0"/>
              <a:t>5/3/21</a:t>
            </a:fld>
            <a:endParaRPr lang="en-US"/>
          </a:p>
        </p:txBody>
      </p:sp>
      <p:sp>
        <p:nvSpPr>
          <p:cNvPr id="5" name="Footer Placeholder 4">
            <a:extLst>
              <a:ext uri="{FF2B5EF4-FFF2-40B4-BE49-F238E27FC236}">
                <a16:creationId xmlns:a16="http://schemas.microsoft.com/office/drawing/2014/main" id="{A2EE86D0-BC00-448E-8785-F9E90CDE96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A6AF8B-44C4-418F-B69E-C9136696CB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6C2AD8-28B2-4928-8113-B57EAD00E3F0}" type="slidenum">
              <a:rPr lang="en-US" smtClean="0"/>
              <a:t>‹#›</a:t>
            </a:fld>
            <a:endParaRPr lang="en-US"/>
          </a:p>
        </p:txBody>
      </p:sp>
    </p:spTree>
    <p:extLst>
      <p:ext uri="{BB962C8B-B14F-4D97-AF65-F5344CB8AC3E}">
        <p14:creationId xmlns:p14="http://schemas.microsoft.com/office/powerpoint/2010/main" val="2284298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publicdomainpictures.net/view-image.php?image=10448&amp;picture=genuine-fake"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97">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881C9E-E2B0-4F2C-AFA5-32D32F09726E}"/>
              </a:ext>
            </a:extLst>
          </p:cNvPr>
          <p:cNvSpPr>
            <a:spLocks noGrp="1"/>
          </p:cNvSpPr>
          <p:nvPr>
            <p:ph type="ctrTitle"/>
          </p:nvPr>
        </p:nvSpPr>
        <p:spPr>
          <a:xfrm>
            <a:off x="1094095" y="851517"/>
            <a:ext cx="5238466" cy="2991416"/>
          </a:xfrm>
        </p:spPr>
        <p:txBody>
          <a:bodyPr anchor="b">
            <a:normAutofit/>
          </a:bodyPr>
          <a:lstStyle/>
          <a:p>
            <a:pPr algn="l"/>
            <a:r>
              <a:rPr lang="en-US" b="1" dirty="0"/>
              <a:t>Fake News Detection</a:t>
            </a:r>
            <a:endParaRPr lang="en-US" i="1" dirty="0"/>
          </a:p>
        </p:txBody>
      </p:sp>
      <p:sp>
        <p:nvSpPr>
          <p:cNvPr id="105" name="Freeform: Shape 99">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3" name="Picture 32" descr="A blue and white sign&#10;&#10;Description automatically generated with low confidence">
            <a:extLst>
              <a:ext uri="{FF2B5EF4-FFF2-40B4-BE49-F238E27FC236}">
                <a16:creationId xmlns:a16="http://schemas.microsoft.com/office/drawing/2014/main" id="{F4CF403F-BCCE-9B41-ACFA-056532A6C549}"/>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8546"/>
          <a:stretch/>
        </p:blipFill>
        <p:spPr>
          <a:xfrm>
            <a:off x="7583394" y="2245054"/>
            <a:ext cx="3165442" cy="2991416"/>
          </a:xfrm>
          <a:prstGeom prst="rect">
            <a:avLst/>
          </a:prstGeom>
        </p:spPr>
      </p:pic>
    </p:spTree>
    <p:extLst>
      <p:ext uri="{BB962C8B-B14F-4D97-AF65-F5344CB8AC3E}">
        <p14:creationId xmlns:p14="http://schemas.microsoft.com/office/powerpoint/2010/main" val="3250970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4A25-E790-4666-AD24-0F749340A5B1}"/>
              </a:ext>
            </a:extLst>
          </p:cNvPr>
          <p:cNvSpPr>
            <a:spLocks noGrp="1"/>
          </p:cNvSpPr>
          <p:nvPr>
            <p:ph type="title"/>
          </p:nvPr>
        </p:nvSpPr>
        <p:spPr>
          <a:xfrm>
            <a:off x="838200" y="365125"/>
            <a:ext cx="10515600" cy="1325563"/>
          </a:xfrm>
        </p:spPr>
        <p:txBody>
          <a:bodyPr/>
          <a:lstStyle/>
          <a:p>
            <a:r>
              <a:rPr lang="en-US" dirty="0"/>
              <a:t>Model Performance</a:t>
            </a:r>
          </a:p>
        </p:txBody>
      </p:sp>
      <p:graphicFrame>
        <p:nvGraphicFramePr>
          <p:cNvPr id="4" name="Table 4">
            <a:extLst>
              <a:ext uri="{FF2B5EF4-FFF2-40B4-BE49-F238E27FC236}">
                <a16:creationId xmlns:a16="http://schemas.microsoft.com/office/drawing/2014/main" id="{8E3267FC-9759-4A43-AFF0-9D9A129C6682}"/>
              </a:ext>
            </a:extLst>
          </p:cNvPr>
          <p:cNvGraphicFramePr>
            <a:graphicFrameLocks noGrp="1"/>
          </p:cNvGraphicFramePr>
          <p:nvPr>
            <p:ph idx="1"/>
            <p:extLst>
              <p:ext uri="{D42A27DB-BD31-4B8C-83A1-F6EECF244321}">
                <p14:modId xmlns:p14="http://schemas.microsoft.com/office/powerpoint/2010/main" val="4180283136"/>
              </p:ext>
            </p:extLst>
          </p:nvPr>
        </p:nvGraphicFramePr>
        <p:xfrm>
          <a:off x="962120" y="1761188"/>
          <a:ext cx="9244594" cy="4849791"/>
        </p:xfrm>
        <a:graphic>
          <a:graphicData uri="http://schemas.openxmlformats.org/drawingml/2006/table">
            <a:tbl>
              <a:tblPr firstRow="1" bandRow="1">
                <a:tableStyleId>{F5AB1C69-6EDB-4FF4-983F-18BD219EF322}</a:tableStyleId>
              </a:tblPr>
              <a:tblGrid>
                <a:gridCol w="3107119">
                  <a:extLst>
                    <a:ext uri="{9D8B030D-6E8A-4147-A177-3AD203B41FA5}">
                      <a16:colId xmlns:a16="http://schemas.microsoft.com/office/drawing/2014/main" val="2035083094"/>
                    </a:ext>
                  </a:extLst>
                </a:gridCol>
                <a:gridCol w="2045825">
                  <a:extLst>
                    <a:ext uri="{9D8B030D-6E8A-4147-A177-3AD203B41FA5}">
                      <a16:colId xmlns:a16="http://schemas.microsoft.com/office/drawing/2014/main" val="1778600403"/>
                    </a:ext>
                  </a:extLst>
                </a:gridCol>
                <a:gridCol w="2045825">
                  <a:extLst>
                    <a:ext uri="{9D8B030D-6E8A-4147-A177-3AD203B41FA5}">
                      <a16:colId xmlns:a16="http://schemas.microsoft.com/office/drawing/2014/main" val="583872051"/>
                    </a:ext>
                  </a:extLst>
                </a:gridCol>
                <a:gridCol w="2045825">
                  <a:extLst>
                    <a:ext uri="{9D8B030D-6E8A-4147-A177-3AD203B41FA5}">
                      <a16:colId xmlns:a16="http://schemas.microsoft.com/office/drawing/2014/main" val="2564740038"/>
                    </a:ext>
                  </a:extLst>
                </a:gridCol>
              </a:tblGrid>
              <a:tr h="910256">
                <a:tc>
                  <a:txBody>
                    <a:bodyPr/>
                    <a:lstStyle/>
                    <a:p>
                      <a:pPr algn="l"/>
                      <a:r>
                        <a:rPr lang="en-US" sz="2400" dirty="0">
                          <a:solidFill>
                            <a:schemeClr val="tx1"/>
                          </a:solidFill>
                        </a:rPr>
                        <a:t>Models</a:t>
                      </a:r>
                    </a:p>
                  </a:txBody>
                  <a:tcPr/>
                </a:tc>
                <a:tc>
                  <a:txBody>
                    <a:bodyPr/>
                    <a:lstStyle/>
                    <a:p>
                      <a:pPr algn="l"/>
                      <a:r>
                        <a:rPr lang="en-US" sz="2400" dirty="0">
                          <a:solidFill>
                            <a:schemeClr val="tx1"/>
                          </a:solidFill>
                        </a:rPr>
                        <a:t>Training Accuracy</a:t>
                      </a:r>
                    </a:p>
                  </a:txBody>
                  <a:tcPr/>
                </a:tc>
                <a:tc>
                  <a:txBody>
                    <a:bodyPr/>
                    <a:lstStyle/>
                    <a:p>
                      <a:pPr algn="l"/>
                      <a:r>
                        <a:rPr lang="en-US" sz="2400" dirty="0">
                          <a:solidFill>
                            <a:schemeClr val="tx1"/>
                          </a:solidFill>
                        </a:rPr>
                        <a:t>Test Accuracy</a:t>
                      </a:r>
                    </a:p>
                  </a:txBody>
                  <a:tcPr/>
                </a:tc>
                <a:tc>
                  <a:txBody>
                    <a:bodyPr/>
                    <a:lstStyle/>
                    <a:p>
                      <a:pPr algn="l"/>
                      <a:r>
                        <a:rPr lang="en-US" sz="2400" dirty="0">
                          <a:solidFill>
                            <a:schemeClr val="tx1"/>
                          </a:solidFill>
                        </a:rPr>
                        <a:t>Confusion Matrix</a:t>
                      </a:r>
                    </a:p>
                  </a:txBody>
                  <a:tcPr/>
                </a:tc>
                <a:extLst>
                  <a:ext uri="{0D108BD9-81ED-4DB2-BD59-A6C34878D82A}">
                    <a16:rowId xmlns:a16="http://schemas.microsoft.com/office/drawing/2014/main" val="3675722697"/>
                  </a:ext>
                </a:extLst>
              </a:tr>
              <a:tr h="930230">
                <a:tc>
                  <a:txBody>
                    <a:bodyPr/>
                    <a:lstStyle/>
                    <a:p>
                      <a:pPr algn="l"/>
                      <a:r>
                        <a:rPr lang="en-US" sz="2400" dirty="0">
                          <a:solidFill>
                            <a:schemeClr val="tx1"/>
                          </a:solidFill>
                        </a:rPr>
                        <a:t>LSTM</a:t>
                      </a:r>
                    </a:p>
                  </a:txBody>
                  <a:tcPr/>
                </a:tc>
                <a:tc>
                  <a:txBody>
                    <a:bodyPr/>
                    <a:lstStyle/>
                    <a:p>
                      <a:pPr algn="l"/>
                      <a:r>
                        <a:rPr lang="en-US" sz="2400" dirty="0">
                          <a:solidFill>
                            <a:schemeClr val="tx1"/>
                          </a:solidFill>
                        </a:rPr>
                        <a:t>96.93</a:t>
                      </a:r>
                    </a:p>
                  </a:txBody>
                  <a:tcPr/>
                </a:tc>
                <a:tc>
                  <a:txBody>
                    <a:bodyPr/>
                    <a:lstStyle/>
                    <a:p>
                      <a:pPr algn="l"/>
                      <a:r>
                        <a:rPr lang="en-US" sz="2400" dirty="0">
                          <a:solidFill>
                            <a:schemeClr val="tx1"/>
                          </a:solidFill>
                        </a:rPr>
                        <a:t>95.94  </a:t>
                      </a:r>
                    </a:p>
                  </a:txBody>
                  <a:tcPr/>
                </a:tc>
                <a:tc>
                  <a:txBody>
                    <a:bodyPr/>
                    <a:lstStyle/>
                    <a:p>
                      <a:pPr algn="l"/>
                      <a:endParaRPr lang="en-US" sz="2400" dirty="0">
                        <a:solidFill>
                          <a:schemeClr val="tx1"/>
                        </a:solidFill>
                      </a:endParaRPr>
                    </a:p>
                  </a:txBody>
                  <a:tcPr/>
                </a:tc>
                <a:extLst>
                  <a:ext uri="{0D108BD9-81ED-4DB2-BD59-A6C34878D82A}">
                    <a16:rowId xmlns:a16="http://schemas.microsoft.com/office/drawing/2014/main" val="1762625683"/>
                  </a:ext>
                </a:extLst>
              </a:tr>
              <a:tr h="930230">
                <a:tc>
                  <a:txBody>
                    <a:bodyPr/>
                    <a:lstStyle/>
                    <a:p>
                      <a:pPr algn="l"/>
                      <a:r>
                        <a:rPr lang="en-US" sz="2400" dirty="0">
                          <a:solidFill>
                            <a:schemeClr val="tx1"/>
                          </a:solidFill>
                        </a:rPr>
                        <a:t>GRU</a:t>
                      </a:r>
                    </a:p>
                  </a:txBody>
                  <a:tcPr/>
                </a:tc>
                <a:tc>
                  <a:txBody>
                    <a:bodyPr/>
                    <a:lstStyle/>
                    <a:p>
                      <a:pPr algn="l"/>
                      <a:r>
                        <a:rPr lang="en-US" sz="2400" dirty="0">
                          <a:solidFill>
                            <a:schemeClr val="tx1"/>
                          </a:solidFill>
                        </a:rPr>
                        <a:t>99.72</a:t>
                      </a:r>
                    </a:p>
                  </a:txBody>
                  <a:tcPr/>
                </a:tc>
                <a:tc>
                  <a:txBody>
                    <a:bodyPr/>
                    <a:lstStyle/>
                    <a:p>
                      <a:pPr algn="l"/>
                      <a:r>
                        <a:rPr lang="en-US" sz="2400" dirty="0">
                          <a:solidFill>
                            <a:schemeClr val="tx1"/>
                          </a:solidFill>
                        </a:rPr>
                        <a:t>98.55</a:t>
                      </a:r>
                    </a:p>
                  </a:txBody>
                  <a:tcPr/>
                </a:tc>
                <a:tc>
                  <a:txBody>
                    <a:bodyPr/>
                    <a:lstStyle/>
                    <a:p>
                      <a:pPr algn="l"/>
                      <a:endParaRPr lang="en-US" sz="2400" dirty="0">
                        <a:solidFill>
                          <a:schemeClr val="tx1"/>
                        </a:solidFill>
                      </a:endParaRPr>
                    </a:p>
                  </a:txBody>
                  <a:tcPr/>
                </a:tc>
                <a:extLst>
                  <a:ext uri="{0D108BD9-81ED-4DB2-BD59-A6C34878D82A}">
                    <a16:rowId xmlns:a16="http://schemas.microsoft.com/office/drawing/2014/main" val="1503259528"/>
                  </a:ext>
                </a:extLst>
              </a:tr>
              <a:tr h="930230">
                <a:tc>
                  <a:txBody>
                    <a:bodyPr/>
                    <a:lstStyle/>
                    <a:p>
                      <a:pPr algn="l"/>
                      <a:r>
                        <a:rPr lang="en-US" sz="2400" dirty="0">
                          <a:solidFill>
                            <a:schemeClr val="tx1"/>
                          </a:solidFill>
                        </a:rPr>
                        <a:t>Max pooling</a:t>
                      </a:r>
                    </a:p>
                  </a:txBody>
                  <a:tcPr/>
                </a:tc>
                <a:tc>
                  <a:txBody>
                    <a:bodyPr/>
                    <a:lstStyle/>
                    <a:p>
                      <a:pPr algn="l"/>
                      <a:r>
                        <a:rPr lang="en-US" sz="2400" dirty="0">
                          <a:solidFill>
                            <a:schemeClr val="tx1"/>
                          </a:solidFill>
                        </a:rPr>
                        <a:t>99.59</a:t>
                      </a:r>
                    </a:p>
                  </a:txBody>
                  <a:tcPr/>
                </a:tc>
                <a:tc>
                  <a:txBody>
                    <a:bodyPr/>
                    <a:lstStyle/>
                    <a:p>
                      <a:pPr algn="l"/>
                      <a:r>
                        <a:rPr lang="en-US" sz="2400" dirty="0">
                          <a:solidFill>
                            <a:schemeClr val="tx1"/>
                          </a:solidFill>
                        </a:rPr>
                        <a:t>97.10</a:t>
                      </a:r>
                    </a:p>
                  </a:txBody>
                  <a:tcPr/>
                </a:tc>
                <a:tc>
                  <a:txBody>
                    <a:bodyPr/>
                    <a:lstStyle/>
                    <a:p>
                      <a:pPr algn="l"/>
                      <a:endParaRPr lang="en-US" sz="2400" dirty="0">
                        <a:solidFill>
                          <a:schemeClr val="tx1"/>
                        </a:solidFill>
                      </a:endParaRPr>
                    </a:p>
                  </a:txBody>
                  <a:tcPr/>
                </a:tc>
                <a:extLst>
                  <a:ext uri="{0D108BD9-81ED-4DB2-BD59-A6C34878D82A}">
                    <a16:rowId xmlns:a16="http://schemas.microsoft.com/office/drawing/2014/main" val="2278608673"/>
                  </a:ext>
                </a:extLst>
              </a:tr>
              <a:tr h="1148845">
                <a:tc>
                  <a:txBody>
                    <a:bodyPr/>
                    <a:lstStyle/>
                    <a:p>
                      <a:pPr algn="l"/>
                      <a:r>
                        <a:rPr lang="en-US" sz="2400" dirty="0">
                          <a:solidFill>
                            <a:schemeClr val="tx1"/>
                          </a:solidFill>
                        </a:rPr>
                        <a:t>Global Average pooling</a:t>
                      </a:r>
                    </a:p>
                  </a:txBody>
                  <a:tcPr/>
                </a:tc>
                <a:tc>
                  <a:txBody>
                    <a:bodyPr/>
                    <a:lstStyle/>
                    <a:p>
                      <a:pPr algn="l"/>
                      <a:r>
                        <a:rPr lang="en-US" sz="2400" dirty="0">
                          <a:solidFill>
                            <a:schemeClr val="tx1"/>
                          </a:solidFill>
                        </a:rPr>
                        <a:t>87.13</a:t>
                      </a:r>
                    </a:p>
                  </a:txBody>
                  <a:tcPr/>
                </a:tc>
                <a:tc>
                  <a:txBody>
                    <a:bodyPr/>
                    <a:lstStyle/>
                    <a:p>
                      <a:pPr algn="l"/>
                      <a:r>
                        <a:rPr lang="en-US" sz="2400" dirty="0">
                          <a:solidFill>
                            <a:schemeClr val="tx1"/>
                          </a:solidFill>
                        </a:rPr>
                        <a:t>87.77</a:t>
                      </a:r>
                    </a:p>
                  </a:txBody>
                  <a:tcPr/>
                </a:tc>
                <a:tc>
                  <a:txBody>
                    <a:bodyPr/>
                    <a:lstStyle/>
                    <a:p>
                      <a:pPr algn="l"/>
                      <a:endParaRPr lang="en-US" sz="2400" dirty="0">
                        <a:solidFill>
                          <a:schemeClr val="tx1"/>
                        </a:solidFill>
                      </a:endParaRPr>
                    </a:p>
                  </a:txBody>
                  <a:tcPr/>
                </a:tc>
                <a:extLst>
                  <a:ext uri="{0D108BD9-81ED-4DB2-BD59-A6C34878D82A}">
                    <a16:rowId xmlns:a16="http://schemas.microsoft.com/office/drawing/2014/main" val="3173842774"/>
                  </a:ext>
                </a:extLst>
              </a:tr>
            </a:tbl>
          </a:graphicData>
        </a:graphic>
      </p:graphicFrame>
      <p:cxnSp>
        <p:nvCxnSpPr>
          <p:cNvPr id="6" name="Straight Connector 5">
            <a:extLst>
              <a:ext uri="{FF2B5EF4-FFF2-40B4-BE49-F238E27FC236}">
                <a16:creationId xmlns:a16="http://schemas.microsoft.com/office/drawing/2014/main" id="{B125F744-05EB-44DE-801F-7BE21EDED273}"/>
              </a:ext>
            </a:extLst>
          </p:cNvPr>
          <p:cNvCxnSpPr>
            <a:cxnSpLocks/>
          </p:cNvCxnSpPr>
          <p:nvPr/>
        </p:nvCxnSpPr>
        <p:spPr>
          <a:xfrm>
            <a:off x="197965" y="1578994"/>
            <a:ext cx="11731658" cy="0"/>
          </a:xfrm>
          <a:prstGeom prst="line">
            <a:avLst/>
          </a:prstGeom>
        </p:spPr>
        <p:style>
          <a:lnRef idx="3">
            <a:schemeClr val="accent3"/>
          </a:lnRef>
          <a:fillRef idx="0">
            <a:schemeClr val="accent3"/>
          </a:fillRef>
          <a:effectRef idx="2">
            <a:schemeClr val="accent3"/>
          </a:effectRef>
          <a:fontRef idx="minor">
            <a:schemeClr val="tx1"/>
          </a:fontRef>
        </p:style>
      </p:cxnSp>
      <p:pic>
        <p:nvPicPr>
          <p:cNvPr id="5" name="Picture 4" descr="Text&#10;&#10;Description automatically generated with medium confidence">
            <a:extLst>
              <a:ext uri="{FF2B5EF4-FFF2-40B4-BE49-F238E27FC236}">
                <a16:creationId xmlns:a16="http://schemas.microsoft.com/office/drawing/2014/main" id="{0C1ACE63-9249-1E43-AB51-324C42F964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814" y="2789751"/>
            <a:ext cx="1885502" cy="528738"/>
          </a:xfrm>
          <a:prstGeom prst="rect">
            <a:avLst/>
          </a:prstGeom>
        </p:spPr>
      </p:pic>
      <p:pic>
        <p:nvPicPr>
          <p:cNvPr id="8" name="Picture 7" descr="Text&#10;&#10;Description automatically generated with low confidence">
            <a:extLst>
              <a:ext uri="{FF2B5EF4-FFF2-40B4-BE49-F238E27FC236}">
                <a16:creationId xmlns:a16="http://schemas.microsoft.com/office/drawing/2014/main" id="{C3E3D566-3928-5542-90E1-702BC85659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813" y="3818313"/>
            <a:ext cx="1885503" cy="528739"/>
          </a:xfrm>
          <a:prstGeom prst="rect">
            <a:avLst/>
          </a:prstGeom>
        </p:spPr>
      </p:pic>
      <p:pic>
        <p:nvPicPr>
          <p:cNvPr id="10" name="Picture 9">
            <a:extLst>
              <a:ext uri="{FF2B5EF4-FFF2-40B4-BE49-F238E27FC236}">
                <a16:creationId xmlns:a16="http://schemas.microsoft.com/office/drawing/2014/main" id="{91CEC877-C1B7-2644-BFE3-346911FDC4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9813" y="4732695"/>
            <a:ext cx="1885503" cy="471376"/>
          </a:xfrm>
          <a:prstGeom prst="rect">
            <a:avLst/>
          </a:prstGeom>
        </p:spPr>
      </p:pic>
      <p:pic>
        <p:nvPicPr>
          <p:cNvPr id="12" name="Picture 11">
            <a:extLst>
              <a:ext uri="{FF2B5EF4-FFF2-40B4-BE49-F238E27FC236}">
                <a16:creationId xmlns:a16="http://schemas.microsoft.com/office/drawing/2014/main" id="{CFB7297C-0717-514D-AE35-B5481ECE54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9813" y="5589714"/>
            <a:ext cx="1885503" cy="479189"/>
          </a:xfrm>
          <a:prstGeom prst="rect">
            <a:avLst/>
          </a:prstGeom>
        </p:spPr>
      </p:pic>
    </p:spTree>
    <p:extLst>
      <p:ext uri="{BB962C8B-B14F-4D97-AF65-F5344CB8AC3E}">
        <p14:creationId xmlns:p14="http://schemas.microsoft.com/office/powerpoint/2010/main" val="363652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4A25-E790-4666-AD24-0F749340A5B1}"/>
              </a:ext>
            </a:extLst>
          </p:cNvPr>
          <p:cNvSpPr>
            <a:spLocks noGrp="1"/>
          </p:cNvSpPr>
          <p:nvPr>
            <p:ph type="title"/>
          </p:nvPr>
        </p:nvSpPr>
        <p:spPr/>
        <p:txBody>
          <a:bodyPr/>
          <a:lstStyle/>
          <a:p>
            <a:r>
              <a:rPr lang="en-US" dirty="0"/>
              <a:t>Future Directions</a:t>
            </a:r>
          </a:p>
        </p:txBody>
      </p:sp>
      <p:sp>
        <p:nvSpPr>
          <p:cNvPr id="3" name="Content Placeholder 2">
            <a:extLst>
              <a:ext uri="{FF2B5EF4-FFF2-40B4-BE49-F238E27FC236}">
                <a16:creationId xmlns:a16="http://schemas.microsoft.com/office/drawing/2014/main" id="{B5738575-DB08-4BBF-9364-73CA4A0CBD0C}"/>
              </a:ext>
            </a:extLst>
          </p:cNvPr>
          <p:cNvSpPr>
            <a:spLocks noGrp="1"/>
          </p:cNvSpPr>
          <p:nvPr>
            <p:ph idx="1"/>
          </p:nvPr>
        </p:nvSpPr>
        <p:spPr/>
        <p:txBody>
          <a:bodyPr>
            <a:normAutofit/>
          </a:bodyPr>
          <a:lstStyle/>
          <a:p>
            <a:pPr>
              <a:lnSpc>
                <a:spcPct val="110000"/>
              </a:lnSpc>
            </a:pPr>
            <a:r>
              <a:rPr lang="en-US" dirty="0"/>
              <a:t>For Fake news detection, we can add more features beyond the vectors corresponding to the words in title or text such as source of news, any associated URLs, the topics, publishing medium, country or region of origin etc.</a:t>
            </a:r>
          </a:p>
          <a:p>
            <a:pPr>
              <a:lnSpc>
                <a:spcPct val="110000"/>
              </a:lnSpc>
            </a:pPr>
            <a:r>
              <a:rPr lang="en-US"/>
              <a:t>I </a:t>
            </a:r>
            <a:r>
              <a:rPr lang="en-US" dirty="0"/>
              <a:t>plan to continue this effort after the class ends. </a:t>
            </a:r>
          </a:p>
        </p:txBody>
      </p:sp>
      <p:cxnSp>
        <p:nvCxnSpPr>
          <p:cNvPr id="4" name="Straight Connector 3">
            <a:extLst>
              <a:ext uri="{FF2B5EF4-FFF2-40B4-BE49-F238E27FC236}">
                <a16:creationId xmlns:a16="http://schemas.microsoft.com/office/drawing/2014/main" id="{19F1F911-CDBD-44CF-9E72-E49C7CA773AC}"/>
              </a:ext>
            </a:extLst>
          </p:cNvPr>
          <p:cNvCxnSpPr>
            <a:cxnSpLocks/>
          </p:cNvCxnSpPr>
          <p:nvPr/>
        </p:nvCxnSpPr>
        <p:spPr>
          <a:xfrm>
            <a:off x="197965" y="1578994"/>
            <a:ext cx="11731658"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32211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6" name="Freeform: Shape 85">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8" name="Freeform: Shape 87">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1DB59CC-A8EC-49FE-A719-C5A5E240FB57}"/>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a:solidFill>
                  <a:schemeClr val="tx1"/>
                </a:solidFill>
                <a:latin typeface="+mj-lt"/>
                <a:ea typeface="+mj-ea"/>
                <a:cs typeface="+mj-cs"/>
              </a:rPr>
              <a:t>Thank You</a:t>
            </a:r>
          </a:p>
        </p:txBody>
      </p:sp>
      <p:sp>
        <p:nvSpPr>
          <p:cNvPr id="90" name="Rectangle 89">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9519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2BE8D-93A3-401F-ADBB-2CE2BCFC080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C080BDF-09C8-46B9-A279-A69FE7AC375E}"/>
              </a:ext>
            </a:extLst>
          </p:cNvPr>
          <p:cNvSpPr>
            <a:spLocks noGrp="1"/>
          </p:cNvSpPr>
          <p:nvPr>
            <p:ph idx="1"/>
          </p:nvPr>
        </p:nvSpPr>
        <p:spPr/>
        <p:txBody>
          <a:bodyPr/>
          <a:lstStyle/>
          <a:p>
            <a:pPr algn="just"/>
            <a:r>
              <a:rPr lang="en-US" dirty="0"/>
              <a:t>"Fake News" is a term used to represent fabricated news or propaganda comprising misinformation communicated through traditional media channels like print, and television as well as non-traditional media channels like social media. The general motive to spread such news is to mislead the readers, damage reputation of any entity, or to gain from sensationalism.</a:t>
            </a:r>
          </a:p>
          <a:p>
            <a:pPr algn="just"/>
            <a:r>
              <a:rPr lang="en-US" dirty="0"/>
              <a:t>Fake news is increasingly being shared via social media platforms like Twitter and Facebook. These platforms offer a setting for the general population to share their opinions and views in a raw and un-edited fashion. </a:t>
            </a:r>
          </a:p>
        </p:txBody>
      </p:sp>
      <p:cxnSp>
        <p:nvCxnSpPr>
          <p:cNvPr id="11" name="Straight Connector 10">
            <a:extLst>
              <a:ext uri="{FF2B5EF4-FFF2-40B4-BE49-F238E27FC236}">
                <a16:creationId xmlns:a16="http://schemas.microsoft.com/office/drawing/2014/main" id="{4A6591FA-CAD0-4728-A214-EF6DFDECDBFE}"/>
              </a:ext>
            </a:extLst>
          </p:cNvPr>
          <p:cNvCxnSpPr>
            <a:cxnSpLocks/>
          </p:cNvCxnSpPr>
          <p:nvPr/>
        </p:nvCxnSpPr>
        <p:spPr>
          <a:xfrm>
            <a:off x="197965" y="1578994"/>
            <a:ext cx="11731658"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8605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1A2FB-894C-4E80-8974-002A41809807}"/>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484280A6-BCB9-40EF-BA52-3E39EBEA630C}"/>
              </a:ext>
            </a:extLst>
          </p:cNvPr>
          <p:cNvSpPr>
            <a:spLocks noGrp="1"/>
          </p:cNvSpPr>
          <p:nvPr>
            <p:ph idx="1"/>
          </p:nvPr>
        </p:nvSpPr>
        <p:spPr/>
        <p:txBody>
          <a:bodyPr/>
          <a:lstStyle/>
          <a:p>
            <a:r>
              <a:rPr lang="en-US" dirty="0"/>
              <a:t>In most cases, the people creating this false information have an agenda, that can be political, economic or to change the behavior or thought about a topic.</a:t>
            </a:r>
          </a:p>
          <a:p>
            <a:r>
              <a:rPr lang="en-US" dirty="0"/>
              <a:t>There are countless sources of fake news nowadays, mostly coming from programmed bots, that can’t get tired (they’re machines) and continue to spread false information 24/7.</a:t>
            </a:r>
          </a:p>
        </p:txBody>
      </p:sp>
      <p:cxnSp>
        <p:nvCxnSpPr>
          <p:cNvPr id="21" name="Straight Connector 20">
            <a:extLst>
              <a:ext uri="{FF2B5EF4-FFF2-40B4-BE49-F238E27FC236}">
                <a16:creationId xmlns:a16="http://schemas.microsoft.com/office/drawing/2014/main" id="{B1B79AAC-D300-40C6-AD85-40D5463D9126}"/>
              </a:ext>
            </a:extLst>
          </p:cNvPr>
          <p:cNvCxnSpPr>
            <a:cxnSpLocks/>
          </p:cNvCxnSpPr>
          <p:nvPr/>
        </p:nvCxnSpPr>
        <p:spPr>
          <a:xfrm>
            <a:off x="197965" y="1578994"/>
            <a:ext cx="11731658"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433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E3C88-0164-904E-AC99-AE0B1652F00E}"/>
              </a:ext>
            </a:extLst>
          </p:cNvPr>
          <p:cNvSpPr>
            <a:spLocks noGrp="1"/>
          </p:cNvSpPr>
          <p:nvPr>
            <p:ph type="title"/>
          </p:nvPr>
        </p:nvSpPr>
        <p:spPr/>
        <p:txBody>
          <a:bodyPr/>
          <a:lstStyle/>
          <a:p>
            <a:r>
              <a:rPr lang="en-US" dirty="0"/>
              <a:t>Data Collection and Exploration</a:t>
            </a:r>
          </a:p>
        </p:txBody>
      </p:sp>
      <p:sp>
        <p:nvSpPr>
          <p:cNvPr id="3" name="Content Placeholder 2">
            <a:extLst>
              <a:ext uri="{FF2B5EF4-FFF2-40B4-BE49-F238E27FC236}">
                <a16:creationId xmlns:a16="http://schemas.microsoft.com/office/drawing/2014/main" id="{9E0B1049-0502-3547-AD66-82048DED79CD}"/>
              </a:ext>
            </a:extLst>
          </p:cNvPr>
          <p:cNvSpPr>
            <a:spLocks noGrp="1"/>
          </p:cNvSpPr>
          <p:nvPr>
            <p:ph idx="1"/>
          </p:nvPr>
        </p:nvSpPr>
        <p:spPr/>
        <p:txBody>
          <a:bodyPr/>
          <a:lstStyle/>
          <a:p>
            <a:r>
              <a:rPr lang="en-US" dirty="0"/>
              <a:t>The data set has been downloaded from the Kaggle &amp; Signal Media News datasets.</a:t>
            </a:r>
          </a:p>
        </p:txBody>
      </p:sp>
      <p:pic>
        <p:nvPicPr>
          <p:cNvPr id="5" name="Picture 4" descr="Chart, bar chart&#10;&#10;Description automatically generated">
            <a:extLst>
              <a:ext uri="{FF2B5EF4-FFF2-40B4-BE49-F238E27FC236}">
                <a16:creationId xmlns:a16="http://schemas.microsoft.com/office/drawing/2014/main" id="{0C1FD91A-182B-3347-831C-E744B4CE6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06" y="2689829"/>
            <a:ext cx="3773184" cy="3622071"/>
          </a:xfrm>
          <a:prstGeom prst="rect">
            <a:avLst/>
          </a:prstGeom>
        </p:spPr>
      </p:pic>
      <p:pic>
        <p:nvPicPr>
          <p:cNvPr id="7" name="Picture 6" descr="Chart, bar chart&#10;&#10;Description automatically generated">
            <a:extLst>
              <a:ext uri="{FF2B5EF4-FFF2-40B4-BE49-F238E27FC236}">
                <a16:creationId xmlns:a16="http://schemas.microsoft.com/office/drawing/2014/main" id="{1E6693EE-0515-C040-99A2-133355F813E9}"/>
              </a:ext>
            </a:extLst>
          </p:cNvPr>
          <p:cNvPicPr>
            <a:picLocks noChangeAspect="1"/>
          </p:cNvPicPr>
          <p:nvPr/>
        </p:nvPicPr>
        <p:blipFill rotWithShape="1">
          <a:blip r:embed="rId3">
            <a:extLst>
              <a:ext uri="{28A0092B-C50C-407E-A947-70E740481C1C}">
                <a14:useLocalDpi xmlns:a14="http://schemas.microsoft.com/office/drawing/2010/main" val="0"/>
              </a:ext>
            </a:extLst>
          </a:blip>
          <a:srcRect l="2753" r="-2753"/>
          <a:stretch/>
        </p:blipFill>
        <p:spPr>
          <a:xfrm>
            <a:off x="3896226" y="2370470"/>
            <a:ext cx="4745848" cy="2069567"/>
          </a:xfrm>
          <a:prstGeom prst="rect">
            <a:avLst/>
          </a:prstGeom>
        </p:spPr>
      </p:pic>
      <p:pic>
        <p:nvPicPr>
          <p:cNvPr id="24" name="Picture 23" descr="Text&#10;&#10;Description automatically generated">
            <a:extLst>
              <a:ext uri="{FF2B5EF4-FFF2-40B4-BE49-F238E27FC236}">
                <a16:creationId xmlns:a16="http://schemas.microsoft.com/office/drawing/2014/main" id="{8E99845D-7AC2-574E-BB33-20A604A570A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861850" y="2370470"/>
            <a:ext cx="3073476" cy="2069567"/>
          </a:xfrm>
          <a:prstGeom prst="rect">
            <a:avLst/>
          </a:prstGeom>
          <a:noFill/>
          <a:ln>
            <a:noFill/>
          </a:ln>
        </p:spPr>
      </p:pic>
      <p:pic>
        <p:nvPicPr>
          <p:cNvPr id="26" name="Picture 25" descr="Text&#10;&#10;Description automatically generated">
            <a:extLst>
              <a:ext uri="{FF2B5EF4-FFF2-40B4-BE49-F238E27FC236}">
                <a16:creationId xmlns:a16="http://schemas.microsoft.com/office/drawing/2014/main" id="{11E4A10B-6722-B74D-8074-EC97B4A60526}"/>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8861850" y="4440037"/>
            <a:ext cx="3073476" cy="2186808"/>
          </a:xfrm>
          <a:prstGeom prst="rect">
            <a:avLst/>
          </a:prstGeom>
          <a:noFill/>
          <a:ln>
            <a:noFill/>
          </a:ln>
        </p:spPr>
      </p:pic>
      <p:pic>
        <p:nvPicPr>
          <p:cNvPr id="10" name="Picture 9" descr="Chart&#10;&#10;Description automatically generated">
            <a:extLst>
              <a:ext uri="{FF2B5EF4-FFF2-40B4-BE49-F238E27FC236}">
                <a16:creationId xmlns:a16="http://schemas.microsoft.com/office/drawing/2014/main" id="{B70FF47C-317B-C143-B6B5-AD3E4ED3A40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96225" y="4482260"/>
            <a:ext cx="4586796" cy="2186808"/>
          </a:xfrm>
          <a:prstGeom prst="rect">
            <a:avLst/>
          </a:prstGeom>
        </p:spPr>
      </p:pic>
    </p:spTree>
    <p:extLst>
      <p:ext uri="{BB962C8B-B14F-4D97-AF65-F5344CB8AC3E}">
        <p14:creationId xmlns:p14="http://schemas.microsoft.com/office/powerpoint/2010/main" val="1690909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42">
            <a:extLst>
              <a:ext uri="{FF2B5EF4-FFF2-40B4-BE49-F238E27FC236}">
                <a16:creationId xmlns:a16="http://schemas.microsoft.com/office/drawing/2014/main" id="{213F6596-815E-459B-B4D1-0E85373377D8}"/>
              </a:ext>
            </a:extLst>
          </p:cNvPr>
          <p:cNvSpPr>
            <a:spLocks noGrp="1"/>
          </p:cNvSpPr>
          <p:nvPr>
            <p:ph type="title"/>
          </p:nvPr>
        </p:nvSpPr>
        <p:spPr/>
        <p:txBody>
          <a:bodyPr/>
          <a:lstStyle/>
          <a:p>
            <a:r>
              <a:rPr lang="en-US" dirty="0"/>
              <a:t>Workflow process</a:t>
            </a:r>
          </a:p>
        </p:txBody>
      </p:sp>
      <p:cxnSp>
        <p:nvCxnSpPr>
          <p:cNvPr id="46" name="Straight Connector 45">
            <a:extLst>
              <a:ext uri="{FF2B5EF4-FFF2-40B4-BE49-F238E27FC236}">
                <a16:creationId xmlns:a16="http://schemas.microsoft.com/office/drawing/2014/main" id="{4F135642-B496-490B-8594-C513D1C930D0}"/>
              </a:ext>
            </a:extLst>
          </p:cNvPr>
          <p:cNvCxnSpPr>
            <a:cxnSpLocks/>
          </p:cNvCxnSpPr>
          <p:nvPr/>
        </p:nvCxnSpPr>
        <p:spPr>
          <a:xfrm>
            <a:off x="197965" y="1578994"/>
            <a:ext cx="11731658"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3" name="Group 12">
            <a:extLst>
              <a:ext uri="{FF2B5EF4-FFF2-40B4-BE49-F238E27FC236}">
                <a16:creationId xmlns:a16="http://schemas.microsoft.com/office/drawing/2014/main" id="{E0103814-6155-7344-BE1E-F97088331609}"/>
              </a:ext>
            </a:extLst>
          </p:cNvPr>
          <p:cNvGrpSpPr/>
          <p:nvPr/>
        </p:nvGrpSpPr>
        <p:grpSpPr>
          <a:xfrm>
            <a:off x="3850104" y="1679648"/>
            <a:ext cx="3625516" cy="4624899"/>
            <a:chOff x="3849083" y="1676186"/>
            <a:chExt cx="3683195" cy="6074589"/>
          </a:xfrm>
        </p:grpSpPr>
        <p:sp>
          <p:nvSpPr>
            <p:cNvPr id="2" name="Magnetic Disk 1">
              <a:extLst>
                <a:ext uri="{FF2B5EF4-FFF2-40B4-BE49-F238E27FC236}">
                  <a16:creationId xmlns:a16="http://schemas.microsoft.com/office/drawing/2014/main" id="{C70A934F-14AE-A048-B08C-3E290642F000}"/>
                </a:ext>
              </a:extLst>
            </p:cNvPr>
            <p:cNvSpPr/>
            <p:nvPr/>
          </p:nvSpPr>
          <p:spPr>
            <a:xfrm>
              <a:off x="3849083" y="1676186"/>
              <a:ext cx="1606253" cy="986587"/>
            </a:xfrm>
            <a:prstGeom prst="flowChartMagneticDisk">
              <a:avLst/>
            </a:prstGeom>
            <a:solidFill>
              <a:schemeClr val="accent1">
                <a:lumMod val="60000"/>
                <a:lumOff val="40000"/>
                <a:alpha val="85215"/>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Fake News Dataset</a:t>
              </a:r>
            </a:p>
          </p:txBody>
        </p:sp>
        <p:sp>
          <p:nvSpPr>
            <p:cNvPr id="7" name="Magnetic Disk 6">
              <a:extLst>
                <a:ext uri="{FF2B5EF4-FFF2-40B4-BE49-F238E27FC236}">
                  <a16:creationId xmlns:a16="http://schemas.microsoft.com/office/drawing/2014/main" id="{1FD14298-F9B5-7344-8D6F-5140DBB5F69E}"/>
                </a:ext>
              </a:extLst>
            </p:cNvPr>
            <p:cNvSpPr/>
            <p:nvPr/>
          </p:nvSpPr>
          <p:spPr>
            <a:xfrm>
              <a:off x="6056404" y="1690688"/>
              <a:ext cx="1475874" cy="986589"/>
            </a:xfrm>
            <a:prstGeom prst="flowChartMagneticDisk">
              <a:avLst/>
            </a:prstGeom>
            <a:solidFill>
              <a:schemeClr val="accent2">
                <a:alpha val="62074"/>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Real News Dataset</a:t>
              </a:r>
            </a:p>
          </p:txBody>
        </p:sp>
        <p:cxnSp>
          <p:nvCxnSpPr>
            <p:cNvPr id="9" name="Elbow Connector 8">
              <a:extLst>
                <a:ext uri="{FF2B5EF4-FFF2-40B4-BE49-F238E27FC236}">
                  <a16:creationId xmlns:a16="http://schemas.microsoft.com/office/drawing/2014/main" id="{48685E2A-EEA0-3B45-B6D2-EDA792B1134C}"/>
                </a:ext>
              </a:extLst>
            </p:cNvPr>
            <p:cNvCxnSpPr>
              <a:cxnSpLocks/>
            </p:cNvCxnSpPr>
            <p:nvPr/>
          </p:nvCxnSpPr>
          <p:spPr>
            <a:xfrm rot="5400000">
              <a:off x="5616588" y="2808794"/>
              <a:ext cx="1243264" cy="10223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644D138-080B-8A44-A2FD-8564EE7F3F62}"/>
                </a:ext>
              </a:extLst>
            </p:cNvPr>
            <p:cNvSpPr/>
            <p:nvPr/>
          </p:nvSpPr>
          <p:spPr>
            <a:xfrm>
              <a:off x="4491790" y="3920540"/>
              <a:ext cx="2791326" cy="505326"/>
            </a:xfrm>
            <a:prstGeom prst="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 Cleaning</a:t>
              </a:r>
            </a:p>
          </p:txBody>
        </p:sp>
        <p:cxnSp>
          <p:nvCxnSpPr>
            <p:cNvPr id="12" name="Straight Arrow Connector 11">
              <a:extLst>
                <a:ext uri="{FF2B5EF4-FFF2-40B4-BE49-F238E27FC236}">
                  <a16:creationId xmlns:a16="http://schemas.microsoft.com/office/drawing/2014/main" id="{EC62BACA-6344-E644-8541-158720BC69B0}"/>
                </a:ext>
              </a:extLst>
            </p:cNvPr>
            <p:cNvCxnSpPr/>
            <p:nvPr/>
          </p:nvCxnSpPr>
          <p:spPr>
            <a:xfrm>
              <a:off x="5727032" y="4425866"/>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1515E45-7200-A743-8762-418C3BE2AD60}"/>
                </a:ext>
              </a:extLst>
            </p:cNvPr>
            <p:cNvSpPr/>
            <p:nvPr/>
          </p:nvSpPr>
          <p:spPr>
            <a:xfrm>
              <a:off x="4491790" y="4760421"/>
              <a:ext cx="2791326" cy="50532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Tokenize + Padding</a:t>
              </a:r>
            </a:p>
          </p:txBody>
        </p:sp>
        <p:cxnSp>
          <p:nvCxnSpPr>
            <p:cNvPr id="16" name="Straight Arrow Connector 15">
              <a:extLst>
                <a:ext uri="{FF2B5EF4-FFF2-40B4-BE49-F238E27FC236}">
                  <a16:creationId xmlns:a16="http://schemas.microsoft.com/office/drawing/2014/main" id="{890CD78C-0528-0D4C-921F-2AB248A27C62}"/>
                </a:ext>
              </a:extLst>
            </p:cNvPr>
            <p:cNvCxnSpPr/>
            <p:nvPr/>
          </p:nvCxnSpPr>
          <p:spPr>
            <a:xfrm>
              <a:off x="5727032" y="5265747"/>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0DC58007-CE03-BE4B-B1D9-268FBDFFF724}"/>
                </a:ext>
              </a:extLst>
            </p:cNvPr>
            <p:cNvSpPr/>
            <p:nvPr/>
          </p:nvSpPr>
          <p:spPr>
            <a:xfrm>
              <a:off x="4491790" y="5615506"/>
              <a:ext cx="2791326" cy="50532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Word Embedding</a:t>
              </a:r>
            </a:p>
          </p:txBody>
        </p:sp>
        <p:cxnSp>
          <p:nvCxnSpPr>
            <p:cNvPr id="18" name="Straight Arrow Connector 17">
              <a:extLst>
                <a:ext uri="{FF2B5EF4-FFF2-40B4-BE49-F238E27FC236}">
                  <a16:creationId xmlns:a16="http://schemas.microsoft.com/office/drawing/2014/main" id="{B589F744-284F-AE48-ABBF-31235D6177F7}"/>
                </a:ext>
              </a:extLst>
            </p:cNvPr>
            <p:cNvCxnSpPr/>
            <p:nvPr/>
          </p:nvCxnSpPr>
          <p:spPr>
            <a:xfrm>
              <a:off x="5727032" y="6091563"/>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352FBCB-BA2C-2B48-948F-5E5807B01E1B}"/>
                </a:ext>
              </a:extLst>
            </p:cNvPr>
            <p:cNvSpPr/>
            <p:nvPr/>
          </p:nvSpPr>
          <p:spPr>
            <a:xfrm>
              <a:off x="4491790" y="6426118"/>
              <a:ext cx="2791326" cy="50532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Modeling</a:t>
              </a:r>
            </a:p>
          </p:txBody>
        </p:sp>
        <p:cxnSp>
          <p:nvCxnSpPr>
            <p:cNvPr id="20" name="Straight Arrow Connector 19">
              <a:extLst>
                <a:ext uri="{FF2B5EF4-FFF2-40B4-BE49-F238E27FC236}">
                  <a16:creationId xmlns:a16="http://schemas.microsoft.com/office/drawing/2014/main" id="{7562864C-0396-E447-94A6-64D52E493BA4}"/>
                </a:ext>
              </a:extLst>
            </p:cNvPr>
            <p:cNvCxnSpPr/>
            <p:nvPr/>
          </p:nvCxnSpPr>
          <p:spPr>
            <a:xfrm>
              <a:off x="5727032" y="6910894"/>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6F592757-C6CB-0847-BE72-F9ABC2C866DD}"/>
                </a:ext>
              </a:extLst>
            </p:cNvPr>
            <p:cNvSpPr/>
            <p:nvPr/>
          </p:nvSpPr>
          <p:spPr>
            <a:xfrm>
              <a:off x="4491790" y="7245449"/>
              <a:ext cx="2791326" cy="505326"/>
            </a:xfrm>
            <a:prstGeom prst="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Evaluation</a:t>
              </a:r>
            </a:p>
          </p:txBody>
        </p:sp>
      </p:grpSp>
      <p:cxnSp>
        <p:nvCxnSpPr>
          <p:cNvPr id="25" name="Elbow Connector 24">
            <a:extLst>
              <a:ext uri="{FF2B5EF4-FFF2-40B4-BE49-F238E27FC236}">
                <a16:creationId xmlns:a16="http://schemas.microsoft.com/office/drawing/2014/main" id="{FA32ED1D-90C6-AA4C-8619-48F456D04771}"/>
              </a:ext>
            </a:extLst>
          </p:cNvPr>
          <p:cNvCxnSpPr>
            <a:cxnSpLocks/>
          </p:cNvCxnSpPr>
          <p:nvPr/>
        </p:nvCxnSpPr>
        <p:spPr>
          <a:xfrm rot="16200000" flipH="1">
            <a:off x="4692565" y="2422517"/>
            <a:ext cx="1013878" cy="99833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458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99049-8F18-4FE7-A129-75576922ECB5}"/>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9FFAE642-062F-4C76-8EDF-8EA37F247662}"/>
              </a:ext>
            </a:extLst>
          </p:cNvPr>
          <p:cNvSpPr>
            <a:spLocks noGrp="1"/>
          </p:cNvSpPr>
          <p:nvPr>
            <p:ph idx="1"/>
          </p:nvPr>
        </p:nvSpPr>
        <p:spPr/>
        <p:txBody>
          <a:bodyPr/>
          <a:lstStyle/>
          <a:p>
            <a:pPr algn="just"/>
            <a:r>
              <a:rPr lang="en-US" dirty="0"/>
              <a:t>Cleaning the data set by avoiding special characters and avoiding the stop words.</a:t>
            </a:r>
          </a:p>
          <a:p>
            <a:pPr algn="just"/>
            <a:r>
              <a:rPr lang="en-US" dirty="0"/>
              <a:t>In most of the NLP tasks, we need to represent each word in the text with an integer value (index) before feeding it to any model. Hence, we need to convert them into  1’s and 0’s.</a:t>
            </a:r>
          </a:p>
          <a:p>
            <a:pPr algn="just"/>
            <a:r>
              <a:rPr lang="en-US" dirty="0"/>
              <a:t>All input sequences to the model need to have the same length.  Hence, Padding has been done.</a:t>
            </a:r>
          </a:p>
          <a:p>
            <a:pPr algn="just"/>
            <a:r>
              <a:rPr lang="en-US" dirty="0"/>
              <a:t>Word Embedding. It is a way to represent words with similar meaning to have a similar representation.</a:t>
            </a:r>
          </a:p>
        </p:txBody>
      </p:sp>
      <p:cxnSp>
        <p:nvCxnSpPr>
          <p:cNvPr id="4" name="Straight Connector 3">
            <a:extLst>
              <a:ext uri="{FF2B5EF4-FFF2-40B4-BE49-F238E27FC236}">
                <a16:creationId xmlns:a16="http://schemas.microsoft.com/office/drawing/2014/main" id="{5BC8392B-90AD-4344-A89B-2A1DDB23B13E}"/>
              </a:ext>
            </a:extLst>
          </p:cNvPr>
          <p:cNvCxnSpPr>
            <a:cxnSpLocks/>
          </p:cNvCxnSpPr>
          <p:nvPr/>
        </p:nvCxnSpPr>
        <p:spPr>
          <a:xfrm>
            <a:off x="197965" y="1578994"/>
            <a:ext cx="11731658"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966821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BB19-987F-4CAA-89C8-11049AA408F6}"/>
              </a:ext>
            </a:extLst>
          </p:cNvPr>
          <p:cNvSpPr>
            <a:spLocks noGrp="1"/>
          </p:cNvSpPr>
          <p:nvPr>
            <p:ph type="title"/>
          </p:nvPr>
        </p:nvSpPr>
        <p:spPr>
          <a:xfrm>
            <a:off x="838200" y="376700"/>
            <a:ext cx="10515600" cy="1325563"/>
          </a:xfrm>
        </p:spPr>
        <p:txBody>
          <a:bodyPr/>
          <a:lstStyle/>
          <a:p>
            <a:r>
              <a:rPr lang="en-US" dirty="0"/>
              <a:t>Neural Networks Explored</a:t>
            </a:r>
          </a:p>
        </p:txBody>
      </p:sp>
      <p:sp>
        <p:nvSpPr>
          <p:cNvPr id="3" name="Content Placeholder 2">
            <a:extLst>
              <a:ext uri="{FF2B5EF4-FFF2-40B4-BE49-F238E27FC236}">
                <a16:creationId xmlns:a16="http://schemas.microsoft.com/office/drawing/2014/main" id="{A1921425-8738-4D1B-9A21-0D98E3164330}"/>
              </a:ext>
            </a:extLst>
          </p:cNvPr>
          <p:cNvSpPr>
            <a:spLocks noGrp="1"/>
          </p:cNvSpPr>
          <p:nvPr>
            <p:ph idx="1"/>
          </p:nvPr>
        </p:nvSpPr>
        <p:spPr/>
        <p:txBody>
          <a:bodyPr>
            <a:noAutofit/>
          </a:bodyPr>
          <a:lstStyle/>
          <a:p>
            <a:r>
              <a:rPr lang="en-US" dirty="0"/>
              <a:t>Natural language processing  refers to the way we, humans communicate with each other.</a:t>
            </a:r>
          </a:p>
          <a:p>
            <a:r>
              <a:rPr lang="en-US" dirty="0"/>
              <a:t>Recurrent neural networks, or RNNs, have been designed to work on sequence prediction problems.</a:t>
            </a:r>
          </a:p>
          <a:p>
            <a:r>
              <a:rPr lang="en-US" dirty="0"/>
              <a:t>LSTMs &amp; GRU have received the most success when working with sequences of words and paragraph.</a:t>
            </a:r>
          </a:p>
          <a:p>
            <a:r>
              <a:rPr lang="en-US" dirty="0"/>
              <a:t>CNNs are generally used in computer vision, however they’ve recently been applied to various NLP tasks. </a:t>
            </a:r>
          </a:p>
        </p:txBody>
      </p:sp>
      <p:cxnSp>
        <p:nvCxnSpPr>
          <p:cNvPr id="4" name="Straight Connector 3">
            <a:extLst>
              <a:ext uri="{FF2B5EF4-FFF2-40B4-BE49-F238E27FC236}">
                <a16:creationId xmlns:a16="http://schemas.microsoft.com/office/drawing/2014/main" id="{5BF7AB32-C9FA-49EC-90DC-98E5FB58B516}"/>
              </a:ext>
            </a:extLst>
          </p:cNvPr>
          <p:cNvCxnSpPr>
            <a:cxnSpLocks/>
          </p:cNvCxnSpPr>
          <p:nvPr/>
        </p:nvCxnSpPr>
        <p:spPr>
          <a:xfrm>
            <a:off x="197965" y="1578994"/>
            <a:ext cx="11731658"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550984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FD387-6CCC-47D6-AB8D-4E6465E78615}"/>
              </a:ext>
            </a:extLst>
          </p:cNvPr>
          <p:cNvSpPr>
            <a:spLocks noGrp="1"/>
          </p:cNvSpPr>
          <p:nvPr>
            <p:ph type="title"/>
          </p:nvPr>
        </p:nvSpPr>
        <p:spPr/>
        <p:txBody>
          <a:bodyPr/>
          <a:lstStyle/>
          <a:p>
            <a:r>
              <a:rPr lang="en-US" dirty="0"/>
              <a:t>Modeling</a:t>
            </a:r>
          </a:p>
        </p:txBody>
      </p:sp>
      <p:cxnSp>
        <p:nvCxnSpPr>
          <p:cNvPr id="4" name="Straight Connector 3">
            <a:extLst>
              <a:ext uri="{FF2B5EF4-FFF2-40B4-BE49-F238E27FC236}">
                <a16:creationId xmlns:a16="http://schemas.microsoft.com/office/drawing/2014/main" id="{1ABBD1F5-33E9-4172-B500-CE4A9889E384}"/>
              </a:ext>
            </a:extLst>
          </p:cNvPr>
          <p:cNvCxnSpPr>
            <a:cxnSpLocks/>
          </p:cNvCxnSpPr>
          <p:nvPr/>
        </p:nvCxnSpPr>
        <p:spPr>
          <a:xfrm>
            <a:off x="197965" y="1578994"/>
            <a:ext cx="11731658" cy="0"/>
          </a:xfrm>
          <a:prstGeom prst="line">
            <a:avLst/>
          </a:prstGeom>
        </p:spPr>
        <p:style>
          <a:lnRef idx="3">
            <a:schemeClr val="accent3"/>
          </a:lnRef>
          <a:fillRef idx="0">
            <a:schemeClr val="accent3"/>
          </a:fillRef>
          <a:effectRef idx="2">
            <a:schemeClr val="accent3"/>
          </a:effectRef>
          <a:fontRef idx="minor">
            <a:schemeClr val="tx1"/>
          </a:fontRef>
        </p:style>
      </p:cxnSp>
      <p:sp>
        <p:nvSpPr>
          <p:cNvPr id="6" name="Content Placeholder 5">
            <a:extLst>
              <a:ext uri="{FF2B5EF4-FFF2-40B4-BE49-F238E27FC236}">
                <a16:creationId xmlns:a16="http://schemas.microsoft.com/office/drawing/2014/main" id="{A48CC592-71F7-DB47-875E-B6D03BA69A2A}"/>
              </a:ext>
            </a:extLst>
          </p:cNvPr>
          <p:cNvSpPr>
            <a:spLocks noGrp="1"/>
          </p:cNvSpPr>
          <p:nvPr>
            <p:ph idx="1"/>
          </p:nvPr>
        </p:nvSpPr>
        <p:spPr/>
        <p:txBody>
          <a:bodyPr/>
          <a:lstStyle/>
          <a:p>
            <a:r>
              <a:rPr lang="en-US" dirty="0"/>
              <a:t>The first layer in all the models is the Embedding layer.</a:t>
            </a:r>
          </a:p>
          <a:p>
            <a:r>
              <a:rPr lang="en-US" dirty="0"/>
              <a:t>For RNN model, After the Embedding layer, we have a layer of LSTM or GRU.</a:t>
            </a:r>
          </a:p>
          <a:p>
            <a:r>
              <a:rPr lang="en-US" dirty="0"/>
              <a:t>For CNN model, after Embedding layer, we have a convolution layer followed by max pooling layer.</a:t>
            </a:r>
          </a:p>
          <a:p>
            <a:r>
              <a:rPr lang="en-US" dirty="0"/>
              <a:t>A Dropout layer for regularization has been added.</a:t>
            </a:r>
          </a:p>
          <a:p>
            <a:r>
              <a:rPr lang="en-US" dirty="0"/>
              <a:t>Then a Dense layer with Sigmoid activation which transforms the output of previous layers to 0 or 1 (real or fake).</a:t>
            </a:r>
          </a:p>
          <a:p>
            <a:pPr marL="0" indent="0">
              <a:buNone/>
            </a:pPr>
            <a:endParaRPr lang="en-US" dirty="0"/>
          </a:p>
        </p:txBody>
      </p:sp>
    </p:spTree>
    <p:extLst>
      <p:ext uri="{BB962C8B-B14F-4D97-AF65-F5344CB8AC3E}">
        <p14:creationId xmlns:p14="http://schemas.microsoft.com/office/powerpoint/2010/main" val="97136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4A25-E790-4666-AD24-0F749340A5B1}"/>
              </a:ext>
            </a:extLst>
          </p:cNvPr>
          <p:cNvSpPr>
            <a:spLocks noGrp="1"/>
          </p:cNvSpPr>
          <p:nvPr>
            <p:ph type="title"/>
          </p:nvPr>
        </p:nvSpPr>
        <p:spPr/>
        <p:txBody>
          <a:bodyPr/>
          <a:lstStyle/>
          <a:p>
            <a:r>
              <a:rPr lang="en-US" dirty="0"/>
              <a:t>Hyperparameters</a:t>
            </a:r>
          </a:p>
        </p:txBody>
      </p:sp>
      <p:graphicFrame>
        <p:nvGraphicFramePr>
          <p:cNvPr id="4" name="Table 4">
            <a:extLst>
              <a:ext uri="{FF2B5EF4-FFF2-40B4-BE49-F238E27FC236}">
                <a16:creationId xmlns:a16="http://schemas.microsoft.com/office/drawing/2014/main" id="{8E3267FC-9759-4A43-AFF0-9D9A129C6682}"/>
              </a:ext>
            </a:extLst>
          </p:cNvPr>
          <p:cNvGraphicFramePr>
            <a:graphicFrameLocks noGrp="1"/>
          </p:cNvGraphicFramePr>
          <p:nvPr>
            <p:ph idx="1"/>
            <p:extLst>
              <p:ext uri="{D42A27DB-BD31-4B8C-83A1-F6EECF244321}">
                <p14:modId xmlns:p14="http://schemas.microsoft.com/office/powerpoint/2010/main" val="1798421831"/>
              </p:ext>
            </p:extLst>
          </p:nvPr>
        </p:nvGraphicFramePr>
        <p:xfrm>
          <a:off x="962119" y="1898248"/>
          <a:ext cx="10525353" cy="4766227"/>
        </p:xfrm>
        <a:graphic>
          <a:graphicData uri="http://schemas.openxmlformats.org/drawingml/2006/table">
            <a:tbl>
              <a:tblPr firstRow="1" bandRow="1">
                <a:tableStyleId>{F5AB1C69-6EDB-4FF4-983F-18BD219EF322}</a:tableStyleId>
              </a:tblPr>
              <a:tblGrid>
                <a:gridCol w="3107119">
                  <a:extLst>
                    <a:ext uri="{9D8B030D-6E8A-4147-A177-3AD203B41FA5}">
                      <a16:colId xmlns:a16="http://schemas.microsoft.com/office/drawing/2014/main" val="2035083094"/>
                    </a:ext>
                  </a:extLst>
                </a:gridCol>
                <a:gridCol w="2135453">
                  <a:extLst>
                    <a:ext uri="{9D8B030D-6E8A-4147-A177-3AD203B41FA5}">
                      <a16:colId xmlns:a16="http://schemas.microsoft.com/office/drawing/2014/main" val="1778600403"/>
                    </a:ext>
                  </a:extLst>
                </a:gridCol>
                <a:gridCol w="1760927">
                  <a:extLst>
                    <a:ext uri="{9D8B030D-6E8A-4147-A177-3AD203B41FA5}">
                      <a16:colId xmlns:a16="http://schemas.microsoft.com/office/drawing/2014/main" val="583872051"/>
                    </a:ext>
                  </a:extLst>
                </a:gridCol>
                <a:gridCol w="1760927">
                  <a:extLst>
                    <a:ext uri="{9D8B030D-6E8A-4147-A177-3AD203B41FA5}">
                      <a16:colId xmlns:a16="http://schemas.microsoft.com/office/drawing/2014/main" val="2564740038"/>
                    </a:ext>
                  </a:extLst>
                </a:gridCol>
                <a:gridCol w="1760927">
                  <a:extLst>
                    <a:ext uri="{9D8B030D-6E8A-4147-A177-3AD203B41FA5}">
                      <a16:colId xmlns:a16="http://schemas.microsoft.com/office/drawing/2014/main" val="1964765808"/>
                    </a:ext>
                  </a:extLst>
                </a:gridCol>
              </a:tblGrid>
              <a:tr h="884783">
                <a:tc>
                  <a:txBody>
                    <a:bodyPr/>
                    <a:lstStyle/>
                    <a:p>
                      <a:pPr algn="l"/>
                      <a:r>
                        <a:rPr lang="en-US" sz="2400" dirty="0">
                          <a:solidFill>
                            <a:schemeClr val="tx1"/>
                          </a:solidFill>
                        </a:rPr>
                        <a:t>Models</a:t>
                      </a:r>
                    </a:p>
                  </a:txBody>
                  <a:tcPr/>
                </a:tc>
                <a:tc>
                  <a:txBody>
                    <a:bodyPr/>
                    <a:lstStyle/>
                    <a:p>
                      <a:pPr algn="l"/>
                      <a:r>
                        <a:rPr lang="en-US" sz="2400" dirty="0">
                          <a:solidFill>
                            <a:schemeClr val="tx1"/>
                          </a:solidFill>
                        </a:rPr>
                        <a:t>Embedding Size</a:t>
                      </a:r>
                    </a:p>
                  </a:txBody>
                  <a:tcPr/>
                </a:tc>
                <a:tc>
                  <a:txBody>
                    <a:bodyPr/>
                    <a:lstStyle/>
                    <a:p>
                      <a:pPr algn="l"/>
                      <a:r>
                        <a:rPr lang="en-US" sz="2400" dirty="0">
                          <a:solidFill>
                            <a:schemeClr val="tx1"/>
                          </a:solidFill>
                        </a:rPr>
                        <a:t>Optimizer</a:t>
                      </a:r>
                    </a:p>
                  </a:txBody>
                  <a:tcPr/>
                </a:tc>
                <a:tc>
                  <a:txBody>
                    <a:bodyPr/>
                    <a:lstStyle/>
                    <a:p>
                      <a:pPr algn="l"/>
                      <a:r>
                        <a:rPr lang="en-US" sz="2400" dirty="0">
                          <a:solidFill>
                            <a:schemeClr val="tx1"/>
                          </a:solidFill>
                        </a:rPr>
                        <a:t>Dropout </a:t>
                      </a:r>
                    </a:p>
                  </a:txBody>
                  <a:tcPr/>
                </a:tc>
                <a:tc>
                  <a:txBody>
                    <a:bodyPr/>
                    <a:lstStyle/>
                    <a:p>
                      <a:pPr algn="l"/>
                      <a:r>
                        <a:rPr lang="en-US" sz="2400" dirty="0">
                          <a:solidFill>
                            <a:schemeClr val="tx1"/>
                          </a:solidFill>
                        </a:rPr>
                        <a:t>Epochs</a:t>
                      </a:r>
                    </a:p>
                  </a:txBody>
                  <a:tcPr/>
                </a:tc>
                <a:extLst>
                  <a:ext uri="{0D108BD9-81ED-4DB2-BD59-A6C34878D82A}">
                    <a16:rowId xmlns:a16="http://schemas.microsoft.com/office/drawing/2014/main" val="3675722697"/>
                  </a:ext>
                </a:extLst>
              </a:tr>
              <a:tr h="904198">
                <a:tc>
                  <a:txBody>
                    <a:bodyPr/>
                    <a:lstStyle/>
                    <a:p>
                      <a:pPr algn="l"/>
                      <a:r>
                        <a:rPr lang="en-US" sz="2400" dirty="0">
                          <a:solidFill>
                            <a:schemeClr val="tx1"/>
                          </a:solidFill>
                        </a:rPr>
                        <a:t>LSTM</a:t>
                      </a:r>
                    </a:p>
                  </a:txBody>
                  <a:tcPr/>
                </a:tc>
                <a:tc>
                  <a:txBody>
                    <a:bodyPr/>
                    <a:lstStyle/>
                    <a:p>
                      <a:pPr algn="l"/>
                      <a:r>
                        <a:rPr lang="en-US" sz="2400" dirty="0">
                          <a:solidFill>
                            <a:schemeClr val="tx1"/>
                          </a:solidFill>
                        </a:rPr>
                        <a:t>100</a:t>
                      </a:r>
                    </a:p>
                  </a:txBody>
                  <a:tcPr/>
                </a:tc>
                <a:tc>
                  <a:txBody>
                    <a:bodyPr/>
                    <a:lstStyle/>
                    <a:p>
                      <a:pPr algn="l"/>
                      <a:r>
                        <a:rPr lang="en-US" sz="2400" dirty="0">
                          <a:solidFill>
                            <a:schemeClr val="tx1"/>
                          </a:solidFill>
                        </a:rPr>
                        <a:t>Adam</a:t>
                      </a:r>
                    </a:p>
                  </a:txBody>
                  <a:tcPr/>
                </a:tc>
                <a:tc>
                  <a:txBody>
                    <a:bodyPr/>
                    <a:lstStyle/>
                    <a:p>
                      <a:pPr algn="l"/>
                      <a:r>
                        <a:rPr lang="en-US" sz="2400" dirty="0">
                          <a:solidFill>
                            <a:schemeClr val="tx1"/>
                          </a:solidFill>
                        </a:rPr>
                        <a:t>0.3</a:t>
                      </a:r>
                    </a:p>
                  </a:txBody>
                  <a:tcPr/>
                </a:tc>
                <a:tc>
                  <a:txBody>
                    <a:bodyPr/>
                    <a:lstStyle/>
                    <a:p>
                      <a:pPr algn="l"/>
                      <a:r>
                        <a:rPr lang="en-US" sz="2400" dirty="0">
                          <a:solidFill>
                            <a:schemeClr val="tx1"/>
                          </a:solidFill>
                        </a:rPr>
                        <a:t>10</a:t>
                      </a:r>
                    </a:p>
                  </a:txBody>
                  <a:tcPr/>
                </a:tc>
                <a:extLst>
                  <a:ext uri="{0D108BD9-81ED-4DB2-BD59-A6C34878D82A}">
                    <a16:rowId xmlns:a16="http://schemas.microsoft.com/office/drawing/2014/main" val="1762625683"/>
                  </a:ext>
                </a:extLst>
              </a:tr>
              <a:tr h="904198">
                <a:tc>
                  <a:txBody>
                    <a:bodyPr/>
                    <a:lstStyle/>
                    <a:p>
                      <a:pPr algn="l"/>
                      <a:r>
                        <a:rPr lang="en-US" sz="2400" dirty="0">
                          <a:solidFill>
                            <a:schemeClr val="tx1"/>
                          </a:solidFill>
                        </a:rPr>
                        <a:t>GRU</a:t>
                      </a:r>
                    </a:p>
                  </a:txBody>
                  <a:tcPr/>
                </a:tc>
                <a:tc>
                  <a:txBody>
                    <a:bodyPr/>
                    <a:lstStyle/>
                    <a:p>
                      <a:pPr algn="l"/>
                      <a:r>
                        <a:rPr lang="en-US" sz="2400" dirty="0">
                          <a:solidFill>
                            <a:schemeClr val="tx1"/>
                          </a:solidFill>
                        </a:rPr>
                        <a:t>100</a:t>
                      </a:r>
                    </a:p>
                  </a:txBody>
                  <a:tcPr/>
                </a:tc>
                <a:tc>
                  <a:txBody>
                    <a:bodyPr/>
                    <a:lstStyle/>
                    <a:p>
                      <a:pPr algn="l"/>
                      <a:r>
                        <a:rPr lang="en-US" sz="2400" dirty="0">
                          <a:solidFill>
                            <a:schemeClr val="tx1"/>
                          </a:solidFill>
                        </a:rPr>
                        <a:t>Adam</a:t>
                      </a:r>
                    </a:p>
                  </a:txBody>
                  <a:tcPr/>
                </a:tc>
                <a:tc>
                  <a:txBody>
                    <a:bodyPr/>
                    <a:lstStyle/>
                    <a:p>
                      <a:pPr algn="l"/>
                      <a:r>
                        <a:rPr lang="en-US" sz="2400" dirty="0">
                          <a:solidFill>
                            <a:schemeClr val="tx1"/>
                          </a:solidFill>
                        </a:rPr>
                        <a:t>0.3</a:t>
                      </a:r>
                    </a:p>
                  </a:txBody>
                  <a:tcPr/>
                </a:tc>
                <a:tc>
                  <a:txBody>
                    <a:bodyPr/>
                    <a:lstStyle/>
                    <a:p>
                      <a:pPr algn="l"/>
                      <a:r>
                        <a:rPr lang="en-US" sz="2400" dirty="0">
                          <a:solidFill>
                            <a:schemeClr val="tx1"/>
                          </a:solidFill>
                        </a:rPr>
                        <a:t>10</a:t>
                      </a:r>
                    </a:p>
                  </a:txBody>
                  <a:tcPr/>
                </a:tc>
                <a:extLst>
                  <a:ext uri="{0D108BD9-81ED-4DB2-BD59-A6C34878D82A}">
                    <a16:rowId xmlns:a16="http://schemas.microsoft.com/office/drawing/2014/main" val="1503259528"/>
                  </a:ext>
                </a:extLst>
              </a:tr>
              <a:tr h="904198">
                <a:tc>
                  <a:txBody>
                    <a:bodyPr/>
                    <a:lstStyle/>
                    <a:p>
                      <a:pPr algn="l"/>
                      <a:r>
                        <a:rPr lang="en-US" sz="2400" dirty="0">
                          <a:solidFill>
                            <a:schemeClr val="tx1"/>
                          </a:solidFill>
                        </a:rPr>
                        <a:t>Max pooling</a:t>
                      </a:r>
                    </a:p>
                  </a:txBody>
                  <a:tcPr/>
                </a:tc>
                <a:tc>
                  <a:txBody>
                    <a:bodyPr/>
                    <a:lstStyle/>
                    <a:p>
                      <a:pPr algn="l"/>
                      <a:r>
                        <a:rPr lang="en-US" sz="2400" dirty="0">
                          <a:solidFill>
                            <a:schemeClr val="tx1"/>
                          </a:solidFill>
                        </a:rPr>
                        <a:t>100</a:t>
                      </a:r>
                    </a:p>
                  </a:txBody>
                  <a:tcPr/>
                </a:tc>
                <a:tc>
                  <a:txBody>
                    <a:bodyPr/>
                    <a:lstStyle/>
                    <a:p>
                      <a:pPr algn="l"/>
                      <a:r>
                        <a:rPr lang="en-US" sz="2400" dirty="0">
                          <a:solidFill>
                            <a:schemeClr val="tx1"/>
                          </a:solidFill>
                        </a:rPr>
                        <a:t>Adam</a:t>
                      </a:r>
                    </a:p>
                  </a:txBody>
                  <a:tcPr/>
                </a:tc>
                <a:tc>
                  <a:txBody>
                    <a:bodyPr/>
                    <a:lstStyle/>
                    <a:p>
                      <a:pPr algn="l"/>
                      <a:r>
                        <a:rPr lang="en-US" sz="2400" dirty="0">
                          <a:solidFill>
                            <a:schemeClr val="tx1"/>
                          </a:solidFill>
                        </a:rPr>
                        <a:t>0.3</a:t>
                      </a:r>
                    </a:p>
                  </a:txBody>
                  <a:tcPr/>
                </a:tc>
                <a:tc>
                  <a:txBody>
                    <a:bodyPr/>
                    <a:lstStyle/>
                    <a:p>
                      <a:pPr algn="l"/>
                      <a:r>
                        <a:rPr lang="en-US" sz="2400" dirty="0">
                          <a:solidFill>
                            <a:schemeClr val="tx1"/>
                          </a:solidFill>
                        </a:rPr>
                        <a:t>10</a:t>
                      </a:r>
                    </a:p>
                  </a:txBody>
                  <a:tcPr/>
                </a:tc>
                <a:extLst>
                  <a:ext uri="{0D108BD9-81ED-4DB2-BD59-A6C34878D82A}">
                    <a16:rowId xmlns:a16="http://schemas.microsoft.com/office/drawing/2014/main" val="2278608673"/>
                  </a:ext>
                </a:extLst>
              </a:tr>
              <a:tr h="1168850">
                <a:tc>
                  <a:txBody>
                    <a:bodyPr/>
                    <a:lstStyle/>
                    <a:p>
                      <a:pPr algn="l"/>
                      <a:r>
                        <a:rPr lang="en-US" sz="2400" dirty="0">
                          <a:solidFill>
                            <a:schemeClr val="tx1"/>
                          </a:solidFill>
                        </a:rPr>
                        <a:t>Global Average pooling</a:t>
                      </a:r>
                    </a:p>
                  </a:txBody>
                  <a:tcPr/>
                </a:tc>
                <a:tc>
                  <a:txBody>
                    <a:bodyPr/>
                    <a:lstStyle/>
                    <a:p>
                      <a:pPr algn="l"/>
                      <a:r>
                        <a:rPr lang="en-US" sz="2400" dirty="0">
                          <a:solidFill>
                            <a:schemeClr val="tx1"/>
                          </a:solidFill>
                        </a:rPr>
                        <a:t>100</a:t>
                      </a:r>
                    </a:p>
                  </a:txBody>
                  <a:tcPr/>
                </a:tc>
                <a:tc>
                  <a:txBody>
                    <a:bodyPr/>
                    <a:lstStyle/>
                    <a:p>
                      <a:pPr algn="l"/>
                      <a:r>
                        <a:rPr lang="en-US" sz="2400" dirty="0">
                          <a:solidFill>
                            <a:schemeClr val="tx1"/>
                          </a:solidFill>
                        </a:rPr>
                        <a:t>Adam</a:t>
                      </a:r>
                    </a:p>
                  </a:txBody>
                  <a:tcPr/>
                </a:tc>
                <a:tc>
                  <a:txBody>
                    <a:bodyPr/>
                    <a:lstStyle/>
                    <a:p>
                      <a:pPr algn="l"/>
                      <a:r>
                        <a:rPr lang="en-US" sz="2400" dirty="0">
                          <a:solidFill>
                            <a:schemeClr val="tx1"/>
                          </a:solidFill>
                        </a:rPr>
                        <a:t>0.3</a:t>
                      </a:r>
                    </a:p>
                  </a:txBody>
                  <a:tcPr/>
                </a:tc>
                <a:tc>
                  <a:txBody>
                    <a:bodyPr/>
                    <a:lstStyle/>
                    <a:p>
                      <a:pPr algn="l"/>
                      <a:r>
                        <a:rPr lang="en-US" sz="2400" dirty="0">
                          <a:solidFill>
                            <a:schemeClr val="tx1"/>
                          </a:solidFill>
                        </a:rPr>
                        <a:t>10</a:t>
                      </a:r>
                    </a:p>
                  </a:txBody>
                  <a:tcPr/>
                </a:tc>
                <a:extLst>
                  <a:ext uri="{0D108BD9-81ED-4DB2-BD59-A6C34878D82A}">
                    <a16:rowId xmlns:a16="http://schemas.microsoft.com/office/drawing/2014/main" val="3173842774"/>
                  </a:ext>
                </a:extLst>
              </a:tr>
            </a:tbl>
          </a:graphicData>
        </a:graphic>
      </p:graphicFrame>
      <p:cxnSp>
        <p:nvCxnSpPr>
          <p:cNvPr id="6" name="Straight Connector 5">
            <a:extLst>
              <a:ext uri="{FF2B5EF4-FFF2-40B4-BE49-F238E27FC236}">
                <a16:creationId xmlns:a16="http://schemas.microsoft.com/office/drawing/2014/main" id="{B125F744-05EB-44DE-801F-7BE21EDED273}"/>
              </a:ext>
            </a:extLst>
          </p:cNvPr>
          <p:cNvCxnSpPr>
            <a:cxnSpLocks/>
          </p:cNvCxnSpPr>
          <p:nvPr/>
        </p:nvCxnSpPr>
        <p:spPr>
          <a:xfrm>
            <a:off x="197965" y="1578994"/>
            <a:ext cx="11731658"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982374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1667</TotalTime>
  <Words>563</Words>
  <Application>Microsoft Macintosh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Fake News Detection</vt:lpstr>
      <vt:lpstr>Introduction</vt:lpstr>
      <vt:lpstr>Problem</vt:lpstr>
      <vt:lpstr>Data Collection and Exploration</vt:lpstr>
      <vt:lpstr>Workflow process</vt:lpstr>
      <vt:lpstr>Data Preparation</vt:lpstr>
      <vt:lpstr>Neural Networks Explored</vt:lpstr>
      <vt:lpstr>Modeling</vt:lpstr>
      <vt:lpstr>Hyperparameters</vt:lpstr>
      <vt:lpstr>Model Performance</vt:lpstr>
      <vt:lpstr>Future Directions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Analysis-Tweets</dc:title>
  <dc:creator>Sai Abhinav Mandumula</dc:creator>
  <cp:lastModifiedBy>Microsoft Office User</cp:lastModifiedBy>
  <cp:revision>65</cp:revision>
  <dcterms:created xsi:type="dcterms:W3CDTF">2020-05-05T06:41:44Z</dcterms:created>
  <dcterms:modified xsi:type="dcterms:W3CDTF">2021-05-03T23:37:34Z</dcterms:modified>
</cp:coreProperties>
</file>