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71847"/>
  </p:normalViewPr>
  <p:slideViewPr>
    <p:cSldViewPr snapToGrid="0" snapToObjects="1">
      <p:cViewPr varScale="1">
        <p:scale>
          <a:sx n="76" d="100"/>
          <a:sy n="76" d="100"/>
        </p:scale>
        <p:origin x="12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73CB7-26DF-BD44-B233-FC44E80DCE99}" type="datetimeFigureOut">
              <a:rPr lang="en-US" smtClean="0"/>
              <a:t>6/14/2018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1E16B-9BD0-2C42-9C14-37BA30C280E2}" type="slidenum">
              <a:rPr lang="en-US" smtClean="0"/>
              <a:t>‹#›</a:t>
            </a:fld>
            <a:endParaRPr lang="en-US"/>
          </a:p>
        </p:txBody>
      </p:sp>
    </p:spTree>
    <p:extLst>
      <p:ext uri="{BB962C8B-B14F-4D97-AF65-F5344CB8AC3E}">
        <p14:creationId xmlns:p14="http://schemas.microsoft.com/office/powerpoint/2010/main" val="1371347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E1E16B-9BD0-2C42-9C14-37BA30C280E2}" type="slidenum">
              <a:rPr lang="en-US" smtClean="0"/>
              <a:t>1</a:t>
            </a:fld>
            <a:endParaRPr lang="en-US"/>
          </a:p>
        </p:txBody>
      </p:sp>
    </p:spTree>
    <p:extLst>
      <p:ext uri="{BB962C8B-B14F-4D97-AF65-F5344CB8AC3E}">
        <p14:creationId xmlns:p14="http://schemas.microsoft.com/office/powerpoint/2010/main" val="2663876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different fields are studying the same problem or elements of the same problem under different names and with different perspectives. </a:t>
            </a:r>
          </a:p>
          <a:p>
            <a:endParaRPr lang="en-US" dirty="0"/>
          </a:p>
          <a:p>
            <a:r>
              <a:rPr lang="en-US" dirty="0"/>
              <a:t>Neuroscience </a:t>
            </a:r>
          </a:p>
          <a:p>
            <a:r>
              <a:rPr lang="en-US" dirty="0"/>
              <a:t>	Reward System </a:t>
            </a:r>
          </a:p>
          <a:p>
            <a:r>
              <a:rPr lang="en-US" dirty="0"/>
              <a:t>	Provides the initial premise for studying reinforcement learning</a:t>
            </a:r>
          </a:p>
          <a:p>
            <a:r>
              <a:rPr lang="en-US" dirty="0"/>
              <a:t>	A dopamine reward system in the brain influences how the brain makes decisions</a:t>
            </a:r>
          </a:p>
          <a:p>
            <a:r>
              <a:rPr lang="en-US" dirty="0"/>
              <a:t>Psychology </a:t>
            </a:r>
          </a:p>
          <a:p>
            <a:r>
              <a:rPr lang="en-US" dirty="0"/>
              <a:t>	Studies how animals make decisions and what drives animal behavior through experiments in “Classical conditioning”</a:t>
            </a:r>
          </a:p>
          <a:p>
            <a:r>
              <a:rPr lang="en-US" dirty="0"/>
              <a:t>		If you give an animal a reward and the animal starts to salivate</a:t>
            </a:r>
          </a:p>
          <a:p>
            <a:r>
              <a:rPr lang="en-US" dirty="0"/>
              <a:t>		The underlying theory is reinforcement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Engineering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Optimal Control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How to optimally decide a set of actions in order to get the best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Same problems and methods under a different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Economics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Reinforcement learning is a part of game theory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Studies how and why people make decisions if they are trying to maximize their rewards from an economic perspective.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AE1E16B-9BD0-2C42-9C14-37BA30C280E2}" type="slidenum">
              <a:rPr lang="en-US" smtClean="0"/>
              <a:t>2</a:t>
            </a:fld>
            <a:endParaRPr lang="en-US"/>
          </a:p>
        </p:txBody>
      </p:sp>
    </p:spTree>
    <p:extLst>
      <p:ext uri="{BB962C8B-B14F-4D97-AF65-F5344CB8AC3E}">
        <p14:creationId xmlns:p14="http://schemas.microsoft.com/office/powerpoint/2010/main" val="261478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learning is something of interest in many different areas. </a:t>
            </a:r>
          </a:p>
          <a:p>
            <a:endParaRPr lang="en-US" dirty="0"/>
          </a:p>
          <a:p>
            <a:r>
              <a:rPr lang="en-US" dirty="0"/>
              <a:t>This is because the problem we are trying to understand is the science of decision making. </a:t>
            </a:r>
          </a:p>
        </p:txBody>
      </p:sp>
      <p:sp>
        <p:nvSpPr>
          <p:cNvPr id="4" name="Slide Number Placeholder 3"/>
          <p:cNvSpPr>
            <a:spLocks noGrp="1"/>
          </p:cNvSpPr>
          <p:nvPr>
            <p:ph type="sldNum" sz="quarter" idx="10"/>
          </p:nvPr>
        </p:nvSpPr>
        <p:spPr/>
        <p:txBody>
          <a:bodyPr/>
          <a:lstStyle/>
          <a:p>
            <a:fld id="{DAE1E16B-9BD0-2C42-9C14-37BA30C280E2}" type="slidenum">
              <a:rPr lang="en-US" smtClean="0"/>
              <a:t>3</a:t>
            </a:fld>
            <a:endParaRPr lang="en-US"/>
          </a:p>
        </p:txBody>
      </p:sp>
    </p:spTree>
    <p:extLst>
      <p:ext uri="{BB962C8B-B14F-4D97-AF65-F5344CB8AC3E}">
        <p14:creationId xmlns:p14="http://schemas.microsoft.com/office/powerpoint/2010/main" val="315676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E1E16B-9BD0-2C42-9C14-37BA30C280E2}" type="slidenum">
              <a:rPr lang="en-US" smtClean="0"/>
              <a:t>4</a:t>
            </a:fld>
            <a:endParaRPr lang="en-US"/>
          </a:p>
        </p:txBody>
      </p:sp>
    </p:spTree>
    <p:extLst>
      <p:ext uri="{BB962C8B-B14F-4D97-AF65-F5344CB8AC3E}">
        <p14:creationId xmlns:p14="http://schemas.microsoft.com/office/powerpoint/2010/main" val="269442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are the fundamental pieces you use to make everyday decisions?</a:t>
            </a:r>
            <a:endParaRPr lang="en-US" dirty="0"/>
          </a:p>
        </p:txBody>
      </p:sp>
      <p:sp>
        <p:nvSpPr>
          <p:cNvPr id="4" name="Slide Number Placeholder 3"/>
          <p:cNvSpPr>
            <a:spLocks noGrp="1"/>
          </p:cNvSpPr>
          <p:nvPr>
            <p:ph type="sldNum" sz="quarter" idx="10"/>
          </p:nvPr>
        </p:nvSpPr>
        <p:spPr/>
        <p:txBody>
          <a:bodyPr/>
          <a:lstStyle/>
          <a:p>
            <a:fld id="{DAE1E16B-9BD0-2C42-9C14-37BA30C280E2}" type="slidenum">
              <a:rPr lang="en-US" smtClean="0"/>
              <a:t>5</a:t>
            </a:fld>
            <a:endParaRPr lang="en-US"/>
          </a:p>
        </p:txBody>
      </p:sp>
    </p:spTree>
    <p:extLst>
      <p:ext uri="{BB962C8B-B14F-4D97-AF65-F5344CB8AC3E}">
        <p14:creationId xmlns:p14="http://schemas.microsoft.com/office/powerpoint/2010/main" val="794470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C630-ACE9-3843-9FEA-CDF36B4EBB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B457C7-815C-D24C-82D5-64DF4C798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BE5E5A-0CD2-4146-8CCA-35CD213DAB03}"/>
              </a:ext>
            </a:extLst>
          </p:cNvPr>
          <p:cNvSpPr>
            <a:spLocks noGrp="1"/>
          </p:cNvSpPr>
          <p:nvPr>
            <p:ph type="dt" sz="half" idx="10"/>
          </p:nvPr>
        </p:nvSpPr>
        <p:spPr/>
        <p:txBody>
          <a:bodyPr/>
          <a:lstStyle/>
          <a:p>
            <a:fld id="{70986558-7C33-D646-B0F0-13E743DA25D6}" type="datetimeFigureOut">
              <a:rPr lang="en-US" smtClean="0"/>
              <a:t>6/14/2018</a:t>
            </a:fld>
            <a:endParaRPr lang="en-US"/>
          </a:p>
        </p:txBody>
      </p:sp>
      <p:sp>
        <p:nvSpPr>
          <p:cNvPr id="5" name="Footer Placeholder 4">
            <a:extLst>
              <a:ext uri="{FF2B5EF4-FFF2-40B4-BE49-F238E27FC236}">
                <a16:creationId xmlns:a16="http://schemas.microsoft.com/office/drawing/2014/main" id="{5AA96E29-57DA-7247-A27E-5431E1ECD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E8837-1BF3-DD43-BD32-A19771CD934C}"/>
              </a:ext>
            </a:extLst>
          </p:cNvPr>
          <p:cNvSpPr>
            <a:spLocks noGrp="1"/>
          </p:cNvSpPr>
          <p:nvPr>
            <p:ph type="sldNum" sz="quarter" idx="12"/>
          </p:nvPr>
        </p:nvSpPr>
        <p:spPr/>
        <p:txBody>
          <a:bodyPr/>
          <a:lstStyle/>
          <a:p>
            <a:fld id="{8FD66D1F-ACC5-5647-B0C1-CED0A0C21F26}" type="slidenum">
              <a:rPr lang="en-US" smtClean="0"/>
              <a:t>‹#›</a:t>
            </a:fld>
            <a:endParaRPr lang="en-US"/>
          </a:p>
        </p:txBody>
      </p:sp>
    </p:spTree>
    <p:extLst>
      <p:ext uri="{BB962C8B-B14F-4D97-AF65-F5344CB8AC3E}">
        <p14:creationId xmlns:p14="http://schemas.microsoft.com/office/powerpoint/2010/main" val="229136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7429-171B-0541-893B-AD02451556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362548-F94F-9B45-A213-967418657B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C7249-EB5A-364D-B743-2CFFCAFF6BA9}"/>
              </a:ext>
            </a:extLst>
          </p:cNvPr>
          <p:cNvSpPr>
            <a:spLocks noGrp="1"/>
          </p:cNvSpPr>
          <p:nvPr>
            <p:ph type="dt" sz="half" idx="10"/>
          </p:nvPr>
        </p:nvSpPr>
        <p:spPr/>
        <p:txBody>
          <a:bodyPr/>
          <a:lstStyle/>
          <a:p>
            <a:fld id="{70986558-7C33-D646-B0F0-13E743DA25D6}" type="datetimeFigureOut">
              <a:rPr lang="en-US" smtClean="0"/>
              <a:t>6/14/2018</a:t>
            </a:fld>
            <a:endParaRPr lang="en-US"/>
          </a:p>
        </p:txBody>
      </p:sp>
      <p:sp>
        <p:nvSpPr>
          <p:cNvPr id="5" name="Footer Placeholder 4">
            <a:extLst>
              <a:ext uri="{FF2B5EF4-FFF2-40B4-BE49-F238E27FC236}">
                <a16:creationId xmlns:a16="http://schemas.microsoft.com/office/drawing/2014/main" id="{2D3715B0-E390-D148-AB9C-BE1910B9B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76EC4-49E0-3249-BB28-03D442A83F8A}"/>
              </a:ext>
            </a:extLst>
          </p:cNvPr>
          <p:cNvSpPr>
            <a:spLocks noGrp="1"/>
          </p:cNvSpPr>
          <p:nvPr>
            <p:ph type="sldNum" sz="quarter" idx="12"/>
          </p:nvPr>
        </p:nvSpPr>
        <p:spPr/>
        <p:txBody>
          <a:bodyPr/>
          <a:lstStyle/>
          <a:p>
            <a:fld id="{8FD66D1F-ACC5-5647-B0C1-CED0A0C21F26}" type="slidenum">
              <a:rPr lang="en-US" smtClean="0"/>
              <a:t>‹#›</a:t>
            </a:fld>
            <a:endParaRPr lang="en-US"/>
          </a:p>
        </p:txBody>
      </p:sp>
    </p:spTree>
    <p:extLst>
      <p:ext uri="{BB962C8B-B14F-4D97-AF65-F5344CB8AC3E}">
        <p14:creationId xmlns:p14="http://schemas.microsoft.com/office/powerpoint/2010/main" val="357821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1414D4-45A1-024A-B925-1325660170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07315C-546E-3449-85B0-4A4C0A19CA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F4B66-93B0-3C49-9C03-D8CA44ED5D0F}"/>
              </a:ext>
            </a:extLst>
          </p:cNvPr>
          <p:cNvSpPr>
            <a:spLocks noGrp="1"/>
          </p:cNvSpPr>
          <p:nvPr>
            <p:ph type="dt" sz="half" idx="10"/>
          </p:nvPr>
        </p:nvSpPr>
        <p:spPr/>
        <p:txBody>
          <a:bodyPr/>
          <a:lstStyle/>
          <a:p>
            <a:fld id="{70986558-7C33-D646-B0F0-13E743DA25D6}" type="datetimeFigureOut">
              <a:rPr lang="en-US" smtClean="0"/>
              <a:t>6/14/2018</a:t>
            </a:fld>
            <a:endParaRPr lang="en-US"/>
          </a:p>
        </p:txBody>
      </p:sp>
      <p:sp>
        <p:nvSpPr>
          <p:cNvPr id="5" name="Footer Placeholder 4">
            <a:extLst>
              <a:ext uri="{FF2B5EF4-FFF2-40B4-BE49-F238E27FC236}">
                <a16:creationId xmlns:a16="http://schemas.microsoft.com/office/drawing/2014/main" id="{EC3051BE-9999-974F-8FEB-0C61ED535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01286-5600-2E48-8F7F-75C270FA6330}"/>
              </a:ext>
            </a:extLst>
          </p:cNvPr>
          <p:cNvSpPr>
            <a:spLocks noGrp="1"/>
          </p:cNvSpPr>
          <p:nvPr>
            <p:ph type="sldNum" sz="quarter" idx="12"/>
          </p:nvPr>
        </p:nvSpPr>
        <p:spPr/>
        <p:txBody>
          <a:bodyPr/>
          <a:lstStyle/>
          <a:p>
            <a:fld id="{8FD66D1F-ACC5-5647-B0C1-CED0A0C21F26}" type="slidenum">
              <a:rPr lang="en-US" smtClean="0"/>
              <a:t>‹#›</a:t>
            </a:fld>
            <a:endParaRPr lang="en-US"/>
          </a:p>
        </p:txBody>
      </p:sp>
    </p:spTree>
    <p:extLst>
      <p:ext uri="{BB962C8B-B14F-4D97-AF65-F5344CB8AC3E}">
        <p14:creationId xmlns:p14="http://schemas.microsoft.com/office/powerpoint/2010/main" val="21294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0894-4AD9-C743-B984-74243CD40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4729EF-31C2-3643-BA8C-F708544084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0AC95-DAA6-1049-8DD8-924DCA1A6074}"/>
              </a:ext>
            </a:extLst>
          </p:cNvPr>
          <p:cNvSpPr>
            <a:spLocks noGrp="1"/>
          </p:cNvSpPr>
          <p:nvPr>
            <p:ph type="dt" sz="half" idx="10"/>
          </p:nvPr>
        </p:nvSpPr>
        <p:spPr/>
        <p:txBody>
          <a:bodyPr/>
          <a:lstStyle/>
          <a:p>
            <a:fld id="{70986558-7C33-D646-B0F0-13E743DA25D6}" type="datetimeFigureOut">
              <a:rPr lang="en-US" smtClean="0"/>
              <a:t>6/14/2018</a:t>
            </a:fld>
            <a:endParaRPr lang="en-US"/>
          </a:p>
        </p:txBody>
      </p:sp>
      <p:sp>
        <p:nvSpPr>
          <p:cNvPr id="5" name="Footer Placeholder 4">
            <a:extLst>
              <a:ext uri="{FF2B5EF4-FFF2-40B4-BE49-F238E27FC236}">
                <a16:creationId xmlns:a16="http://schemas.microsoft.com/office/drawing/2014/main" id="{38451441-BA8A-B84F-AB3C-7D990A709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48A75-25F3-114D-AA3A-7FD0CC3E84F7}"/>
              </a:ext>
            </a:extLst>
          </p:cNvPr>
          <p:cNvSpPr>
            <a:spLocks noGrp="1"/>
          </p:cNvSpPr>
          <p:nvPr>
            <p:ph type="sldNum" sz="quarter" idx="12"/>
          </p:nvPr>
        </p:nvSpPr>
        <p:spPr/>
        <p:txBody>
          <a:bodyPr/>
          <a:lstStyle/>
          <a:p>
            <a:fld id="{8FD66D1F-ACC5-5647-B0C1-CED0A0C21F26}" type="slidenum">
              <a:rPr lang="en-US" smtClean="0"/>
              <a:t>‹#›</a:t>
            </a:fld>
            <a:endParaRPr lang="en-US"/>
          </a:p>
        </p:txBody>
      </p:sp>
    </p:spTree>
    <p:extLst>
      <p:ext uri="{BB962C8B-B14F-4D97-AF65-F5344CB8AC3E}">
        <p14:creationId xmlns:p14="http://schemas.microsoft.com/office/powerpoint/2010/main" val="3525512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37AE-4298-8E40-B913-37788B02B4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928E6E-60B1-954D-B26C-1F4FC63CA2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DA4158-08B6-F745-8581-C3D1DE838171}"/>
              </a:ext>
            </a:extLst>
          </p:cNvPr>
          <p:cNvSpPr>
            <a:spLocks noGrp="1"/>
          </p:cNvSpPr>
          <p:nvPr>
            <p:ph type="dt" sz="half" idx="10"/>
          </p:nvPr>
        </p:nvSpPr>
        <p:spPr/>
        <p:txBody>
          <a:bodyPr/>
          <a:lstStyle/>
          <a:p>
            <a:fld id="{70986558-7C33-D646-B0F0-13E743DA25D6}" type="datetimeFigureOut">
              <a:rPr lang="en-US" smtClean="0"/>
              <a:t>6/14/2018</a:t>
            </a:fld>
            <a:endParaRPr lang="en-US"/>
          </a:p>
        </p:txBody>
      </p:sp>
      <p:sp>
        <p:nvSpPr>
          <p:cNvPr id="5" name="Footer Placeholder 4">
            <a:extLst>
              <a:ext uri="{FF2B5EF4-FFF2-40B4-BE49-F238E27FC236}">
                <a16:creationId xmlns:a16="http://schemas.microsoft.com/office/drawing/2014/main" id="{D9442E22-FF2C-7340-84DA-6B06EAF03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EE407-5490-2545-A602-671F55911AEA}"/>
              </a:ext>
            </a:extLst>
          </p:cNvPr>
          <p:cNvSpPr>
            <a:spLocks noGrp="1"/>
          </p:cNvSpPr>
          <p:nvPr>
            <p:ph type="sldNum" sz="quarter" idx="12"/>
          </p:nvPr>
        </p:nvSpPr>
        <p:spPr/>
        <p:txBody>
          <a:bodyPr/>
          <a:lstStyle/>
          <a:p>
            <a:fld id="{8FD66D1F-ACC5-5647-B0C1-CED0A0C21F26}" type="slidenum">
              <a:rPr lang="en-US" smtClean="0"/>
              <a:t>‹#›</a:t>
            </a:fld>
            <a:endParaRPr lang="en-US"/>
          </a:p>
        </p:txBody>
      </p:sp>
    </p:spTree>
    <p:extLst>
      <p:ext uri="{BB962C8B-B14F-4D97-AF65-F5344CB8AC3E}">
        <p14:creationId xmlns:p14="http://schemas.microsoft.com/office/powerpoint/2010/main" val="105908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8D04-C55D-2540-A004-71A2F72ECE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6257C4-38FA-604C-A2FE-0550BB9494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94EE2-BF6E-AF42-9E06-4F6F6B8FFB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78E361-0B68-1C4A-A4B1-18C03ABBACBE}"/>
              </a:ext>
            </a:extLst>
          </p:cNvPr>
          <p:cNvSpPr>
            <a:spLocks noGrp="1"/>
          </p:cNvSpPr>
          <p:nvPr>
            <p:ph type="dt" sz="half" idx="10"/>
          </p:nvPr>
        </p:nvSpPr>
        <p:spPr/>
        <p:txBody>
          <a:bodyPr/>
          <a:lstStyle/>
          <a:p>
            <a:fld id="{70986558-7C33-D646-B0F0-13E743DA25D6}" type="datetimeFigureOut">
              <a:rPr lang="en-US" smtClean="0"/>
              <a:t>6/14/2018</a:t>
            </a:fld>
            <a:endParaRPr lang="en-US"/>
          </a:p>
        </p:txBody>
      </p:sp>
      <p:sp>
        <p:nvSpPr>
          <p:cNvPr id="6" name="Footer Placeholder 5">
            <a:extLst>
              <a:ext uri="{FF2B5EF4-FFF2-40B4-BE49-F238E27FC236}">
                <a16:creationId xmlns:a16="http://schemas.microsoft.com/office/drawing/2014/main" id="{798D69E5-9BF1-8947-A2DC-73048F5E8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BFE7D8-4B0B-BB48-A2AA-2714045EA68A}"/>
              </a:ext>
            </a:extLst>
          </p:cNvPr>
          <p:cNvSpPr>
            <a:spLocks noGrp="1"/>
          </p:cNvSpPr>
          <p:nvPr>
            <p:ph type="sldNum" sz="quarter" idx="12"/>
          </p:nvPr>
        </p:nvSpPr>
        <p:spPr/>
        <p:txBody>
          <a:bodyPr/>
          <a:lstStyle/>
          <a:p>
            <a:fld id="{8FD66D1F-ACC5-5647-B0C1-CED0A0C21F26}" type="slidenum">
              <a:rPr lang="en-US" smtClean="0"/>
              <a:t>‹#›</a:t>
            </a:fld>
            <a:endParaRPr lang="en-US"/>
          </a:p>
        </p:txBody>
      </p:sp>
    </p:spTree>
    <p:extLst>
      <p:ext uri="{BB962C8B-B14F-4D97-AF65-F5344CB8AC3E}">
        <p14:creationId xmlns:p14="http://schemas.microsoft.com/office/powerpoint/2010/main" val="24866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DE31-42AE-8548-8E38-14647DC0C1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7CB7D8-1783-6D4C-A4F4-F92FE01A0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88F424-2936-3440-AB50-D7750B78B6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A21314-5D39-044B-BFE1-1070779E04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B522D8-DED7-4745-AEB8-F5FD54006C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4261DE-214C-F744-9AC5-6EEE91B49D4C}"/>
              </a:ext>
            </a:extLst>
          </p:cNvPr>
          <p:cNvSpPr>
            <a:spLocks noGrp="1"/>
          </p:cNvSpPr>
          <p:nvPr>
            <p:ph type="dt" sz="half" idx="10"/>
          </p:nvPr>
        </p:nvSpPr>
        <p:spPr/>
        <p:txBody>
          <a:bodyPr/>
          <a:lstStyle/>
          <a:p>
            <a:fld id="{70986558-7C33-D646-B0F0-13E743DA25D6}" type="datetimeFigureOut">
              <a:rPr lang="en-US" smtClean="0"/>
              <a:t>6/14/2018</a:t>
            </a:fld>
            <a:endParaRPr lang="en-US"/>
          </a:p>
        </p:txBody>
      </p:sp>
      <p:sp>
        <p:nvSpPr>
          <p:cNvPr id="8" name="Footer Placeholder 7">
            <a:extLst>
              <a:ext uri="{FF2B5EF4-FFF2-40B4-BE49-F238E27FC236}">
                <a16:creationId xmlns:a16="http://schemas.microsoft.com/office/drawing/2014/main" id="{4008F6FC-5090-6E4C-B5FD-45A999443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8FA97C-5A27-BE4B-97CD-61643018C199}"/>
              </a:ext>
            </a:extLst>
          </p:cNvPr>
          <p:cNvSpPr>
            <a:spLocks noGrp="1"/>
          </p:cNvSpPr>
          <p:nvPr>
            <p:ph type="sldNum" sz="quarter" idx="12"/>
          </p:nvPr>
        </p:nvSpPr>
        <p:spPr/>
        <p:txBody>
          <a:bodyPr/>
          <a:lstStyle/>
          <a:p>
            <a:fld id="{8FD66D1F-ACC5-5647-B0C1-CED0A0C21F26}" type="slidenum">
              <a:rPr lang="en-US" smtClean="0"/>
              <a:t>‹#›</a:t>
            </a:fld>
            <a:endParaRPr lang="en-US"/>
          </a:p>
        </p:txBody>
      </p:sp>
    </p:spTree>
    <p:extLst>
      <p:ext uri="{BB962C8B-B14F-4D97-AF65-F5344CB8AC3E}">
        <p14:creationId xmlns:p14="http://schemas.microsoft.com/office/powerpoint/2010/main" val="87851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311B-DAAA-844E-A428-C8B149724C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01DAD8-95C9-1B49-B800-3A6C46243A82}"/>
              </a:ext>
            </a:extLst>
          </p:cNvPr>
          <p:cNvSpPr>
            <a:spLocks noGrp="1"/>
          </p:cNvSpPr>
          <p:nvPr>
            <p:ph type="dt" sz="half" idx="10"/>
          </p:nvPr>
        </p:nvSpPr>
        <p:spPr/>
        <p:txBody>
          <a:bodyPr/>
          <a:lstStyle/>
          <a:p>
            <a:fld id="{70986558-7C33-D646-B0F0-13E743DA25D6}" type="datetimeFigureOut">
              <a:rPr lang="en-US" smtClean="0"/>
              <a:t>6/14/2018</a:t>
            </a:fld>
            <a:endParaRPr lang="en-US"/>
          </a:p>
        </p:txBody>
      </p:sp>
      <p:sp>
        <p:nvSpPr>
          <p:cNvPr id="4" name="Footer Placeholder 3">
            <a:extLst>
              <a:ext uri="{FF2B5EF4-FFF2-40B4-BE49-F238E27FC236}">
                <a16:creationId xmlns:a16="http://schemas.microsoft.com/office/drawing/2014/main" id="{85CA4075-8944-7647-AF8F-0128EDD2BF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A1C338-E3C3-0248-A76A-64DFE1E43B11}"/>
              </a:ext>
            </a:extLst>
          </p:cNvPr>
          <p:cNvSpPr>
            <a:spLocks noGrp="1"/>
          </p:cNvSpPr>
          <p:nvPr>
            <p:ph type="sldNum" sz="quarter" idx="12"/>
          </p:nvPr>
        </p:nvSpPr>
        <p:spPr/>
        <p:txBody>
          <a:bodyPr/>
          <a:lstStyle/>
          <a:p>
            <a:fld id="{8FD66D1F-ACC5-5647-B0C1-CED0A0C21F26}" type="slidenum">
              <a:rPr lang="en-US" smtClean="0"/>
              <a:t>‹#›</a:t>
            </a:fld>
            <a:endParaRPr lang="en-US"/>
          </a:p>
        </p:txBody>
      </p:sp>
    </p:spTree>
    <p:extLst>
      <p:ext uri="{BB962C8B-B14F-4D97-AF65-F5344CB8AC3E}">
        <p14:creationId xmlns:p14="http://schemas.microsoft.com/office/powerpoint/2010/main" val="303575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DB724-45D5-7349-9296-5A8AEF0F885E}"/>
              </a:ext>
            </a:extLst>
          </p:cNvPr>
          <p:cNvSpPr>
            <a:spLocks noGrp="1"/>
          </p:cNvSpPr>
          <p:nvPr>
            <p:ph type="dt" sz="half" idx="10"/>
          </p:nvPr>
        </p:nvSpPr>
        <p:spPr/>
        <p:txBody>
          <a:bodyPr/>
          <a:lstStyle/>
          <a:p>
            <a:fld id="{70986558-7C33-D646-B0F0-13E743DA25D6}" type="datetimeFigureOut">
              <a:rPr lang="en-US" smtClean="0"/>
              <a:t>6/14/2018</a:t>
            </a:fld>
            <a:endParaRPr lang="en-US"/>
          </a:p>
        </p:txBody>
      </p:sp>
      <p:sp>
        <p:nvSpPr>
          <p:cNvPr id="3" name="Footer Placeholder 2">
            <a:extLst>
              <a:ext uri="{FF2B5EF4-FFF2-40B4-BE49-F238E27FC236}">
                <a16:creationId xmlns:a16="http://schemas.microsoft.com/office/drawing/2014/main" id="{6BA53FF3-B997-D641-9F2C-FF66D0E45C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74893F-78FB-3D42-AED8-9A21EE49F74A}"/>
              </a:ext>
            </a:extLst>
          </p:cNvPr>
          <p:cNvSpPr>
            <a:spLocks noGrp="1"/>
          </p:cNvSpPr>
          <p:nvPr>
            <p:ph type="sldNum" sz="quarter" idx="12"/>
          </p:nvPr>
        </p:nvSpPr>
        <p:spPr/>
        <p:txBody>
          <a:bodyPr/>
          <a:lstStyle/>
          <a:p>
            <a:fld id="{8FD66D1F-ACC5-5647-B0C1-CED0A0C21F26}" type="slidenum">
              <a:rPr lang="en-US" smtClean="0"/>
              <a:t>‹#›</a:t>
            </a:fld>
            <a:endParaRPr lang="en-US"/>
          </a:p>
        </p:txBody>
      </p:sp>
    </p:spTree>
    <p:extLst>
      <p:ext uri="{BB962C8B-B14F-4D97-AF65-F5344CB8AC3E}">
        <p14:creationId xmlns:p14="http://schemas.microsoft.com/office/powerpoint/2010/main" val="14346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E548-3911-DD47-ABC0-BB03590A4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291903-4E51-C34D-962B-F648414F39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CB8547-B158-EF46-94C8-1BD50F3BE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B68343-2C91-774B-854A-E46A318D068B}"/>
              </a:ext>
            </a:extLst>
          </p:cNvPr>
          <p:cNvSpPr>
            <a:spLocks noGrp="1"/>
          </p:cNvSpPr>
          <p:nvPr>
            <p:ph type="dt" sz="half" idx="10"/>
          </p:nvPr>
        </p:nvSpPr>
        <p:spPr/>
        <p:txBody>
          <a:bodyPr/>
          <a:lstStyle/>
          <a:p>
            <a:fld id="{70986558-7C33-D646-B0F0-13E743DA25D6}" type="datetimeFigureOut">
              <a:rPr lang="en-US" smtClean="0"/>
              <a:t>6/14/2018</a:t>
            </a:fld>
            <a:endParaRPr lang="en-US"/>
          </a:p>
        </p:txBody>
      </p:sp>
      <p:sp>
        <p:nvSpPr>
          <p:cNvPr id="6" name="Footer Placeholder 5">
            <a:extLst>
              <a:ext uri="{FF2B5EF4-FFF2-40B4-BE49-F238E27FC236}">
                <a16:creationId xmlns:a16="http://schemas.microsoft.com/office/drawing/2014/main" id="{8FBDFF73-BE8F-7D4F-9C1A-C677546E7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AF056-C49F-8A43-9DE6-61A79F200BAB}"/>
              </a:ext>
            </a:extLst>
          </p:cNvPr>
          <p:cNvSpPr>
            <a:spLocks noGrp="1"/>
          </p:cNvSpPr>
          <p:nvPr>
            <p:ph type="sldNum" sz="quarter" idx="12"/>
          </p:nvPr>
        </p:nvSpPr>
        <p:spPr/>
        <p:txBody>
          <a:bodyPr/>
          <a:lstStyle/>
          <a:p>
            <a:fld id="{8FD66D1F-ACC5-5647-B0C1-CED0A0C21F26}" type="slidenum">
              <a:rPr lang="en-US" smtClean="0"/>
              <a:t>‹#›</a:t>
            </a:fld>
            <a:endParaRPr lang="en-US"/>
          </a:p>
        </p:txBody>
      </p:sp>
    </p:spTree>
    <p:extLst>
      <p:ext uri="{BB962C8B-B14F-4D97-AF65-F5344CB8AC3E}">
        <p14:creationId xmlns:p14="http://schemas.microsoft.com/office/powerpoint/2010/main" val="196268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6DC6-AE15-9F45-B880-20C953A98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2AE5E7-D91E-5141-B2C4-4B58C1691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04A39B-3C0B-5E4D-84CF-93C75D780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E1AF81-E748-944B-8718-17DBD193ACDB}"/>
              </a:ext>
            </a:extLst>
          </p:cNvPr>
          <p:cNvSpPr>
            <a:spLocks noGrp="1"/>
          </p:cNvSpPr>
          <p:nvPr>
            <p:ph type="dt" sz="half" idx="10"/>
          </p:nvPr>
        </p:nvSpPr>
        <p:spPr/>
        <p:txBody>
          <a:bodyPr/>
          <a:lstStyle/>
          <a:p>
            <a:fld id="{70986558-7C33-D646-B0F0-13E743DA25D6}" type="datetimeFigureOut">
              <a:rPr lang="en-US" smtClean="0"/>
              <a:t>6/14/2018</a:t>
            </a:fld>
            <a:endParaRPr lang="en-US"/>
          </a:p>
        </p:txBody>
      </p:sp>
      <p:sp>
        <p:nvSpPr>
          <p:cNvPr id="6" name="Footer Placeholder 5">
            <a:extLst>
              <a:ext uri="{FF2B5EF4-FFF2-40B4-BE49-F238E27FC236}">
                <a16:creationId xmlns:a16="http://schemas.microsoft.com/office/drawing/2014/main" id="{90A15F80-6069-164E-BC2C-343F2372A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E67FE-1A9D-1C49-982B-A2EB8BA225A4}"/>
              </a:ext>
            </a:extLst>
          </p:cNvPr>
          <p:cNvSpPr>
            <a:spLocks noGrp="1"/>
          </p:cNvSpPr>
          <p:nvPr>
            <p:ph type="sldNum" sz="quarter" idx="12"/>
          </p:nvPr>
        </p:nvSpPr>
        <p:spPr/>
        <p:txBody>
          <a:bodyPr/>
          <a:lstStyle/>
          <a:p>
            <a:fld id="{8FD66D1F-ACC5-5647-B0C1-CED0A0C21F26}" type="slidenum">
              <a:rPr lang="en-US" smtClean="0"/>
              <a:t>‹#›</a:t>
            </a:fld>
            <a:endParaRPr lang="en-US"/>
          </a:p>
        </p:txBody>
      </p:sp>
    </p:spTree>
    <p:extLst>
      <p:ext uri="{BB962C8B-B14F-4D97-AF65-F5344CB8AC3E}">
        <p14:creationId xmlns:p14="http://schemas.microsoft.com/office/powerpoint/2010/main" val="215486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554B7-D15D-B340-8AC9-6C54BDAAF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DE9F0E-1BBB-494D-B0EB-64ACB8489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181DC-91F5-3D4B-88AA-71A82DC166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86558-7C33-D646-B0F0-13E743DA25D6}" type="datetimeFigureOut">
              <a:rPr lang="en-US" smtClean="0"/>
              <a:t>6/14/2018</a:t>
            </a:fld>
            <a:endParaRPr lang="en-US"/>
          </a:p>
        </p:txBody>
      </p:sp>
      <p:sp>
        <p:nvSpPr>
          <p:cNvPr id="5" name="Footer Placeholder 4">
            <a:extLst>
              <a:ext uri="{FF2B5EF4-FFF2-40B4-BE49-F238E27FC236}">
                <a16:creationId xmlns:a16="http://schemas.microsoft.com/office/drawing/2014/main" id="{BD742F01-D4C8-7245-9E45-C7ABA6555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CC0DA-B862-F84A-BCEE-EAC5002881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66D1F-ACC5-5647-B0C1-CED0A0C21F26}" type="slidenum">
              <a:rPr lang="en-US" smtClean="0"/>
              <a:t>‹#›</a:t>
            </a:fld>
            <a:endParaRPr lang="en-US"/>
          </a:p>
        </p:txBody>
      </p:sp>
    </p:spTree>
    <p:extLst>
      <p:ext uri="{BB962C8B-B14F-4D97-AF65-F5344CB8AC3E}">
        <p14:creationId xmlns:p14="http://schemas.microsoft.com/office/powerpoint/2010/main" val="4192609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0B19F3-57B4-9440-B737-34A98EAABB8E}"/>
              </a:ext>
            </a:extLst>
          </p:cNvPr>
          <p:cNvSpPr txBox="1"/>
          <p:nvPr/>
        </p:nvSpPr>
        <p:spPr>
          <a:xfrm>
            <a:off x="1512711" y="2901244"/>
            <a:ext cx="9471377" cy="923330"/>
          </a:xfrm>
          <a:prstGeom prst="rect">
            <a:avLst/>
          </a:prstGeom>
          <a:noFill/>
        </p:spPr>
        <p:txBody>
          <a:bodyPr wrap="square" rtlCol="0">
            <a:spAutoFit/>
          </a:bodyPr>
          <a:lstStyle/>
          <a:p>
            <a:pPr algn="ctr"/>
            <a:r>
              <a:rPr lang="en-US" sz="5400" dirty="0">
                <a:solidFill>
                  <a:schemeClr val="bg1"/>
                </a:solidFill>
                <a:latin typeface="Microsoft JhengHei" panose="020B0604030504040204" pitchFamily="34" charset="-120"/>
                <a:ea typeface="Microsoft JhengHei" panose="020B0604030504040204" pitchFamily="34" charset="-120"/>
              </a:rPr>
              <a:t>Reinforcement Learning</a:t>
            </a:r>
          </a:p>
        </p:txBody>
      </p:sp>
    </p:spTree>
    <p:extLst>
      <p:ext uri="{BB962C8B-B14F-4D97-AF65-F5344CB8AC3E}">
        <p14:creationId xmlns:p14="http://schemas.microsoft.com/office/powerpoint/2010/main" val="2244812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BC045E-1633-3342-B285-5AFE3372CCA8}"/>
              </a:ext>
            </a:extLst>
          </p:cNvPr>
          <p:cNvPicPr>
            <a:picLocks noChangeAspect="1"/>
          </p:cNvPicPr>
          <p:nvPr/>
        </p:nvPicPr>
        <p:blipFill>
          <a:blip r:embed="rId3"/>
          <a:stretch>
            <a:fillRect/>
          </a:stretch>
        </p:blipFill>
        <p:spPr>
          <a:xfrm>
            <a:off x="2681057" y="0"/>
            <a:ext cx="6711518" cy="6861775"/>
          </a:xfrm>
          <a:prstGeom prst="rect">
            <a:avLst/>
          </a:prstGeom>
          <a:noFill/>
        </p:spPr>
      </p:pic>
    </p:spTree>
    <p:extLst>
      <p:ext uri="{BB962C8B-B14F-4D97-AF65-F5344CB8AC3E}">
        <p14:creationId xmlns:p14="http://schemas.microsoft.com/office/powerpoint/2010/main" val="4189162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1953A-BC3B-D741-A69D-AB57CCFDD1D6}"/>
              </a:ext>
            </a:extLst>
          </p:cNvPr>
          <p:cNvSpPr txBox="1"/>
          <p:nvPr/>
        </p:nvSpPr>
        <p:spPr>
          <a:xfrm>
            <a:off x="843376" y="2831977"/>
            <a:ext cx="10422385" cy="923330"/>
          </a:xfrm>
          <a:prstGeom prst="rect">
            <a:avLst/>
          </a:prstGeom>
          <a:noFill/>
        </p:spPr>
        <p:txBody>
          <a:bodyPr wrap="square" rtlCol="0">
            <a:spAutoFit/>
          </a:bodyPr>
          <a:lstStyle/>
          <a:p>
            <a:pPr algn="ctr"/>
            <a:r>
              <a:rPr lang="en-US" sz="5400" dirty="0">
                <a:solidFill>
                  <a:schemeClr val="bg1"/>
                </a:solidFill>
                <a:latin typeface="Microsoft JhengHei" panose="020B0604030504040204" pitchFamily="34" charset="-120"/>
                <a:ea typeface="Microsoft JhengHei" panose="020B0604030504040204" pitchFamily="34" charset="-120"/>
              </a:rPr>
              <a:t>The science of decision making</a:t>
            </a:r>
          </a:p>
        </p:txBody>
      </p:sp>
      <p:sp>
        <p:nvSpPr>
          <p:cNvPr id="3" name="TextBox 2">
            <a:extLst>
              <a:ext uri="{FF2B5EF4-FFF2-40B4-BE49-F238E27FC236}">
                <a16:creationId xmlns:a16="http://schemas.microsoft.com/office/drawing/2014/main" id="{B23F523C-B897-0346-A62D-90D91AD9E817}"/>
              </a:ext>
            </a:extLst>
          </p:cNvPr>
          <p:cNvSpPr txBox="1"/>
          <p:nvPr/>
        </p:nvSpPr>
        <p:spPr>
          <a:xfrm>
            <a:off x="4842766" y="1253232"/>
            <a:ext cx="2423604" cy="523220"/>
          </a:xfrm>
          <a:prstGeom prst="rect">
            <a:avLst/>
          </a:prstGeom>
          <a:noFill/>
        </p:spPr>
        <p:txBody>
          <a:bodyPr wrap="square" rtlCol="0">
            <a:spAutoFit/>
          </a:bodyPr>
          <a:lstStyle/>
          <a:p>
            <a:pPr algn="ctr"/>
            <a:r>
              <a:rPr lang="en-US" sz="2800" dirty="0">
                <a:solidFill>
                  <a:schemeClr val="bg1"/>
                </a:solidFill>
                <a:latin typeface="Microsoft JhengHei" panose="020B0604030504040204" pitchFamily="34" charset="-120"/>
                <a:ea typeface="Microsoft JhengHei" panose="020B0604030504040204" pitchFamily="34" charset="-120"/>
              </a:rPr>
              <a:t>The Problem</a:t>
            </a:r>
          </a:p>
        </p:txBody>
      </p:sp>
    </p:spTree>
    <p:extLst>
      <p:ext uri="{BB962C8B-B14F-4D97-AF65-F5344CB8AC3E}">
        <p14:creationId xmlns:p14="http://schemas.microsoft.com/office/powerpoint/2010/main" val="1668671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0" y="2476837"/>
            <a:ext cx="8674100" cy="2246769"/>
          </a:xfrm>
          <a:prstGeom prst="rect">
            <a:avLst/>
          </a:prstGeom>
          <a:noFill/>
        </p:spPr>
        <p:txBody>
          <a:bodyPr wrap="square" rtlCol="0">
            <a:spAutoFit/>
          </a:bodyPr>
          <a:lstStyle/>
          <a:p>
            <a:pPr algn="ctr"/>
            <a:r>
              <a:rPr lang="en-US" sz="2800" dirty="0" smtClean="0">
                <a:solidFill>
                  <a:schemeClr val="bg1"/>
                </a:solidFill>
                <a:latin typeface="Microsoft JhengHei" panose="020B0604030504040204" pitchFamily="34" charset="-120"/>
                <a:ea typeface="Microsoft JhengHei" panose="020B0604030504040204" pitchFamily="34" charset="-120"/>
              </a:rPr>
              <a:t>“Wherefore</a:t>
            </a:r>
            <a:r>
              <a:rPr lang="en-US" sz="2800" dirty="0">
                <a:solidFill>
                  <a:schemeClr val="bg1"/>
                </a:solidFill>
                <a:latin typeface="Microsoft JhengHei" panose="020B0604030504040204" pitchFamily="34" charset="-120"/>
                <a:ea typeface="Microsoft JhengHei" panose="020B0604030504040204" pitchFamily="34" charset="-120"/>
              </a:rPr>
              <a:t>, the Lord God gave unto man that he should act for himself. Wherefore, man could not act for himself save it should be that he was enticed by the one or the other</a:t>
            </a:r>
            <a:r>
              <a:rPr lang="en-US" sz="1400" dirty="0" smtClean="0">
                <a:solidFill>
                  <a:schemeClr val="bg1"/>
                </a:solidFill>
                <a:latin typeface="Microsoft JhengHei" panose="020B0604030504040204" pitchFamily="34" charset="-120"/>
                <a:ea typeface="Microsoft JhengHei" panose="020B0604030504040204" pitchFamily="34" charset="-120"/>
              </a:rPr>
              <a:t>.”</a:t>
            </a:r>
          </a:p>
          <a:p>
            <a:pPr algn="ctr"/>
            <a:endParaRPr lang="en-US" sz="1400" dirty="0" smtClean="0">
              <a:solidFill>
                <a:schemeClr val="bg1"/>
              </a:solidFill>
              <a:latin typeface="Microsoft JhengHei" panose="020B0604030504040204" pitchFamily="34" charset="-120"/>
              <a:ea typeface="Microsoft JhengHei" panose="020B0604030504040204" pitchFamily="34" charset="-120"/>
            </a:endParaRPr>
          </a:p>
          <a:p>
            <a:pPr algn="ctr"/>
            <a:r>
              <a:rPr lang="en-US" sz="1400" dirty="0" smtClean="0">
                <a:solidFill>
                  <a:schemeClr val="bg1"/>
                </a:solidFill>
                <a:latin typeface="Microsoft JhengHei" panose="020B0604030504040204" pitchFamily="34" charset="-120"/>
                <a:ea typeface="Microsoft JhengHei" panose="020B0604030504040204" pitchFamily="34" charset="-120"/>
              </a:rPr>
              <a:t>2 Nephi 2: 16</a:t>
            </a:r>
            <a:endParaRPr lang="en-US" sz="4400" dirty="0" smtClean="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882978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1953A-BC3B-D741-A69D-AB57CCFDD1D6}"/>
              </a:ext>
            </a:extLst>
          </p:cNvPr>
          <p:cNvSpPr txBox="1"/>
          <p:nvPr/>
        </p:nvSpPr>
        <p:spPr>
          <a:xfrm>
            <a:off x="843376" y="2831977"/>
            <a:ext cx="10422385" cy="707886"/>
          </a:xfrm>
          <a:prstGeom prst="rect">
            <a:avLst/>
          </a:prstGeom>
          <a:noFill/>
        </p:spPr>
        <p:txBody>
          <a:bodyPr wrap="square" rtlCol="0">
            <a:spAutoFit/>
          </a:bodyPr>
          <a:lstStyle/>
          <a:p>
            <a:pPr algn="ctr"/>
            <a:r>
              <a:rPr lang="en-US" sz="4000" dirty="0" smtClean="0">
                <a:solidFill>
                  <a:schemeClr val="bg1"/>
                </a:solidFill>
                <a:latin typeface="Microsoft JhengHei" panose="020B0604030504040204" pitchFamily="34" charset="-120"/>
                <a:ea typeface="Microsoft JhengHei" panose="020B0604030504040204" pitchFamily="34" charset="-120"/>
              </a:rPr>
              <a:t>What do you need to make decisions?</a:t>
            </a:r>
            <a:endParaRPr lang="en-US" sz="4000"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797848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7900" y="622300"/>
            <a:ext cx="10680700" cy="707886"/>
          </a:xfrm>
          <a:prstGeom prst="rect">
            <a:avLst/>
          </a:prstGeom>
          <a:noFill/>
        </p:spPr>
        <p:txBody>
          <a:bodyPr wrap="square" rtlCol="0">
            <a:spAutoFit/>
          </a:bodyPr>
          <a:lstStyle/>
          <a:p>
            <a:pPr algn="ctr"/>
            <a:r>
              <a:rPr lang="en-US" sz="4000" dirty="0" smtClean="0">
                <a:solidFill>
                  <a:schemeClr val="bg1"/>
                </a:solidFill>
                <a:latin typeface="Microsoft JhengHei" panose="020B0604030504040204" pitchFamily="34" charset="-120"/>
                <a:ea typeface="Microsoft JhengHei" panose="020B0604030504040204" pitchFamily="34" charset="-120"/>
              </a:rPr>
              <a:t>Characteristics of Reinforcement Learning</a:t>
            </a:r>
            <a:endParaRPr lang="en-US" sz="4000" dirty="0" smtClean="0">
              <a:solidFill>
                <a:schemeClr val="bg1"/>
              </a:solidFill>
              <a:latin typeface="Microsoft JhengHei" panose="020B0604030504040204" pitchFamily="34" charset="-120"/>
              <a:ea typeface="Microsoft JhengHei" panose="020B0604030504040204" pitchFamily="34" charset="-120"/>
            </a:endParaRPr>
          </a:p>
        </p:txBody>
      </p:sp>
      <p:sp>
        <p:nvSpPr>
          <p:cNvPr id="4" name="TextBox 3"/>
          <p:cNvSpPr txBox="1"/>
          <p:nvPr/>
        </p:nvSpPr>
        <p:spPr>
          <a:xfrm>
            <a:off x="1549400" y="1905000"/>
            <a:ext cx="9817100" cy="1569660"/>
          </a:xfrm>
          <a:prstGeom prst="rect">
            <a:avLst/>
          </a:prstGeom>
          <a:noFill/>
        </p:spPr>
        <p:txBody>
          <a:bodyPr wrap="square" rtlCol="0">
            <a:spAutoFit/>
          </a:bodyPr>
          <a:lstStyle/>
          <a:p>
            <a:pPr marL="914400" indent="-914400">
              <a:buFont typeface="Arial" panose="020B0604020202020204" pitchFamily="34" charset="0"/>
              <a:buChar char="•"/>
            </a:pPr>
            <a:r>
              <a:rPr lang="en-US" sz="2400" dirty="0" smtClean="0">
                <a:solidFill>
                  <a:schemeClr val="bg1"/>
                </a:solidFill>
                <a:latin typeface="Microsoft JhengHei UI" panose="020B0604030504040204" pitchFamily="34" charset="-120"/>
                <a:ea typeface="Microsoft JhengHei UI" panose="020B0604030504040204" pitchFamily="34" charset="-120"/>
              </a:rPr>
              <a:t>There is no supervisor, only a </a:t>
            </a:r>
            <a:r>
              <a:rPr lang="en-US" sz="2400" dirty="0" smtClean="0">
                <a:solidFill>
                  <a:srgbClr val="00B050"/>
                </a:solidFill>
                <a:latin typeface="Microsoft JhengHei UI" panose="020B0604030504040204" pitchFamily="34" charset="-120"/>
                <a:ea typeface="Microsoft JhengHei UI" panose="020B0604030504040204" pitchFamily="34" charset="-120"/>
              </a:rPr>
              <a:t>reward</a:t>
            </a:r>
            <a:r>
              <a:rPr lang="en-US" sz="2400" dirty="0" smtClean="0">
                <a:solidFill>
                  <a:schemeClr val="bg1"/>
                </a:solidFill>
                <a:latin typeface="Microsoft JhengHei UI" panose="020B0604030504040204" pitchFamily="34" charset="-120"/>
                <a:ea typeface="Microsoft JhengHei UI" panose="020B0604030504040204" pitchFamily="34" charset="-120"/>
              </a:rPr>
              <a:t> signal</a:t>
            </a:r>
          </a:p>
          <a:p>
            <a:pPr marL="914400" indent="-914400">
              <a:buFont typeface="Arial" panose="020B0604020202020204" pitchFamily="34" charset="0"/>
              <a:buChar char="•"/>
            </a:pPr>
            <a:r>
              <a:rPr lang="en-US" sz="2400" dirty="0" smtClean="0">
                <a:solidFill>
                  <a:schemeClr val="bg1"/>
                </a:solidFill>
                <a:latin typeface="Microsoft JhengHei UI" panose="020B0604030504040204" pitchFamily="34" charset="-120"/>
                <a:ea typeface="Microsoft JhengHei UI" panose="020B0604030504040204" pitchFamily="34" charset="-120"/>
              </a:rPr>
              <a:t>Feedback is delayed, not instantaneous</a:t>
            </a:r>
          </a:p>
          <a:p>
            <a:pPr marL="914400" indent="-914400">
              <a:buFont typeface="Arial" panose="020B0604020202020204" pitchFamily="34" charset="0"/>
              <a:buChar char="•"/>
            </a:pPr>
            <a:r>
              <a:rPr lang="en-US" sz="2400" dirty="0" smtClean="0">
                <a:solidFill>
                  <a:schemeClr val="bg1"/>
                </a:solidFill>
                <a:latin typeface="Microsoft JhengHei UI" panose="020B0604030504040204" pitchFamily="34" charset="-120"/>
                <a:ea typeface="Microsoft JhengHei UI" panose="020B0604030504040204" pitchFamily="34" charset="-120"/>
              </a:rPr>
              <a:t>Time really matters (sequential, not independent data)</a:t>
            </a:r>
          </a:p>
          <a:p>
            <a:pPr marL="914400" indent="-914400">
              <a:buFont typeface="Arial" panose="020B0604020202020204" pitchFamily="34" charset="0"/>
              <a:buChar char="•"/>
            </a:pPr>
            <a:r>
              <a:rPr lang="en-US" sz="2400" dirty="0" smtClean="0">
                <a:solidFill>
                  <a:schemeClr val="bg1"/>
                </a:solidFill>
                <a:latin typeface="Microsoft JhengHei UI" panose="020B0604030504040204" pitchFamily="34" charset="-120"/>
                <a:ea typeface="Microsoft JhengHei UI" panose="020B0604030504040204" pitchFamily="34" charset="-120"/>
              </a:rPr>
              <a:t>Agent’s actions determine the subsequent data it receives </a:t>
            </a:r>
            <a:endParaRPr lang="en-US" sz="2400" dirty="0" smtClean="0">
              <a:solidFill>
                <a:schemeClr val="bg1"/>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54285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7900" y="622300"/>
            <a:ext cx="10680700" cy="707886"/>
          </a:xfrm>
          <a:prstGeom prst="rect">
            <a:avLst/>
          </a:prstGeom>
          <a:noFill/>
        </p:spPr>
        <p:txBody>
          <a:bodyPr wrap="square" rtlCol="0">
            <a:spAutoFit/>
          </a:bodyPr>
          <a:lstStyle/>
          <a:p>
            <a:pPr algn="ctr"/>
            <a:r>
              <a:rPr lang="en-US" sz="4000" dirty="0" smtClean="0">
                <a:solidFill>
                  <a:schemeClr val="bg1"/>
                </a:solidFill>
                <a:latin typeface="Microsoft JhengHei" panose="020B0604030504040204" pitchFamily="34" charset="-120"/>
                <a:ea typeface="Microsoft JhengHei" panose="020B0604030504040204" pitchFamily="34" charset="-120"/>
              </a:rPr>
              <a:t>Examples of Reinforcement Learning</a:t>
            </a:r>
            <a:endParaRPr lang="en-US" sz="4000" dirty="0" smtClean="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479293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5400" dirty="0" smtClean="0">
            <a:solidFill>
              <a:schemeClr val="bg1"/>
            </a:solidFill>
            <a:latin typeface="Microsoft JhengHei" panose="020B0604030504040204" pitchFamily="34" charset="-120"/>
            <a:ea typeface="Microsoft JhengHei" panose="020B0604030504040204" pitchFamily="34" charset="-12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138</Words>
  <Application>Microsoft Office PowerPoint</Application>
  <PresentationFormat>Widescreen</PresentationFormat>
  <Paragraphs>44</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Microsoft JhengHei</vt:lpstr>
      <vt:lpstr>Microsoft JhengHei UI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Morain</dc:creator>
  <cp:lastModifiedBy>Robert Morain</cp:lastModifiedBy>
  <cp:revision>11</cp:revision>
  <dcterms:created xsi:type="dcterms:W3CDTF">2018-06-14T02:40:23Z</dcterms:created>
  <dcterms:modified xsi:type="dcterms:W3CDTF">2018-06-14T23:01:15Z</dcterms:modified>
</cp:coreProperties>
</file>