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Riley &amp; Jacob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2e261c5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Jacob</a:t>
            </a:r>
            <a:endParaRPr/>
          </a:p>
        </p:txBody>
      </p:sp>
      <p:sp>
        <p:nvSpPr>
          <p:cNvPr id="151" name="Google Shape;151;g232e261c56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Riley</a:t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9fa48d70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Riley</a:t>
            </a:r>
            <a:endParaRPr/>
          </a:p>
        </p:txBody>
      </p:sp>
      <p:sp>
        <p:nvSpPr>
          <p:cNvPr id="162" name="Google Shape;162;g219fa48d701_2_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8458ebc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Riley</a:t>
            </a:r>
            <a:endParaRPr/>
          </a:p>
        </p:txBody>
      </p:sp>
      <p:sp>
        <p:nvSpPr>
          <p:cNvPr id="172" name="Google Shape;172;g218458ebcf9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9fa48d7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Riley</a:t>
            </a:r>
            <a:endParaRPr/>
          </a:p>
        </p:txBody>
      </p:sp>
      <p:sp>
        <p:nvSpPr>
          <p:cNvPr id="178" name="Google Shape;178;g219fa48d70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2e261c567_1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Jacob</a:t>
            </a:r>
            <a:endParaRPr/>
          </a:p>
        </p:txBody>
      </p:sp>
      <p:sp>
        <p:nvSpPr>
          <p:cNvPr id="186" name="Google Shape;186;g232e261c567_18_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2e261c5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Jacob</a:t>
            </a:r>
            <a:endParaRPr/>
          </a:p>
        </p:txBody>
      </p:sp>
      <p:sp>
        <p:nvSpPr>
          <p:cNvPr id="196" name="Google Shape;196;g232e261c567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2e261c56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Jacob</a:t>
            </a:r>
            <a:endParaRPr/>
          </a:p>
        </p:txBody>
      </p:sp>
      <p:sp>
        <p:nvSpPr>
          <p:cNvPr id="202" name="Google Shape;202;g232e261c567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84ad4a3b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Jacob</a:t>
            </a:r>
            <a:endParaRPr/>
          </a:p>
        </p:txBody>
      </p:sp>
      <p:sp>
        <p:nvSpPr>
          <p:cNvPr id="210" name="Google Shape;210;g2184ad4a3b5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84ad4a3b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Jacob</a:t>
            </a:r>
            <a:endParaRPr/>
          </a:p>
        </p:txBody>
      </p:sp>
      <p:sp>
        <p:nvSpPr>
          <p:cNvPr id="216" name="Google Shape;216;g2184ad4a3b5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Riley</a:t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2e261c5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Riley &amp; Jacob</a:t>
            </a:r>
            <a:endParaRPr/>
          </a:p>
        </p:txBody>
      </p:sp>
      <p:sp>
        <p:nvSpPr>
          <p:cNvPr id="222" name="Google Shape;222;g232e261c56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84ad4a3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Jacob</a:t>
            </a:r>
            <a:endParaRPr/>
          </a:p>
        </p:txBody>
      </p:sp>
      <p:sp>
        <p:nvSpPr>
          <p:cNvPr id="95" name="Google Shape;95;g2184ad4a3b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84ad4a3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Jacob</a:t>
            </a:r>
            <a:endParaRPr/>
          </a:p>
        </p:txBody>
      </p:sp>
      <p:sp>
        <p:nvSpPr>
          <p:cNvPr id="101" name="Google Shape;101;g2184ad4a3b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2e261c567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Jacob</a:t>
            </a:r>
            <a:endParaRPr/>
          </a:p>
        </p:txBody>
      </p:sp>
      <p:sp>
        <p:nvSpPr>
          <p:cNvPr id="107" name="Google Shape;107;g232e261c567_23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2e261c567_1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Riley</a:t>
            </a:r>
            <a:endParaRPr/>
          </a:p>
        </p:txBody>
      </p:sp>
      <p:sp>
        <p:nvSpPr>
          <p:cNvPr id="113" name="Google Shape;113;g232e261c567_18_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9fa48d70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Riley</a:t>
            </a:r>
            <a:endParaRPr/>
          </a:p>
        </p:txBody>
      </p:sp>
      <p:sp>
        <p:nvSpPr>
          <p:cNvPr id="123" name="Google Shape;123;g219fa48d701_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9fa48d7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Riley</a:t>
            </a:r>
            <a:endParaRPr/>
          </a:p>
        </p:txBody>
      </p:sp>
      <p:sp>
        <p:nvSpPr>
          <p:cNvPr id="134" name="Google Shape;134;g219fa48d70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2e261c567_1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Jacob</a:t>
            </a:r>
            <a:endParaRPr/>
          </a:p>
        </p:txBody>
      </p:sp>
      <p:sp>
        <p:nvSpPr>
          <p:cNvPr id="140" name="Google Shape;140;g232e261c567_18_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Relationship Id="rId8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Relationship Id="rId7" Type="http://schemas.openxmlformats.org/officeDocument/2006/relationships/image" Target="../media/image29.png"/><Relationship Id="rId8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010100" y="1647375"/>
            <a:ext cx="10171800" cy="21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Predicting Malware Spread Using Stochastic Systems of Differential Equations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429499" y="4120600"/>
            <a:ext cx="93330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By: Jacob Atkinson, Zachary Babcock, Riley Morgan, and Michael Orr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Coach: Md Sazib Hasan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628650" y="680567"/>
            <a:ext cx="11125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SLBQR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1059692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838200" y="1793151"/>
            <a:ext cx="105156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6000">
                <a:solidFill>
                  <a:srgbClr val="FFFFFF"/>
                </a:solidFill>
              </a:rPr>
              <a:t>Stochastic Models</a:t>
            </a:r>
            <a:endParaRPr b="1"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/>
        </p:nvSpPr>
        <p:spPr>
          <a:xfrm>
            <a:off x="3218050" y="1553266"/>
            <a:ext cx="5755900" cy="5259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4" l="-1541" r="0" t="-476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3218050" y="2386698"/>
            <a:ext cx="5755901" cy="52591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284" l="-1541" r="0" t="-476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3218051" y="3221365"/>
            <a:ext cx="5755900" cy="52591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950" l="-1761" r="0" t="-23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3218050" y="4056032"/>
            <a:ext cx="5755900" cy="52591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6665" l="-1541" r="0" t="-23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3218050" y="4890699"/>
            <a:ext cx="5755899" cy="52591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951" l="-154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650240" y="457200"/>
            <a:ext cx="109016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SIQVD Model with Stochasticity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823822" y="50171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SIQVD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625" y="9802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45600" y="414750"/>
            <a:ext cx="105156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Varying White Noise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300" y="2036694"/>
            <a:ext cx="3712826" cy="278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600" y="2036663"/>
            <a:ext cx="3712826" cy="27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28988" y="2036681"/>
            <a:ext cx="3712826" cy="2784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480269" y="1876425"/>
            <a:ext cx="9741898" cy="5375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1480269" y="2634306"/>
            <a:ext cx="7197483" cy="5375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1480269" y="3392187"/>
            <a:ext cx="5127686" cy="53751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1480269" y="4150068"/>
            <a:ext cx="5133778" cy="53751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1480269" y="4907949"/>
            <a:ext cx="8489055" cy="53751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628650" y="680567"/>
            <a:ext cx="11125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SLBQR Model with Stochasticity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628650" y="680567"/>
            <a:ext cx="11125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SLBQR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1084167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/>
        </p:nvSpPr>
        <p:spPr>
          <a:xfrm>
            <a:off x="628650" y="680567"/>
            <a:ext cx="11125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Varying White Noise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875" y="2013450"/>
            <a:ext cx="3774795" cy="283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8587" y="2013441"/>
            <a:ext cx="3774800" cy="283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67303" y="2013450"/>
            <a:ext cx="3774795" cy="2831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823822" y="50171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Conclusion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838200" y="1982975"/>
            <a:ext cx="10515600" cy="3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 sz="2400">
                <a:solidFill>
                  <a:srgbClr val="FFFFFF"/>
                </a:solidFill>
              </a:rPr>
              <a:t>Current models of malware spread do not capture the inherent complexity of malware attacks due to their randomness and unpredictability.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 sz="2400">
                <a:solidFill>
                  <a:srgbClr val="FFFFFF"/>
                </a:solidFill>
              </a:rPr>
              <a:t>Incorporating stochasticity into pre-established epidemiology malware models, provides a more time-dependent, dynamic, and accurate simulation of malware spread with external factors.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823822" y="50171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Next Steps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838200" y="1825625"/>
            <a:ext cx="10515600" cy="3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Apply the </a:t>
            </a:r>
            <a:r>
              <a:rPr lang="en-US">
                <a:solidFill>
                  <a:srgbClr val="FFFFFF"/>
                </a:solidFill>
              </a:rPr>
              <a:t>Milstein</a:t>
            </a:r>
            <a:r>
              <a:rPr lang="en-US">
                <a:solidFill>
                  <a:srgbClr val="FFFFFF"/>
                </a:solidFill>
              </a:rPr>
              <a:t> method to </a:t>
            </a:r>
            <a:r>
              <a:rPr lang="en-US">
                <a:solidFill>
                  <a:srgbClr val="FFFFFF"/>
                </a:solidFill>
              </a:rPr>
              <a:t>approximate</a:t>
            </a:r>
            <a:r>
              <a:rPr lang="en-US">
                <a:solidFill>
                  <a:srgbClr val="FFFFFF"/>
                </a:solidFill>
              </a:rPr>
              <a:t> the spread of malware attacks.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Compare our results of stochastic models to the non-stochastic base models.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>
                <a:solidFill>
                  <a:srgbClr val="FFFFFF"/>
                </a:solidFill>
              </a:rPr>
              <a:t>Complete a research paper explaining our findings.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86272" y="50158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Outline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7275"/>
            <a:ext cx="49428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Variables &amp; Parameters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 Models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411000" y="1827275"/>
            <a:ext cx="49428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Stochastic Models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/>
        </p:nvSpPr>
        <p:spPr>
          <a:xfrm>
            <a:off x="2719000" y="516700"/>
            <a:ext cx="6753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1" sz="9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360433" y="1334433"/>
            <a:ext cx="548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868" y="2240700"/>
            <a:ext cx="3878232" cy="387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23822" y="50171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Background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3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64285"/>
              <a:buChar char="●"/>
            </a:pPr>
            <a:r>
              <a:rPr lang="en-US">
                <a:solidFill>
                  <a:srgbClr val="FFFFFF"/>
                </a:solidFill>
              </a:rPr>
              <a:t>Malware attacks continue to threaten the world, resulting in millions of dollars of damage every year. </a:t>
            </a:r>
            <a:endParaRPr>
              <a:solidFill>
                <a:srgbClr val="FFFFFF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64285"/>
              <a:buChar char="●"/>
            </a:pPr>
            <a:r>
              <a:rPr lang="en-US">
                <a:solidFill>
                  <a:srgbClr val="FFFFFF"/>
                </a:solidFill>
              </a:rPr>
              <a:t>Models have been developed to portray the dynamics of malware spread, but haven’t considered the stochasticity of malware attacks.</a:t>
            </a:r>
            <a:endParaRPr>
              <a:solidFill>
                <a:srgbClr val="FFFFFF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64285"/>
              <a:buChar char="●"/>
            </a:pPr>
            <a:r>
              <a:rPr lang="en-US">
                <a:solidFill>
                  <a:srgbClr val="FFFFFF"/>
                </a:solidFill>
              </a:rPr>
              <a:t>Stochastic systems of differential equations provide a time-dependent, and dynamic representation of malware distribution in a network, allowing a simulation of the complex nature of malware spread with external factors.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23822" y="50171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Goal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3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3300">
                <a:solidFill>
                  <a:schemeClr val="lt1"/>
                </a:solidFill>
              </a:rPr>
              <a:t>Improve the </a:t>
            </a:r>
            <a:r>
              <a:rPr lang="en-US" sz="3300">
                <a:solidFill>
                  <a:schemeClr val="lt1"/>
                </a:solidFill>
              </a:rPr>
              <a:t>effectiveness of ordinary differential equation models to predict and mitigate malware spread.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1162050" y="2428726"/>
            <a:ext cx="3143250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 &amp; Parameters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025" y="399950"/>
            <a:ext cx="6715126" cy="523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4649244" y="2133600"/>
            <a:ext cx="4461000" cy="537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4649244" y="2891481"/>
            <a:ext cx="3564900" cy="537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4649244" y="3649362"/>
            <a:ext cx="3635100" cy="537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649244" y="4407243"/>
            <a:ext cx="3167100" cy="537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628650" y="947267"/>
            <a:ext cx="11125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SEIRS Model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099500" y="2155638"/>
            <a:ext cx="37170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 = Susceptible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= Exposed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= Infected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 = Recovered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3689197" y="1563961"/>
            <a:ext cx="5755800" cy="525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4" l="-1541" r="0" t="-476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3689197" y="2469320"/>
            <a:ext cx="5755800" cy="525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665" l="-1541" r="0" t="-23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3689197" y="3374678"/>
            <a:ext cx="5755800" cy="525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950" l="-1761" r="0" t="-23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3689197" y="4280036"/>
            <a:ext cx="5755800" cy="525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3951" l="-154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3689197" y="5185394"/>
            <a:ext cx="5755800" cy="525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6665" l="-1541" r="0" t="-23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645160" y="415074"/>
            <a:ext cx="109016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SIQVD Model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1075975" y="1563950"/>
            <a:ext cx="3717000" cy="4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 = Susceptible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= Infected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 = 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Quarantine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 = Vaccinated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 = Delay Hosts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823822" y="50171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SIQVD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2863719" y="1889775"/>
            <a:ext cx="7802700" cy="537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2863719" y="2647656"/>
            <a:ext cx="5355000" cy="537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2863719" y="3405537"/>
            <a:ext cx="3233700" cy="537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2863719" y="4163418"/>
            <a:ext cx="3209400" cy="537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2863719" y="4921299"/>
            <a:ext cx="6579300" cy="5376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628650" y="680567"/>
            <a:ext cx="11125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SLBQR Model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810350" y="1780988"/>
            <a:ext cx="37170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 = Susceptible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 = Latent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 = Breaking-Out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 = Quarantined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 = Recovered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