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B60015-9FA3-4D44-85AE-38CB02D51466}">
  <a:tblStyle styleId="{0DB60015-9FA3-4D44-85AE-38CB02D514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bold.fntdata"/><Relationship Id="rId12" Type="http://schemas.openxmlformats.org/officeDocument/2006/relationships/slide" Target="slides/slide6.xml"/><Relationship Id="rId34" Type="http://schemas.openxmlformats.org/officeDocument/2006/relationships/font" Target="fonts/Raleway-regular.fntdata"/><Relationship Id="rId15" Type="http://schemas.openxmlformats.org/officeDocument/2006/relationships/slide" Target="slides/slide9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8.xml"/><Relationship Id="rId36" Type="http://schemas.openxmlformats.org/officeDocument/2006/relationships/font" Target="fonts/Raleway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45f69e8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45f69e8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Minxiong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6c18e67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6c18e67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Minxiong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3e38b9b2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3e38b9b2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3e38b9b29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3e38b9b2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1cf3d0d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1cf3d0d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1cf3d0de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1cf3d0de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47435e5d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247435e5d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75b66a9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75b66a9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568fa6e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568fa6e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635c6483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635c6483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39b3427f9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39b3427f9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61ea6e2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261ea6e2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568fa6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2568fa6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61ea6e2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261ea6e2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596ec2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596ec2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3e38b9b29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23e38b9b29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21cf3d0d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21cf3d0d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3e38b9b2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3e38b9b2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23e38b9b29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23e38b9b29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39b3427f9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39b3427f9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9b3427f9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39b3427f9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39b3427f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39b3427f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9b3427f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9b3427f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Minxiong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39b3427f9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39b3427f9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Minxiong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3e38b9b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3e38b9b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Minxiong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3e38b9b2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3e38b9b2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Minxiong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ncbi.nlm.nih.gov/pmc/articles" TargetMode="External"/><Relationship Id="rId4" Type="http://schemas.openxmlformats.org/officeDocument/2006/relationships/hyperlink" Target="https://www.hindawi.com/journals/aaa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8.png"/><Relationship Id="rId5" Type="http://schemas.openxmlformats.org/officeDocument/2006/relationships/image" Target="../media/image21.png"/><Relationship Id="rId6" Type="http://schemas.openxmlformats.org/officeDocument/2006/relationships/image" Target="../media/image42.png"/><Relationship Id="rId7" Type="http://schemas.openxmlformats.org/officeDocument/2006/relationships/image" Target="../media/image13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png"/><Relationship Id="rId11" Type="http://schemas.openxmlformats.org/officeDocument/2006/relationships/image" Target="../media/image12.png"/><Relationship Id="rId22" Type="http://schemas.openxmlformats.org/officeDocument/2006/relationships/image" Target="../media/image43.png"/><Relationship Id="rId10" Type="http://schemas.openxmlformats.org/officeDocument/2006/relationships/image" Target="../media/image5.png"/><Relationship Id="rId21" Type="http://schemas.openxmlformats.org/officeDocument/2006/relationships/image" Target="../media/image23.png"/><Relationship Id="rId13" Type="http://schemas.openxmlformats.org/officeDocument/2006/relationships/image" Target="../media/image4.png"/><Relationship Id="rId24" Type="http://schemas.openxmlformats.org/officeDocument/2006/relationships/image" Target="../media/image35.png"/><Relationship Id="rId12" Type="http://schemas.openxmlformats.org/officeDocument/2006/relationships/image" Target="../media/image6.png"/><Relationship Id="rId23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15" Type="http://schemas.openxmlformats.org/officeDocument/2006/relationships/image" Target="../media/image15.png"/><Relationship Id="rId14" Type="http://schemas.openxmlformats.org/officeDocument/2006/relationships/image" Target="../media/image16.png"/><Relationship Id="rId17" Type="http://schemas.openxmlformats.org/officeDocument/2006/relationships/image" Target="../media/image26.png"/><Relationship Id="rId16" Type="http://schemas.openxmlformats.org/officeDocument/2006/relationships/image" Target="../media/image28.png"/><Relationship Id="rId5" Type="http://schemas.openxmlformats.org/officeDocument/2006/relationships/image" Target="../media/image3.png"/><Relationship Id="rId19" Type="http://schemas.openxmlformats.org/officeDocument/2006/relationships/image" Target="../media/image25.png"/><Relationship Id="rId6" Type="http://schemas.openxmlformats.org/officeDocument/2006/relationships/image" Target="../media/image7.png"/><Relationship Id="rId18" Type="http://schemas.openxmlformats.org/officeDocument/2006/relationships/image" Target="../media/image24.png"/><Relationship Id="rId7" Type="http://schemas.openxmlformats.org/officeDocument/2006/relationships/image" Target="../media/image18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57.png"/><Relationship Id="rId22" Type="http://schemas.openxmlformats.org/officeDocument/2006/relationships/image" Target="../media/image45.png"/><Relationship Id="rId21" Type="http://schemas.openxmlformats.org/officeDocument/2006/relationships/image" Target="../media/image40.png"/><Relationship Id="rId24" Type="http://schemas.openxmlformats.org/officeDocument/2006/relationships/image" Target="../media/image47.png"/><Relationship Id="rId23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55.png"/><Relationship Id="rId9" Type="http://schemas.openxmlformats.org/officeDocument/2006/relationships/image" Target="../media/image32.png"/><Relationship Id="rId26" Type="http://schemas.openxmlformats.org/officeDocument/2006/relationships/image" Target="../media/image44.png"/><Relationship Id="rId25" Type="http://schemas.openxmlformats.org/officeDocument/2006/relationships/image" Target="../media/image59.png"/><Relationship Id="rId28" Type="http://schemas.openxmlformats.org/officeDocument/2006/relationships/image" Target="../media/image50.png"/><Relationship Id="rId27" Type="http://schemas.openxmlformats.org/officeDocument/2006/relationships/image" Target="../media/image62.png"/><Relationship Id="rId5" Type="http://schemas.openxmlformats.org/officeDocument/2006/relationships/image" Target="../media/image38.png"/><Relationship Id="rId6" Type="http://schemas.openxmlformats.org/officeDocument/2006/relationships/image" Target="../media/image46.png"/><Relationship Id="rId29" Type="http://schemas.openxmlformats.org/officeDocument/2006/relationships/image" Target="../media/image63.png"/><Relationship Id="rId7" Type="http://schemas.openxmlformats.org/officeDocument/2006/relationships/image" Target="../media/image34.png"/><Relationship Id="rId8" Type="http://schemas.openxmlformats.org/officeDocument/2006/relationships/image" Target="../media/image31.png"/><Relationship Id="rId31" Type="http://schemas.openxmlformats.org/officeDocument/2006/relationships/image" Target="../media/image52.png"/><Relationship Id="rId30" Type="http://schemas.openxmlformats.org/officeDocument/2006/relationships/image" Target="../media/image60.png"/><Relationship Id="rId11" Type="http://schemas.openxmlformats.org/officeDocument/2006/relationships/image" Target="../media/image33.png"/><Relationship Id="rId33" Type="http://schemas.openxmlformats.org/officeDocument/2006/relationships/image" Target="../media/image58.png"/><Relationship Id="rId10" Type="http://schemas.openxmlformats.org/officeDocument/2006/relationships/image" Target="../media/image39.png"/><Relationship Id="rId32" Type="http://schemas.openxmlformats.org/officeDocument/2006/relationships/image" Target="../media/image61.png"/><Relationship Id="rId13" Type="http://schemas.openxmlformats.org/officeDocument/2006/relationships/image" Target="../media/image27.png"/><Relationship Id="rId35" Type="http://schemas.openxmlformats.org/officeDocument/2006/relationships/image" Target="../media/image43.png"/><Relationship Id="rId12" Type="http://schemas.openxmlformats.org/officeDocument/2006/relationships/image" Target="../media/image48.png"/><Relationship Id="rId34" Type="http://schemas.openxmlformats.org/officeDocument/2006/relationships/image" Target="../media/image51.png"/><Relationship Id="rId15" Type="http://schemas.openxmlformats.org/officeDocument/2006/relationships/image" Target="../media/image37.png"/><Relationship Id="rId37" Type="http://schemas.openxmlformats.org/officeDocument/2006/relationships/image" Target="../media/image67.png"/><Relationship Id="rId14" Type="http://schemas.openxmlformats.org/officeDocument/2006/relationships/image" Target="../media/image53.png"/><Relationship Id="rId36" Type="http://schemas.openxmlformats.org/officeDocument/2006/relationships/image" Target="../media/image65.png"/><Relationship Id="rId17" Type="http://schemas.openxmlformats.org/officeDocument/2006/relationships/image" Target="../media/image41.png"/><Relationship Id="rId39" Type="http://schemas.openxmlformats.org/officeDocument/2006/relationships/image" Target="../media/image66.png"/><Relationship Id="rId16" Type="http://schemas.openxmlformats.org/officeDocument/2006/relationships/image" Target="../media/image29.png"/><Relationship Id="rId38" Type="http://schemas.openxmlformats.org/officeDocument/2006/relationships/image" Target="../media/image70.png"/><Relationship Id="rId19" Type="http://schemas.openxmlformats.org/officeDocument/2006/relationships/image" Target="../media/image56.png"/><Relationship Id="rId18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ct val="110000"/>
              <a:buFont typeface="Arial"/>
              <a:buNone/>
            </a:pPr>
            <a:r>
              <a:rPr b="0" i="1" lang="en" sz="4000">
                <a:latin typeface="Cambria"/>
                <a:ea typeface="Cambria"/>
                <a:cs typeface="Cambria"/>
                <a:sym typeface="Cambria"/>
              </a:rPr>
              <a:t>Modeling the Effects of Introducing Toxorhynchites to areas infected with Dengue Fever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286450"/>
            <a:ext cx="7688100" cy="1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2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Cameron, MinXiong, &amp; Riley</a:t>
            </a:r>
            <a:endParaRPr sz="2300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2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Dixie State University</a:t>
            </a:r>
            <a:endParaRPr sz="2300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2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Advisor: Dr. Vinodh Chellamuthu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785000" y="3659350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/>
          <p:nvPr>
            <p:ph type="title"/>
          </p:nvPr>
        </p:nvSpPr>
        <p:spPr>
          <a:xfrm>
            <a:off x="727650" y="58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Equations</a:t>
            </a:r>
            <a:endParaRPr/>
          </a:p>
        </p:txBody>
      </p:sp>
      <p:sp>
        <p:nvSpPr>
          <p:cNvPr id="303" name="Google Shape;30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4" name="Google Shape;3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38" y="1504950"/>
            <a:ext cx="77057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/>
          <p:nvPr>
            <p:ph type="title"/>
          </p:nvPr>
        </p:nvSpPr>
        <p:spPr>
          <a:xfrm>
            <a:off x="727650" y="563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Equations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1" name="Google Shape;3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00" y="1431750"/>
            <a:ext cx="795379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Results</a:t>
            </a:r>
            <a:endParaRPr sz="6000"/>
          </a:p>
        </p:txBody>
      </p:sp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title"/>
          </p:nvPr>
        </p:nvSpPr>
        <p:spPr>
          <a:xfrm>
            <a:off x="727800" y="564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Parameters</a:t>
            </a:r>
            <a:endParaRPr/>
          </a:p>
        </p:txBody>
      </p:sp>
      <p:sp>
        <p:nvSpPr>
          <p:cNvPr id="323" name="Google Shape;32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2400"/>
            <a:ext cx="8839200" cy="32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/>
          <p:nvPr>
            <p:ph type="title"/>
          </p:nvPr>
        </p:nvSpPr>
        <p:spPr>
          <a:xfrm>
            <a:off x="727800" y="5804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Satiety Rate = 0.01 &amp; Searching Rate = 0.1</a:t>
            </a:r>
            <a:endParaRPr/>
          </a:p>
        </p:txBody>
      </p:sp>
      <p:sp>
        <p:nvSpPr>
          <p:cNvPr id="330" name="Google Shape;330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8050"/>
            <a:ext cx="8839200" cy="32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/>
          <p:nvPr>
            <p:ph type="title"/>
          </p:nvPr>
        </p:nvSpPr>
        <p:spPr>
          <a:xfrm>
            <a:off x="727800" y="556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Satiety Rate = 0.03 &amp; Searching Rate = 0.65</a:t>
            </a:r>
            <a:endParaRPr/>
          </a:p>
        </p:txBody>
      </p:sp>
      <p:sp>
        <p:nvSpPr>
          <p:cNvPr id="337" name="Google Shape;337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8" name="Google Shape;3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4250"/>
            <a:ext cx="8839200" cy="32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>
            <p:ph type="title"/>
          </p:nvPr>
        </p:nvSpPr>
        <p:spPr>
          <a:xfrm>
            <a:off x="727800" y="5804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Conversation Rate = 0.6</a:t>
            </a:r>
            <a:endParaRPr sz="2550"/>
          </a:p>
        </p:txBody>
      </p:sp>
      <p:sp>
        <p:nvSpPr>
          <p:cNvPr id="344" name="Google Shape;344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5" name="Google Shape;3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8050"/>
            <a:ext cx="8839200" cy="32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 txBox="1"/>
          <p:nvPr>
            <p:ph type="ctrTitle"/>
          </p:nvPr>
        </p:nvSpPr>
        <p:spPr>
          <a:xfrm>
            <a:off x="657525" y="2034000"/>
            <a:ext cx="76881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What did we learn?</a:t>
            </a:r>
            <a:endParaRPr sz="5600"/>
          </a:p>
        </p:txBody>
      </p:sp>
      <p:sp>
        <p:nvSpPr>
          <p:cNvPr id="351" name="Google Shape;35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When Releasing Multiple Times</a:t>
            </a:r>
            <a:endParaRPr/>
          </a:p>
        </p:txBody>
      </p:sp>
      <p:sp>
        <p:nvSpPr>
          <p:cNvPr id="357" name="Google Shape;35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3" name="Google Shape;3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1700"/>
            <a:ext cx="8839200" cy="32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1"/>
          <p:cNvSpPr txBox="1"/>
          <p:nvPr/>
        </p:nvSpPr>
        <p:spPr>
          <a:xfrm>
            <a:off x="717300" y="467575"/>
            <a:ext cx="7709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Releasing every 14 days</a:t>
            </a:r>
            <a:endParaRPr b="1"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56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1362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➔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Brief Background on Dengue Fever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➔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Mathematical Model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➔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Effects of New Predator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➔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Results 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➔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 txBox="1"/>
          <p:nvPr>
            <p:ph type="ctrTitle"/>
          </p:nvPr>
        </p:nvSpPr>
        <p:spPr>
          <a:xfrm>
            <a:off x="729450" y="1322450"/>
            <a:ext cx="7688100" cy="3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Release when </a:t>
            </a:r>
            <a:r>
              <a:rPr lang="en" sz="2000">
                <a:solidFill>
                  <a:schemeClr val="accent2"/>
                </a:solidFill>
              </a:rPr>
              <a:t>average temperature over the previous 7 </a:t>
            </a:r>
            <a:r>
              <a:rPr lang="en" sz="2000"/>
              <a:t>days is </a:t>
            </a:r>
            <a:r>
              <a:rPr lang="en" sz="2000">
                <a:solidFill>
                  <a:schemeClr val="accent2"/>
                </a:solidFill>
              </a:rPr>
              <a:t>greater than 30 °C</a:t>
            </a:r>
            <a:r>
              <a:rPr b="0" lang="en" sz="2000">
                <a:solidFill>
                  <a:schemeClr val="accent2"/>
                </a:solidFill>
              </a:rPr>
              <a:t> </a:t>
            </a:r>
            <a:r>
              <a:rPr lang="en" sz="2000"/>
              <a:t>and it's been a </a:t>
            </a:r>
            <a:r>
              <a:rPr lang="en" sz="2000">
                <a:solidFill>
                  <a:schemeClr val="accent2"/>
                </a:solidFill>
              </a:rPr>
              <a:t>minimum of 7 days since the last release</a:t>
            </a:r>
            <a:r>
              <a:rPr lang="en" sz="2000"/>
              <a:t>.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Release when it’s </a:t>
            </a:r>
            <a:r>
              <a:rPr lang="en" sz="2000">
                <a:solidFill>
                  <a:schemeClr val="accent2"/>
                </a:solidFill>
              </a:rPr>
              <a:t>been over 10 days</a:t>
            </a:r>
            <a:r>
              <a:rPr lang="en" sz="2000"/>
              <a:t> since the last release.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Release when the </a:t>
            </a:r>
            <a:r>
              <a:rPr lang="en" sz="2000">
                <a:solidFill>
                  <a:schemeClr val="accent2"/>
                </a:solidFill>
              </a:rPr>
              <a:t>overall proportion</a:t>
            </a:r>
            <a:r>
              <a:rPr lang="en" sz="2000"/>
              <a:t> of Toxorhynchites gets </a:t>
            </a:r>
            <a:r>
              <a:rPr lang="en" sz="2000">
                <a:solidFill>
                  <a:schemeClr val="accent2"/>
                </a:solidFill>
              </a:rPr>
              <a:t>below 0.1</a:t>
            </a:r>
            <a:r>
              <a:rPr lang="en" sz="2000"/>
              <a:t> and it’s been at </a:t>
            </a:r>
            <a:r>
              <a:rPr lang="en" sz="2000">
                <a:solidFill>
                  <a:schemeClr val="accent2"/>
                </a:solidFill>
              </a:rPr>
              <a:t>least 7 days since the last release</a:t>
            </a:r>
            <a:r>
              <a:rPr lang="en" sz="2000"/>
              <a:t>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70" name="Google Shape;370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32"/>
          <p:cNvSpPr txBox="1"/>
          <p:nvPr/>
        </p:nvSpPr>
        <p:spPr>
          <a:xfrm>
            <a:off x="1750475" y="551525"/>
            <a:ext cx="5670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aleway"/>
                <a:ea typeface="Raleway"/>
                <a:cs typeface="Raleway"/>
                <a:sym typeface="Raleway"/>
              </a:rPr>
              <a:t>Conditions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7" name="Google Shape;3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0250"/>
            <a:ext cx="8839200" cy="32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Release when </a:t>
            </a:r>
            <a:r>
              <a:rPr lang="en" sz="2000">
                <a:solidFill>
                  <a:schemeClr val="accent2"/>
                </a:solidFill>
              </a:rPr>
              <a:t>average temperature over the previous 7 </a:t>
            </a:r>
            <a:r>
              <a:rPr lang="en" sz="2000"/>
              <a:t>days is </a:t>
            </a:r>
            <a:r>
              <a:rPr lang="en" sz="2000">
                <a:solidFill>
                  <a:schemeClr val="accent2"/>
                </a:solidFill>
              </a:rPr>
              <a:t>below than 24 °C</a:t>
            </a:r>
            <a:r>
              <a:rPr b="0" lang="en" sz="2000">
                <a:solidFill>
                  <a:schemeClr val="accent2"/>
                </a:solidFill>
              </a:rPr>
              <a:t> </a:t>
            </a:r>
            <a:r>
              <a:rPr lang="en" sz="2000"/>
              <a:t>and it's been a </a:t>
            </a:r>
            <a:r>
              <a:rPr lang="en" sz="2000">
                <a:solidFill>
                  <a:schemeClr val="accent2"/>
                </a:solidFill>
              </a:rPr>
              <a:t>minimum of 7 days since the last release</a:t>
            </a:r>
            <a:r>
              <a:rPr lang="en" sz="2000"/>
              <a:t>.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Release when it’s </a:t>
            </a:r>
            <a:r>
              <a:rPr lang="en" sz="2000">
                <a:solidFill>
                  <a:schemeClr val="accent2"/>
                </a:solidFill>
              </a:rPr>
              <a:t>been over 10 days</a:t>
            </a:r>
            <a:r>
              <a:rPr lang="en" sz="2000"/>
              <a:t> since the last release.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Release when the </a:t>
            </a:r>
            <a:r>
              <a:rPr lang="en" sz="2000">
                <a:solidFill>
                  <a:schemeClr val="accent2"/>
                </a:solidFill>
              </a:rPr>
              <a:t>overall proportion</a:t>
            </a:r>
            <a:r>
              <a:rPr lang="en" sz="2000"/>
              <a:t> of Toxorhynchites gets </a:t>
            </a:r>
            <a:r>
              <a:rPr lang="en" sz="2000">
                <a:solidFill>
                  <a:schemeClr val="accent2"/>
                </a:solidFill>
              </a:rPr>
              <a:t>below 0.1</a:t>
            </a:r>
            <a:r>
              <a:rPr lang="en" sz="2000"/>
              <a:t> and it’s been at </a:t>
            </a:r>
            <a:r>
              <a:rPr lang="en" sz="2000">
                <a:solidFill>
                  <a:schemeClr val="accent2"/>
                </a:solidFill>
              </a:rPr>
              <a:t>least 7 days since the last release</a:t>
            </a:r>
            <a:r>
              <a:rPr lang="en" sz="2000"/>
              <a:t>.</a:t>
            </a:r>
            <a:endParaRPr sz="2000"/>
          </a:p>
        </p:txBody>
      </p:sp>
      <p:sp>
        <p:nvSpPr>
          <p:cNvPr id="383" name="Google Shape;383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34"/>
          <p:cNvSpPr txBox="1"/>
          <p:nvPr/>
        </p:nvSpPr>
        <p:spPr>
          <a:xfrm>
            <a:off x="1750475" y="551525"/>
            <a:ext cx="5670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aleway"/>
                <a:ea typeface="Raleway"/>
                <a:cs typeface="Raleway"/>
                <a:sym typeface="Raleway"/>
              </a:rPr>
              <a:t>Conditions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" name="Google Shape;3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2375"/>
            <a:ext cx="8839200" cy="32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"/>
          <p:cNvSpPr txBox="1"/>
          <p:nvPr>
            <p:ph type="title"/>
          </p:nvPr>
        </p:nvSpPr>
        <p:spPr>
          <a:xfrm>
            <a:off x="729450" y="575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6" name="Google Shape;396;p36"/>
          <p:cNvSpPr txBox="1"/>
          <p:nvPr>
            <p:ph idx="1" type="body"/>
          </p:nvPr>
        </p:nvSpPr>
        <p:spPr>
          <a:xfrm>
            <a:off x="729450" y="1333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" sz="1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more we release the Toxorhynchites</a:t>
            </a: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the </a:t>
            </a:r>
            <a:r>
              <a:rPr lang="en" sz="1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fewer number of cases</a:t>
            </a: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are expected to occur.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predator </a:t>
            </a:r>
            <a:r>
              <a:rPr lang="en" sz="1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only delays</a:t>
            </a: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rate of infection.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Releasing when the average temperature of the previous seven days was </a:t>
            </a:r>
            <a:r>
              <a:rPr lang="en" sz="1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cooler than 24 </a:t>
            </a: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°C</a:t>
            </a: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led to a lower proportion of infected humans.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7" name="Google Shape;397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/>
          <p:nvPr>
            <p:ph type="title"/>
          </p:nvPr>
        </p:nvSpPr>
        <p:spPr>
          <a:xfrm>
            <a:off x="768700" y="611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03" name="Google Shape;403;p37"/>
          <p:cNvSpPr txBox="1"/>
          <p:nvPr>
            <p:ph idx="1" type="body"/>
          </p:nvPr>
        </p:nvSpPr>
        <p:spPr>
          <a:xfrm>
            <a:off x="727650" y="1503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Continue finding an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optimal release </a:t>
            </a:r>
            <a:r>
              <a:rPr lang="en" sz="1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temperature</a:t>
            </a:r>
            <a:r>
              <a:rPr lang="en" sz="1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and frequency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 limit the disease. 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Explore other sources to confirm our variables, and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search for other values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 conversation rate, birth rate, and maturation rate.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Explore how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precipitation</a:t>
            </a:r>
            <a:r>
              <a:rPr lang="en" sz="1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can </a:t>
            </a:r>
            <a:r>
              <a:rPr lang="en" sz="1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affect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populations of each variety of mosquito.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4" name="Google Shape;404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"/>
          <p:cNvSpPr txBox="1"/>
          <p:nvPr>
            <p:ph type="title"/>
          </p:nvPr>
        </p:nvSpPr>
        <p:spPr>
          <a:xfrm>
            <a:off x="727650" y="563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410" name="Google Shape;410;p38"/>
          <p:cNvSpPr txBox="1"/>
          <p:nvPr>
            <p:ph idx="1" type="body"/>
          </p:nvPr>
        </p:nvSpPr>
        <p:spPr>
          <a:xfrm>
            <a:off x="727650" y="1345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Donald, Claire L, et al. “</a:t>
            </a:r>
            <a:r>
              <a:rPr i="1" lang="en" sz="1200">
                <a:solidFill>
                  <a:srgbClr val="000000"/>
                </a:solidFill>
              </a:rPr>
              <a:t>Toxorhynchites</a:t>
            </a:r>
            <a:r>
              <a:rPr lang="en" sz="1200">
                <a:solidFill>
                  <a:srgbClr val="000000"/>
                </a:solidFill>
              </a:rPr>
              <a:t> Species: A Review of Current Knowledge.” 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</a:rPr>
              <a:t>Insects</a:t>
            </a:r>
            <a:r>
              <a:rPr lang="en" sz="1200">
                <a:solidFill>
                  <a:srgbClr val="000000"/>
                </a:solidFill>
              </a:rPr>
              <a:t>, MDPI, 30 Oct. 2020, </a:t>
            </a:r>
            <a:r>
              <a:rPr lang="en" sz="1200" u="sng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</a:t>
            </a:r>
            <a:r>
              <a:rPr lang="en" sz="1200">
                <a:solidFill>
                  <a:srgbClr val="000000"/>
                </a:solidFill>
              </a:rPr>
              <a:t> /PMC7693308/.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GN;, Ndii MZ;Hickson RI;Allingham D;Mercer. “Modelling the Transmission Dynamics of 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Dengue in the Presence of Wolbachia.” </a:t>
            </a:r>
            <a:r>
              <a:rPr i="1" lang="en" sz="1200">
                <a:solidFill>
                  <a:srgbClr val="000000"/>
                </a:solidFill>
              </a:rPr>
              <a:t>Mathematical Biosciences</a:t>
            </a:r>
            <a:r>
              <a:rPr lang="en" sz="1200">
                <a:solidFill>
                  <a:srgbClr val="000000"/>
                </a:solidFill>
              </a:rPr>
              <a:t>, U.S. National Library of Medicine, https://pubmed.ncbi.nlm.nih.gov/25645184/.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Pierre-louis, Kendra, and Nadja Popovich. “How Dengue, a Deadly Mosquito-Borne Disease, Could Spread in a 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Warming World.” </a:t>
            </a:r>
            <a:r>
              <a:rPr i="1" lang="en" sz="1200">
                <a:solidFill>
                  <a:srgbClr val="000000"/>
                </a:solidFill>
              </a:rPr>
              <a:t>The New York Times</a:t>
            </a:r>
            <a:r>
              <a:rPr lang="en" sz="1200">
                <a:solidFill>
                  <a:srgbClr val="000000"/>
                </a:solidFill>
              </a:rPr>
              <a:t>, The New York Times, 10 June 2019, https://www.nytimes.com/interactive/2019/06/10/climate/dengue-mosquito-spread-map.html.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Zhou, Fengyan, and Hongxing Yao. “Dynamics and Biocontrol: The Indirect Effects of a 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Predator Population on a Host-Vector Disease Model.” </a:t>
            </a:r>
            <a:r>
              <a:rPr i="1" lang="en" sz="1200">
                <a:solidFill>
                  <a:srgbClr val="000000"/>
                </a:solidFill>
              </a:rPr>
              <a:t>Abstract and Applied Analysis</a:t>
            </a:r>
            <a:r>
              <a:rPr lang="en" sz="1200">
                <a:solidFill>
                  <a:srgbClr val="000000"/>
                </a:solidFill>
              </a:rPr>
              <a:t>, Hindawi, 27 Jan. 2014, </a:t>
            </a:r>
            <a:r>
              <a:rPr lang="en" sz="1200" u="sng">
                <a:solidFill>
                  <a:srgbClr val="7030A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https://www.hindawi.com/journals/aaa</a:t>
            </a:r>
            <a:r>
              <a:rPr lang="en" sz="1200">
                <a:solidFill>
                  <a:srgbClr val="000000"/>
                </a:solidFill>
              </a:rPr>
              <a:t> /2014/252718/.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1" name="Google Shape;411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  <p:sp>
        <p:nvSpPr>
          <p:cNvPr id="417" name="Google Shape;417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56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Dengue Fever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7650" y="1309200"/>
            <a:ext cx="7688700" cy="15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 infection that is spread through </a:t>
            </a:r>
            <a:r>
              <a:rPr lang="en" sz="1800"/>
              <a:t>mosquitoes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Up to 400 million people per year get infected with dengue fever, per the CDC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Over half of the </a:t>
            </a:r>
            <a:r>
              <a:rPr lang="en" sz="1800"/>
              <a:t>world's</a:t>
            </a:r>
            <a:r>
              <a:rPr lang="en" sz="1800"/>
              <a:t> population live in areas with a risk of dengue fever</a:t>
            </a:r>
            <a:endParaRPr sz="1800"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ow Dengue, a Deadly Mosquito-Borne Disease, Could Spread in a Warming  World - The New York Times"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213" y="3096225"/>
            <a:ext cx="2565175" cy="18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56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Control Dengue Fever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Finding a way to control the amount of vectors carrying the infection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 species of </a:t>
            </a:r>
            <a:r>
              <a:rPr lang="en" sz="1800"/>
              <a:t>Wolbachia</a:t>
            </a:r>
            <a:r>
              <a:rPr lang="en" sz="1800"/>
              <a:t> m</a:t>
            </a:r>
            <a:r>
              <a:rPr lang="en" sz="1800"/>
              <a:t>osquitoes</a:t>
            </a:r>
            <a:r>
              <a:rPr lang="en" sz="1800"/>
              <a:t> can </a:t>
            </a:r>
            <a:r>
              <a:rPr lang="en" sz="1800"/>
              <a:t>suppress</a:t>
            </a:r>
            <a:r>
              <a:rPr lang="en" sz="1800"/>
              <a:t> the ability to spread the disease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Introducing Toxorhynchites to decrease the aquatic mosquito population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4294967295" type="title"/>
          </p:nvPr>
        </p:nvSpPr>
        <p:spPr>
          <a:xfrm>
            <a:off x="952500" y="342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Parameters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graphicFrame>
        <p:nvGraphicFramePr>
          <p:cNvPr id="117" name="Google Shape;117;p17"/>
          <p:cNvGraphicFramePr/>
          <p:nvPr/>
        </p:nvGraphicFramePr>
        <p:xfrm>
          <a:off x="952500" y="986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{0DB60015-9FA3-4D44-85AE-38CB02D51466}</a:tableStyleId>
              </a:tblPr>
              <a:tblGrid>
                <a:gridCol w="1968375"/>
                <a:gridCol w="3698575"/>
                <a:gridCol w="1572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Vector Carrying Capacity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Intrinsic Birth Rate of Vectors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Natural Death Rate of Vectors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Natural Birth Rate of Vectors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Prey Searching Rate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0.1 - 0.65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r>
                        <a:rPr b="1" baseline="-25000" lang="en"/>
                        <a:t>T</a:t>
                      </a:r>
                      <a:endParaRPr b="1" baseline="-25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Predator’s Satiety Rate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0.01 - 0.03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𝛄</a:t>
                      </a:r>
                      <a:r>
                        <a:rPr b="1" baseline="-25000" lang="en"/>
                        <a:t>T</a:t>
                      </a:r>
                      <a:endParaRPr b="1" baseline="-25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Predator’s Conversation Factor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Predator’s Mortality Rate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392925" y="523030"/>
            <a:ext cx="8229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Modeling Disease with ODE’s</a:t>
            </a:r>
            <a:endParaRPr b="1"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479625" y="1466017"/>
            <a:ext cx="83682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b="0" i="0" lang="en" sz="2400" u="sng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SEIR Model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392925" y="2577850"/>
            <a:ext cx="1284000" cy="1164300"/>
          </a:xfrm>
          <a:prstGeom prst="roundRect">
            <a:avLst>
              <a:gd fmla="val 16667" name="adj"/>
            </a:avLst>
          </a:prstGeom>
          <a:solidFill>
            <a:srgbClr val="9DCEE4"/>
          </a:solidFill>
          <a:ln cap="flat" cmpd="sng" w="9525">
            <a:solidFill>
              <a:srgbClr val="2C7C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5144925" y="2567650"/>
            <a:ext cx="1284000" cy="1164300"/>
          </a:xfrm>
          <a:prstGeom prst="roundRect">
            <a:avLst>
              <a:gd fmla="val 16667" name="adj"/>
            </a:avLst>
          </a:prstGeom>
          <a:solidFill>
            <a:srgbClr val="FF7F7F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I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7563825" y="2565400"/>
            <a:ext cx="1284000" cy="1164300"/>
          </a:xfrm>
          <a:prstGeom prst="roundRect">
            <a:avLst>
              <a:gd fmla="val 16667" name="adj"/>
            </a:avLst>
          </a:prstGeom>
          <a:solidFill>
            <a:srgbClr val="D4FB80"/>
          </a:solidFill>
          <a:ln cap="flat" cmpd="sng" w="9525">
            <a:solidFill>
              <a:srgbClr val="7EB6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R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8"/>
          <p:cNvCxnSpPr>
            <a:endCxn id="127" idx="1"/>
          </p:cNvCxnSpPr>
          <p:nvPr/>
        </p:nvCxnSpPr>
        <p:spPr>
          <a:xfrm flipH="1" rot="10800000">
            <a:off x="6428925" y="3147550"/>
            <a:ext cx="1134900" cy="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29" name="Google Shape;129;p18"/>
          <p:cNvSpPr txBox="1"/>
          <p:nvPr/>
        </p:nvSpPr>
        <p:spPr>
          <a:xfrm>
            <a:off x="1749223" y="2455975"/>
            <a:ext cx="683400" cy="497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3328" l="0" r="-22219" t="-13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6654687" y="2455977"/>
            <a:ext cx="683400" cy="584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3328" l="0" r="-32138" t="-13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740875" y="2577850"/>
            <a:ext cx="1258200" cy="116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</a:t>
            </a:r>
            <a:endParaRPr sz="3600"/>
          </a:p>
        </p:txBody>
      </p:sp>
      <p:cxnSp>
        <p:nvCxnSpPr>
          <p:cNvPr id="132" name="Google Shape;132;p18"/>
          <p:cNvCxnSpPr/>
          <p:nvPr/>
        </p:nvCxnSpPr>
        <p:spPr>
          <a:xfrm flipH="1" rot="10800000">
            <a:off x="4004550" y="3157750"/>
            <a:ext cx="1134900" cy="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33" name="Google Shape;133;p18"/>
          <p:cNvCxnSpPr>
            <a:stCxn id="125" idx="3"/>
          </p:cNvCxnSpPr>
          <p:nvPr/>
        </p:nvCxnSpPr>
        <p:spPr>
          <a:xfrm flipH="1" rot="10800000">
            <a:off x="1676925" y="3145300"/>
            <a:ext cx="1094700" cy="14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34" name="Google Shape;134;p18"/>
          <p:cNvSpPr txBox="1"/>
          <p:nvPr/>
        </p:nvSpPr>
        <p:spPr>
          <a:xfrm>
            <a:off x="2418625" y="4075525"/>
            <a:ext cx="17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&lt;math xmlns=&quot;http://www.w3.org/1998/Math/MathML&quot;&gt;&lt;mfrac&gt;&lt;mrow&gt;&lt;mi&gt;d&lt;/mi&gt;&lt;mi&gt;E&lt;/mi&gt;&lt;/mrow&gt;&lt;mrow&gt;&lt;mi&gt;d&lt;/mi&gt;&lt;mi&gt;t&lt;/mi&gt;&lt;/mrow&gt;&lt;/mfrac&gt;&lt;mo&gt;=&lt;/mo&gt;&lt;mi&gt;&amp;#x3B2;&lt;/mi&gt;&lt;mi&gt;S&lt;/mi&gt;&lt;mi&gt;I&lt;/mi&gt;&lt;mo&gt;-&lt;/mo&gt;&lt;mi&gt;&amp;#x3C3;&lt;/mi&gt;&lt;mi&gt;E&lt;/mi&gt;&lt;/math&gt;" id="135" name="Google Shape;135;p18" title="fraction numerator d E over denominator d t end fraction equals beta S I minus sigma 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9425" y="3868721"/>
            <a:ext cx="1781100" cy="607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rac&gt;&lt;mrow&gt;&lt;mi&gt;d&lt;/mi&gt;&lt;mi&gt;S&lt;/mi&gt;&lt;/mrow&gt;&lt;mrow&gt;&lt;mi&gt;d&lt;/mi&gt;&lt;mi&gt;t&lt;/mi&gt;&lt;/mrow&gt;&lt;/mfrac&gt;&lt;mo&gt;=&lt;/mo&gt;&lt;mo&gt;-&lt;/mo&gt;&lt;mi&gt;&amp;#x3B2;&lt;/mi&gt;&lt;mi&gt;S&lt;/mi&gt;&lt;mi&gt;I&lt;/mi&gt;&lt;/math&gt;" id="136" name="Google Shape;136;p18" title="fraction numerator d S over denominator d t end fraction equals negative beta S I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050" y="3884868"/>
            <a:ext cx="1341000" cy="574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rac&gt;&lt;mrow&gt;&lt;mi&gt;d&lt;/mi&gt;&lt;mi&gt;I&lt;/mi&gt;&lt;/mrow&gt;&lt;mrow&gt;&lt;mi&gt;d&lt;/mi&gt;&lt;mi&gt;t&lt;/mi&gt;&lt;/mrow&gt;&lt;/mfrac&gt;&lt;mo&gt;=&lt;/mo&gt;&lt;mi&gt;&amp;#x3C3;&lt;/mi&gt;&lt;mi&gt;E&lt;/mi&gt;&lt;mo&gt;-&lt;/mo&gt;&lt;mi&gt;&amp;#x3B3;&lt;/mi&gt;&lt;mi&gt;I&lt;/mi&gt;&lt;/math&gt;" id="137" name="Google Shape;137;p18" title="fraction numerator d I over denominator d t end fraction equals sigma E minus gamma I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18893" y="3868724"/>
            <a:ext cx="1536069" cy="60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rac&gt;&lt;mrow&gt;&lt;mi&gt;d&lt;/mi&gt;&lt;mi&gt;R&lt;/mi&gt;&lt;/mrow&gt;&lt;mrow&gt;&lt;mi&gt;d&lt;/mi&gt;&lt;mi&gt;t&lt;/mi&gt;&lt;/mrow&gt;&lt;/mfrac&gt;&lt;mo&gt;=&lt;/mo&gt;&lt;mi&gt;&amp;#x3B3;&lt;/mi&gt;&lt;mi&gt;I&lt;/mi&gt;&lt;/math&gt;" id="138" name="Google Shape;138;p18" title="fraction numerator d R over denominator d t end fraction equals gamma I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15675" y="3868725"/>
            <a:ext cx="980300" cy="6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&lt;math xmlns=&quot;http://www.w3.org/1998/Math/MathML&quot;&gt;&lt;mi&gt;&amp;#x3C3;&lt;/mi&gt;&lt;mi&gt;E&lt;/mi&gt;&lt;/math&gt;" id="140" name="Google Shape;140;p18" title="sigma E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33375" y="2643558"/>
            <a:ext cx="548700" cy="30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642075" y="6007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Model without Wolbachia</a:t>
            </a:r>
            <a:endParaRPr sz="2300"/>
          </a:p>
        </p:txBody>
      </p:sp>
      <p:sp>
        <p:nvSpPr>
          <p:cNvPr id="146" name="Google Shape;146;p19"/>
          <p:cNvSpPr txBox="1"/>
          <p:nvPr/>
        </p:nvSpPr>
        <p:spPr>
          <a:xfrm>
            <a:off x="1872808" y="4853052"/>
            <a:ext cx="168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6267279" y="4162219"/>
            <a:ext cx="13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19"/>
          <p:cNvGrpSpPr/>
          <p:nvPr/>
        </p:nvGrpSpPr>
        <p:grpSpPr>
          <a:xfrm>
            <a:off x="803640" y="1745476"/>
            <a:ext cx="5206411" cy="3311237"/>
            <a:chOff x="637575" y="2564904"/>
            <a:chExt cx="7284750" cy="3574692"/>
          </a:xfrm>
        </p:grpSpPr>
        <p:sp>
          <p:nvSpPr>
            <p:cNvPr id="149" name="Google Shape;149;p19"/>
            <p:cNvSpPr/>
            <p:nvPr/>
          </p:nvSpPr>
          <p:spPr>
            <a:xfrm>
              <a:off x="637575" y="4308996"/>
              <a:ext cx="864900" cy="784200"/>
            </a:xfrm>
            <a:prstGeom prst="roundRect">
              <a:avLst>
                <a:gd fmla="val 16667" name="adj"/>
              </a:avLst>
            </a:prstGeom>
            <a:solidFill>
              <a:srgbClr val="F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37575" y="2564904"/>
              <a:ext cx="864900" cy="784200"/>
            </a:xfrm>
            <a:prstGeom prst="roundRect">
              <a:avLst>
                <a:gd fmla="val 16667" name="adj"/>
              </a:avLst>
            </a:prstGeom>
            <a:solidFill>
              <a:srgbClr val="9DCEE4"/>
            </a:solidFill>
            <a:ln cap="flat" cmpd="sng" w="28575">
              <a:solidFill>
                <a:srgbClr val="2C7C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2752125" y="2564904"/>
              <a:ext cx="864900" cy="784200"/>
            </a:xfrm>
            <a:prstGeom prst="roundRect">
              <a:avLst>
                <a:gd fmla="val 16667" name="adj"/>
              </a:avLst>
            </a:prstGeom>
            <a:solidFill>
              <a:srgbClr val="F3C6A3"/>
            </a:solidFill>
            <a:ln cap="flat" cmpd="sng" w="28575">
              <a:solidFill>
                <a:srgbClr val="E275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690450" y="2564904"/>
              <a:ext cx="864900" cy="784200"/>
            </a:xfrm>
            <a:prstGeom prst="roundRect">
              <a:avLst>
                <a:gd fmla="val 16667" name="adj"/>
              </a:avLst>
            </a:prstGeom>
            <a:solidFill>
              <a:srgbClr val="FF7F7F"/>
            </a:solidFill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7057425" y="2564904"/>
              <a:ext cx="864900" cy="784200"/>
            </a:xfrm>
            <a:prstGeom prst="roundRect">
              <a:avLst>
                <a:gd fmla="val 16667" name="adj"/>
              </a:avLst>
            </a:prstGeom>
            <a:solidFill>
              <a:srgbClr val="D4FB80"/>
            </a:solidFill>
            <a:ln cap="flat" cmpd="sng" w="28575">
              <a:solidFill>
                <a:srgbClr val="7EB6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2752125" y="4308996"/>
              <a:ext cx="864900" cy="784200"/>
            </a:xfrm>
            <a:prstGeom prst="roundRect">
              <a:avLst>
                <a:gd fmla="val 16667" name="adj"/>
              </a:avLst>
            </a:prstGeom>
            <a:solidFill>
              <a:srgbClr val="F3C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690450" y="4308996"/>
              <a:ext cx="864900" cy="784200"/>
            </a:xfrm>
            <a:prstGeom prst="roundRect">
              <a:avLst>
                <a:gd fmla="val 16667" name="adj"/>
              </a:avLst>
            </a:prstGeom>
            <a:solidFill>
              <a:srgbClr val="9DCE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7057425" y="4308996"/>
              <a:ext cx="864900" cy="784200"/>
            </a:xfrm>
            <a:prstGeom prst="roundRect">
              <a:avLst>
                <a:gd fmla="val 16667" name="adj"/>
              </a:avLst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" name="Google Shape;157;p19"/>
            <p:cNvCxnSpPr/>
            <p:nvPr/>
          </p:nvCxnSpPr>
          <p:spPr>
            <a:xfrm flipH="1">
              <a:off x="5532388" y="4701096"/>
              <a:ext cx="1502100" cy="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58" name="Google Shape;158;p19"/>
            <p:cNvCxnSpPr/>
            <p:nvPr/>
          </p:nvCxnSpPr>
          <p:spPr>
            <a:xfrm rot="10800000">
              <a:off x="3611938" y="4697496"/>
              <a:ext cx="1037700" cy="72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59" name="Google Shape;159;p19"/>
            <p:cNvCxnSpPr/>
            <p:nvPr/>
          </p:nvCxnSpPr>
          <p:spPr>
            <a:xfrm rot="10800000">
              <a:off x="1516725" y="4646271"/>
              <a:ext cx="1235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60" name="Google Shape;160;p19"/>
            <p:cNvCxnSpPr>
              <a:endCxn id="151" idx="1"/>
            </p:cNvCxnSpPr>
            <p:nvPr/>
          </p:nvCxnSpPr>
          <p:spPr>
            <a:xfrm flipH="1" rot="10800000">
              <a:off x="1509825" y="2957004"/>
              <a:ext cx="1242300" cy="1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61" name="Google Shape;161;p19"/>
            <p:cNvCxnSpPr/>
            <p:nvPr/>
          </p:nvCxnSpPr>
          <p:spPr>
            <a:xfrm flipH="1" rot="10800000">
              <a:off x="3607750" y="2954304"/>
              <a:ext cx="1046100" cy="5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62" name="Google Shape;162;p19"/>
            <p:cNvCxnSpPr>
              <a:endCxn id="153" idx="1"/>
            </p:cNvCxnSpPr>
            <p:nvPr/>
          </p:nvCxnSpPr>
          <p:spPr>
            <a:xfrm>
              <a:off x="5612625" y="2954304"/>
              <a:ext cx="1444800" cy="2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63" name="Google Shape;163;p19"/>
            <p:cNvCxnSpPr/>
            <p:nvPr/>
          </p:nvCxnSpPr>
          <p:spPr>
            <a:xfrm rot="10800000">
              <a:off x="7603375" y="5093300"/>
              <a:ext cx="0" cy="992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64" name="Google Shape;164;p19"/>
            <p:cNvCxnSpPr/>
            <p:nvPr/>
          </p:nvCxnSpPr>
          <p:spPr>
            <a:xfrm>
              <a:off x="7340275" y="5093196"/>
              <a:ext cx="6000" cy="1019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65" name="Google Shape;165;p19"/>
            <p:cNvCxnSpPr>
              <a:stCxn id="155" idx="2"/>
            </p:cNvCxnSpPr>
            <p:nvPr/>
          </p:nvCxnSpPr>
          <p:spPr>
            <a:xfrm>
              <a:off x="5122900" y="5093196"/>
              <a:ext cx="4500" cy="1046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66" name="Google Shape;166;p19"/>
            <p:cNvCxnSpPr>
              <a:stCxn id="154" idx="2"/>
            </p:cNvCxnSpPr>
            <p:nvPr/>
          </p:nvCxnSpPr>
          <p:spPr>
            <a:xfrm>
              <a:off x="3184575" y="5093196"/>
              <a:ext cx="6000" cy="1046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67" name="Google Shape;167;p19"/>
            <p:cNvCxnSpPr>
              <a:stCxn id="149" idx="2"/>
            </p:cNvCxnSpPr>
            <p:nvPr/>
          </p:nvCxnSpPr>
          <p:spPr>
            <a:xfrm>
              <a:off x="1070025" y="5093196"/>
              <a:ext cx="6000" cy="992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sp>
        <p:nvSpPr>
          <p:cNvPr id="168" name="Google Shape;168;p19"/>
          <p:cNvSpPr txBox="1"/>
          <p:nvPr/>
        </p:nvSpPr>
        <p:spPr>
          <a:xfrm>
            <a:off x="1505013" y="1612092"/>
            <a:ext cx="772500" cy="48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1387" l="0" r="-15819" t="-116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3049628" y="1584658"/>
            <a:ext cx="486300" cy="484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1387" l="0" r="-25219" t="-116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4680720" y="1611726"/>
            <a:ext cx="359400" cy="484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1387" l="0" r="-34148" t="-116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1687791" y="3128477"/>
            <a:ext cx="486900" cy="484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1387" l="0" r="-25000" t="-116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2946194" y="3212930"/>
            <a:ext cx="772500" cy="4845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1387" l="0" r="-15249" t="-116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4630287" y="3195178"/>
            <a:ext cx="477900" cy="4845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31387" l="0" r="-26359" t="-116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1145210" y="4213453"/>
            <a:ext cx="501300" cy="4845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31387" l="0" r="-25219" t="-116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2651482" y="4213453"/>
            <a:ext cx="501300" cy="4845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31387" l="0" r="-25219" t="-116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4041193" y="4213453"/>
            <a:ext cx="501300" cy="4845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31387" l="0" r="-25219" t="-116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5000897" y="4213453"/>
            <a:ext cx="622500" cy="4845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1387" l="0" r="-19578" t="-116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5795919" y="4262403"/>
            <a:ext cx="496200" cy="4845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31387" l="0" r="-24559" t="-116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867926" y="1804128"/>
            <a:ext cx="534600" cy="5418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33328" l="0" r="-27638" t="-13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2387437" y="1804128"/>
            <a:ext cx="559500" cy="5418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33328" l="0" r="-27339" t="-13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3799284" y="1812197"/>
            <a:ext cx="485700" cy="5418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33328" l="0" r="-31528" t="-13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5461475" y="1812197"/>
            <a:ext cx="573600" cy="5418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33328" l="0" r="-26508" t="-13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916509" y="3413035"/>
            <a:ext cx="486000" cy="5418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33328" l="0" r="-30359" t="-13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2387026" y="3413035"/>
            <a:ext cx="559800" cy="5418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33328" l="0" r="-27129" t="-13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3749877" y="3413035"/>
            <a:ext cx="534900" cy="5418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33328" l="0" r="-28448" t="-13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5457212" y="3413035"/>
            <a:ext cx="577500" cy="5418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33328" l="0" r="-26318" t="-13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 flipH="1" rot="10800000">
            <a:off x="1108522" y="2553949"/>
            <a:ext cx="10800" cy="749400"/>
          </a:xfrm>
          <a:prstGeom prst="straightConnector1">
            <a:avLst/>
          </a:prstGeom>
          <a:noFill/>
          <a:ln cap="flat" cmpd="sng" w="38100">
            <a:solidFill>
              <a:srgbClr val="FF3F40"/>
            </a:solidFill>
            <a:prstDash val="dash"/>
            <a:round/>
            <a:headEnd len="sm" w="sm" type="none"/>
            <a:tailEnd len="lg" w="lg" type="triangle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4017402" y="2553994"/>
            <a:ext cx="10800" cy="749400"/>
          </a:xfrm>
          <a:prstGeom prst="straightConnector1">
            <a:avLst/>
          </a:prstGeom>
          <a:noFill/>
          <a:ln cap="flat" cmpd="sng" w="38100">
            <a:solidFill>
              <a:srgbClr val="FF3F40"/>
            </a:solidFill>
            <a:prstDash val="dash"/>
            <a:round/>
            <a:headEnd len="sm" w="sm" type="none"/>
            <a:tailEnd len="lg" w="lg" type="triangle"/>
          </a:ln>
        </p:spPr>
      </p:cxnSp>
      <p:sp>
        <p:nvSpPr>
          <p:cNvPr id="189" name="Google Shape;189;p19"/>
          <p:cNvSpPr/>
          <p:nvPr/>
        </p:nvSpPr>
        <p:spPr>
          <a:xfrm>
            <a:off x="6926308" y="2154947"/>
            <a:ext cx="772500" cy="749400"/>
          </a:xfrm>
          <a:prstGeom prst="roundRect">
            <a:avLst>
              <a:gd fmla="val 16667" name="adj"/>
            </a:avLst>
          </a:prstGeom>
          <a:solidFill>
            <a:srgbClr val="D5EDF4"/>
          </a:solidFill>
          <a:ln cap="flat" cmpd="sng" w="9525">
            <a:solidFill>
              <a:srgbClr val="0921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i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0" name="Google Shape;190;p19"/>
          <p:cNvCxnSpPr>
            <a:stCxn id="186" idx="3"/>
            <a:endCxn id="189" idx="1"/>
          </p:cNvCxnSpPr>
          <p:nvPr/>
        </p:nvCxnSpPr>
        <p:spPr>
          <a:xfrm flipH="1" rot="10800000">
            <a:off x="6034712" y="2529535"/>
            <a:ext cx="891600" cy="1154400"/>
          </a:xfrm>
          <a:prstGeom prst="straightConnector1">
            <a:avLst/>
          </a:prstGeom>
          <a:noFill/>
          <a:ln cap="flat" cmpd="sng" w="38100">
            <a:solidFill>
              <a:srgbClr val="09213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9"/>
          <p:cNvCxnSpPr/>
          <p:nvPr/>
        </p:nvCxnSpPr>
        <p:spPr>
          <a:xfrm flipH="1" rot="10800000">
            <a:off x="7306290" y="1236040"/>
            <a:ext cx="18600" cy="918900"/>
          </a:xfrm>
          <a:prstGeom prst="straightConnector1">
            <a:avLst/>
          </a:prstGeom>
          <a:noFill/>
          <a:ln cap="flat" cmpd="sng" w="38100">
            <a:solidFill>
              <a:srgbClr val="09213B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2" name="Google Shape;192;p19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773883" y="1552225"/>
            <a:ext cx="577573" cy="425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19"/>
          <p:cNvCxnSpPr>
            <a:stCxn id="186" idx="3"/>
          </p:cNvCxnSpPr>
          <p:nvPr/>
        </p:nvCxnSpPr>
        <p:spPr>
          <a:xfrm>
            <a:off x="6034712" y="3683935"/>
            <a:ext cx="1329300" cy="1800"/>
          </a:xfrm>
          <a:prstGeom prst="straightConnector1">
            <a:avLst/>
          </a:prstGeom>
          <a:noFill/>
          <a:ln cap="flat" cmpd="sng" w="38100">
            <a:solidFill>
              <a:srgbClr val="09213B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4" name="Google Shape;194;p19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5300696" y="2615900"/>
            <a:ext cx="1486659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010050" y="3788900"/>
            <a:ext cx="1814375" cy="5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/>
        </p:nvSpPr>
        <p:spPr>
          <a:xfrm>
            <a:off x="661725" y="431125"/>
            <a:ext cx="8170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aleway"/>
                <a:ea typeface="Raleway"/>
                <a:cs typeface="Raleway"/>
                <a:sym typeface="Raleway"/>
              </a:rPr>
              <a:t>Differential Equations without Wolbachia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25" y="969925"/>
            <a:ext cx="4002668" cy="386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509000" y="4326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Model with Wolbachia</a:t>
            </a:r>
            <a:endParaRPr sz="2300"/>
          </a:p>
        </p:txBody>
      </p:sp>
      <p:sp>
        <p:nvSpPr>
          <p:cNvPr id="209" name="Google Shape;209;p21"/>
          <p:cNvSpPr txBox="1"/>
          <p:nvPr/>
        </p:nvSpPr>
        <p:spPr>
          <a:xfrm>
            <a:off x="1399624" y="4791595"/>
            <a:ext cx="1071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6645527" y="640519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6099847" y="3768188"/>
            <a:ext cx="1299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21"/>
          <p:cNvGrpSpPr/>
          <p:nvPr/>
        </p:nvGrpSpPr>
        <p:grpSpPr>
          <a:xfrm>
            <a:off x="739143" y="960951"/>
            <a:ext cx="5329997" cy="4126915"/>
            <a:chOff x="637575" y="980676"/>
            <a:chExt cx="7823275" cy="5287527"/>
          </a:xfrm>
        </p:grpSpPr>
        <p:sp>
          <p:nvSpPr>
            <p:cNvPr id="213" name="Google Shape;213;p21"/>
            <p:cNvSpPr/>
            <p:nvPr/>
          </p:nvSpPr>
          <p:spPr>
            <a:xfrm>
              <a:off x="637575" y="1703375"/>
              <a:ext cx="864900" cy="784200"/>
            </a:xfrm>
            <a:prstGeom prst="roundRect">
              <a:avLst>
                <a:gd fmla="val 16667" name="adj"/>
              </a:avLst>
            </a:prstGeom>
            <a:solidFill>
              <a:srgbClr val="F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637575" y="4789525"/>
              <a:ext cx="864900" cy="784200"/>
            </a:xfrm>
            <a:prstGeom prst="roundRect">
              <a:avLst>
                <a:gd fmla="val 16667" name="adj"/>
              </a:avLst>
            </a:prstGeom>
            <a:solidFill>
              <a:srgbClr val="F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637575" y="3246450"/>
              <a:ext cx="864900" cy="784200"/>
            </a:xfrm>
            <a:prstGeom prst="roundRect">
              <a:avLst>
                <a:gd fmla="val 16667" name="adj"/>
              </a:avLst>
            </a:prstGeom>
            <a:solidFill>
              <a:srgbClr val="9DCEE4"/>
            </a:solidFill>
            <a:ln cap="flat" cmpd="sng" w="28575">
              <a:solidFill>
                <a:srgbClr val="2C7C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2752125" y="3246450"/>
              <a:ext cx="864900" cy="784200"/>
            </a:xfrm>
            <a:prstGeom prst="roundRect">
              <a:avLst>
                <a:gd fmla="val 16667" name="adj"/>
              </a:avLst>
            </a:prstGeom>
            <a:solidFill>
              <a:srgbClr val="F3C6A3"/>
            </a:solidFill>
            <a:ln cap="flat" cmpd="sng" w="28575">
              <a:solidFill>
                <a:srgbClr val="E275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4690450" y="3246450"/>
              <a:ext cx="864900" cy="784200"/>
            </a:xfrm>
            <a:prstGeom prst="roundRect">
              <a:avLst>
                <a:gd fmla="val 16667" name="adj"/>
              </a:avLst>
            </a:prstGeom>
            <a:solidFill>
              <a:srgbClr val="FF7F7F"/>
            </a:solidFill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7057425" y="3246450"/>
              <a:ext cx="864900" cy="784200"/>
            </a:xfrm>
            <a:prstGeom prst="roundRect">
              <a:avLst>
                <a:gd fmla="val 16667" name="adj"/>
              </a:avLst>
            </a:prstGeom>
            <a:solidFill>
              <a:srgbClr val="D4FB80"/>
            </a:solidFill>
            <a:ln cap="flat" cmpd="sng" w="28575">
              <a:solidFill>
                <a:srgbClr val="7EB6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2752125" y="1703375"/>
              <a:ext cx="864900" cy="784200"/>
            </a:xfrm>
            <a:prstGeom prst="roundRect">
              <a:avLst>
                <a:gd fmla="val 16667" name="adj"/>
              </a:avLst>
            </a:prstGeom>
            <a:solidFill>
              <a:srgbClr val="F3C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4690450" y="1703375"/>
              <a:ext cx="864900" cy="784200"/>
            </a:xfrm>
            <a:prstGeom prst="roundRect">
              <a:avLst>
                <a:gd fmla="val 16667" name="adj"/>
              </a:avLst>
            </a:prstGeom>
            <a:solidFill>
              <a:srgbClr val="9DCE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2752125" y="4789525"/>
              <a:ext cx="864900" cy="784200"/>
            </a:xfrm>
            <a:prstGeom prst="roundRect">
              <a:avLst>
                <a:gd fmla="val 16667" name="adj"/>
              </a:avLst>
            </a:prstGeom>
            <a:solidFill>
              <a:srgbClr val="F3C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4690450" y="4789525"/>
              <a:ext cx="864900" cy="784200"/>
            </a:xfrm>
            <a:prstGeom prst="roundRect">
              <a:avLst>
                <a:gd fmla="val 16667" name="adj"/>
              </a:avLst>
            </a:prstGeom>
            <a:solidFill>
              <a:srgbClr val="9DCE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7057425" y="4789525"/>
              <a:ext cx="864900" cy="784200"/>
            </a:xfrm>
            <a:prstGeom prst="roundRect">
              <a:avLst>
                <a:gd fmla="val 16667" name="adj"/>
              </a:avLst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7057425" y="1703375"/>
              <a:ext cx="864900" cy="784200"/>
            </a:xfrm>
            <a:prstGeom prst="roundRect">
              <a:avLst>
                <a:gd fmla="val 16667" name="adj"/>
              </a:avLst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5" name="Google Shape;225;p21"/>
            <p:cNvCxnSpPr>
              <a:stCxn id="219" idx="1"/>
            </p:cNvCxnSpPr>
            <p:nvPr/>
          </p:nvCxnSpPr>
          <p:spPr>
            <a:xfrm rot="10800000">
              <a:off x="1516725" y="2095475"/>
              <a:ext cx="1235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26" name="Google Shape;226;p21"/>
            <p:cNvCxnSpPr>
              <a:stCxn id="220" idx="1"/>
            </p:cNvCxnSpPr>
            <p:nvPr/>
          </p:nvCxnSpPr>
          <p:spPr>
            <a:xfrm rot="10800000">
              <a:off x="3652750" y="2088275"/>
              <a:ext cx="1037700" cy="72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27" name="Google Shape;227;p21"/>
            <p:cNvCxnSpPr>
              <a:endCxn id="220" idx="3"/>
            </p:cNvCxnSpPr>
            <p:nvPr/>
          </p:nvCxnSpPr>
          <p:spPr>
            <a:xfrm flipH="1">
              <a:off x="5555350" y="2091875"/>
              <a:ext cx="1502100" cy="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28" name="Google Shape;228;p21"/>
            <p:cNvCxnSpPr/>
            <p:nvPr/>
          </p:nvCxnSpPr>
          <p:spPr>
            <a:xfrm flipH="1">
              <a:off x="5532388" y="5181625"/>
              <a:ext cx="1502100" cy="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29" name="Google Shape;229;p21"/>
            <p:cNvCxnSpPr/>
            <p:nvPr/>
          </p:nvCxnSpPr>
          <p:spPr>
            <a:xfrm rot="10800000">
              <a:off x="3611938" y="5178025"/>
              <a:ext cx="1037700" cy="72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30" name="Google Shape;230;p21"/>
            <p:cNvCxnSpPr/>
            <p:nvPr/>
          </p:nvCxnSpPr>
          <p:spPr>
            <a:xfrm rot="10800000">
              <a:off x="1516725" y="5126800"/>
              <a:ext cx="1235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31" name="Google Shape;231;p21"/>
            <p:cNvCxnSpPr>
              <a:endCxn id="216" idx="1"/>
            </p:cNvCxnSpPr>
            <p:nvPr/>
          </p:nvCxnSpPr>
          <p:spPr>
            <a:xfrm flipH="1" rot="10800000">
              <a:off x="1509825" y="3638550"/>
              <a:ext cx="1242300" cy="1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32" name="Google Shape;232;p21"/>
            <p:cNvCxnSpPr/>
            <p:nvPr/>
          </p:nvCxnSpPr>
          <p:spPr>
            <a:xfrm flipH="1" rot="10800000">
              <a:off x="3635896" y="3635850"/>
              <a:ext cx="1046100" cy="5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33" name="Google Shape;233;p21"/>
            <p:cNvCxnSpPr/>
            <p:nvPr/>
          </p:nvCxnSpPr>
          <p:spPr>
            <a:xfrm>
              <a:off x="5580112" y="3635850"/>
              <a:ext cx="1444800" cy="2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34" name="Google Shape;234;p21"/>
            <p:cNvCxnSpPr/>
            <p:nvPr/>
          </p:nvCxnSpPr>
          <p:spPr>
            <a:xfrm rot="10800000">
              <a:off x="1115617" y="980676"/>
              <a:ext cx="0" cy="713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35" name="Google Shape;235;p21"/>
            <p:cNvCxnSpPr/>
            <p:nvPr/>
          </p:nvCxnSpPr>
          <p:spPr>
            <a:xfrm rot="10800000">
              <a:off x="3178725" y="980826"/>
              <a:ext cx="5100" cy="702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36" name="Google Shape;236;p21"/>
            <p:cNvCxnSpPr/>
            <p:nvPr/>
          </p:nvCxnSpPr>
          <p:spPr>
            <a:xfrm rot="10800000">
              <a:off x="5115525" y="980676"/>
              <a:ext cx="5100" cy="713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37" name="Google Shape;237;p21"/>
            <p:cNvCxnSpPr/>
            <p:nvPr/>
          </p:nvCxnSpPr>
          <p:spPr>
            <a:xfrm rot="10800000">
              <a:off x="7593775" y="1000775"/>
              <a:ext cx="9600" cy="702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38" name="Google Shape;238;p21"/>
            <p:cNvCxnSpPr/>
            <p:nvPr/>
          </p:nvCxnSpPr>
          <p:spPr>
            <a:xfrm rot="10800000">
              <a:off x="5117325" y="2505813"/>
              <a:ext cx="8100" cy="722400"/>
            </a:xfrm>
            <a:prstGeom prst="straightConnector1">
              <a:avLst/>
            </a:prstGeom>
            <a:noFill/>
            <a:ln cap="flat" cmpd="sng" w="38100">
              <a:solidFill>
                <a:srgbClr val="FF3F40"/>
              </a:solidFill>
              <a:prstDash val="dash"/>
              <a:round/>
              <a:headEnd len="sm" w="sm" type="none"/>
              <a:tailEnd len="lg" w="lg" type="triangle"/>
            </a:ln>
          </p:spPr>
        </p:cxnSp>
        <p:cxnSp>
          <p:nvCxnSpPr>
            <p:cNvPr id="239" name="Google Shape;239;p21"/>
            <p:cNvCxnSpPr>
              <a:endCxn id="215" idx="2"/>
            </p:cNvCxnSpPr>
            <p:nvPr/>
          </p:nvCxnSpPr>
          <p:spPr>
            <a:xfrm flipH="1" rot="10800000">
              <a:off x="1061025" y="4030650"/>
              <a:ext cx="9000" cy="706200"/>
            </a:xfrm>
            <a:prstGeom prst="straightConnector1">
              <a:avLst/>
            </a:prstGeom>
            <a:noFill/>
            <a:ln cap="flat" cmpd="sng" w="38100">
              <a:solidFill>
                <a:srgbClr val="FF3F40"/>
              </a:solidFill>
              <a:prstDash val="dash"/>
              <a:round/>
              <a:headEnd len="sm" w="sm" type="none"/>
              <a:tailEnd len="lg" w="lg" type="triangle"/>
            </a:ln>
          </p:spPr>
        </p:cxnSp>
        <p:cxnSp>
          <p:nvCxnSpPr>
            <p:cNvPr id="240" name="Google Shape;240;p21"/>
            <p:cNvCxnSpPr/>
            <p:nvPr/>
          </p:nvCxnSpPr>
          <p:spPr>
            <a:xfrm rot="10800000">
              <a:off x="7604875" y="5617503"/>
              <a:ext cx="0" cy="650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41" name="Google Shape;241;p21"/>
            <p:cNvCxnSpPr/>
            <p:nvPr/>
          </p:nvCxnSpPr>
          <p:spPr>
            <a:xfrm>
              <a:off x="1062975" y="2495625"/>
              <a:ext cx="14100" cy="742800"/>
            </a:xfrm>
            <a:prstGeom prst="straightConnector1">
              <a:avLst/>
            </a:prstGeom>
            <a:noFill/>
            <a:ln cap="flat" cmpd="sng" w="38100">
              <a:solidFill>
                <a:srgbClr val="FF3F40"/>
              </a:solidFill>
              <a:prstDash val="dash"/>
              <a:round/>
              <a:headEnd len="sm" w="sm" type="none"/>
              <a:tailEnd len="lg" w="lg" type="triangle"/>
            </a:ln>
          </p:spPr>
        </p:cxnSp>
        <p:cxnSp>
          <p:nvCxnSpPr>
            <p:cNvPr id="242" name="Google Shape;242;p21"/>
            <p:cNvCxnSpPr/>
            <p:nvPr/>
          </p:nvCxnSpPr>
          <p:spPr>
            <a:xfrm>
              <a:off x="4972975" y="4038688"/>
              <a:ext cx="14100" cy="742800"/>
            </a:xfrm>
            <a:prstGeom prst="straightConnector1">
              <a:avLst/>
            </a:prstGeom>
            <a:noFill/>
            <a:ln cap="flat" cmpd="sng" w="38100">
              <a:solidFill>
                <a:srgbClr val="FF3F40"/>
              </a:solidFill>
              <a:prstDash val="dash"/>
              <a:round/>
              <a:headEnd len="sm" w="sm" type="none"/>
              <a:tailEnd len="lg" w="lg" type="triangle"/>
            </a:ln>
          </p:spPr>
        </p:cxnSp>
        <p:cxnSp>
          <p:nvCxnSpPr>
            <p:cNvPr id="243" name="Google Shape;243;p21"/>
            <p:cNvCxnSpPr/>
            <p:nvPr/>
          </p:nvCxnSpPr>
          <p:spPr>
            <a:xfrm>
              <a:off x="7334275" y="5590400"/>
              <a:ext cx="12000" cy="677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44" name="Google Shape;244;p21"/>
            <p:cNvCxnSpPr/>
            <p:nvPr/>
          </p:nvCxnSpPr>
          <p:spPr>
            <a:xfrm>
              <a:off x="5115375" y="5589240"/>
              <a:ext cx="12000" cy="678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45" name="Google Shape;245;p21"/>
            <p:cNvCxnSpPr/>
            <p:nvPr/>
          </p:nvCxnSpPr>
          <p:spPr>
            <a:xfrm>
              <a:off x="3178575" y="5589240"/>
              <a:ext cx="12000" cy="678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46" name="Google Shape;246;p21"/>
            <p:cNvCxnSpPr/>
            <p:nvPr/>
          </p:nvCxnSpPr>
          <p:spPr>
            <a:xfrm>
              <a:off x="1064025" y="5563400"/>
              <a:ext cx="13200" cy="704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47" name="Google Shape;247;p21"/>
            <p:cNvCxnSpPr/>
            <p:nvPr/>
          </p:nvCxnSpPr>
          <p:spPr>
            <a:xfrm>
              <a:off x="7340275" y="1000677"/>
              <a:ext cx="6000" cy="7155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48" name="Google Shape;248;p21"/>
            <p:cNvCxnSpPr/>
            <p:nvPr/>
          </p:nvCxnSpPr>
          <p:spPr>
            <a:xfrm>
              <a:off x="7939100" y="2102650"/>
              <a:ext cx="514500" cy="72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21"/>
            <p:cNvCxnSpPr/>
            <p:nvPr/>
          </p:nvCxnSpPr>
          <p:spPr>
            <a:xfrm>
              <a:off x="8446300" y="2116925"/>
              <a:ext cx="0" cy="2367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21"/>
            <p:cNvCxnSpPr/>
            <p:nvPr/>
          </p:nvCxnSpPr>
          <p:spPr>
            <a:xfrm>
              <a:off x="5303050" y="4476731"/>
              <a:ext cx="3157800" cy="72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21"/>
            <p:cNvCxnSpPr/>
            <p:nvPr/>
          </p:nvCxnSpPr>
          <p:spPr>
            <a:xfrm>
              <a:off x="5303050" y="4480331"/>
              <a:ext cx="7200" cy="293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sp>
        <p:nvSpPr>
          <p:cNvPr id="252" name="Google Shape;252;p21"/>
          <p:cNvSpPr txBox="1"/>
          <p:nvPr/>
        </p:nvSpPr>
        <p:spPr>
          <a:xfrm>
            <a:off x="829774" y="1555288"/>
            <a:ext cx="525600" cy="482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3328" l="0" r="-28688" t="-13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3" name="Google Shape;253;p21"/>
          <p:cNvSpPr txBox="1"/>
          <p:nvPr/>
        </p:nvSpPr>
        <p:spPr>
          <a:xfrm>
            <a:off x="2217973" y="1555288"/>
            <a:ext cx="598500" cy="482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3328" l="0" r="-25179" t="-13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4" name="Google Shape;254;p21"/>
          <p:cNvSpPr txBox="1"/>
          <p:nvPr/>
        </p:nvSpPr>
        <p:spPr>
          <a:xfrm>
            <a:off x="3537059" y="1555288"/>
            <a:ext cx="573600" cy="482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3328" l="0" r="-26119" t="-13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5" name="Google Shape;255;p21"/>
          <p:cNvSpPr txBox="1"/>
          <p:nvPr/>
        </p:nvSpPr>
        <p:spPr>
          <a:xfrm>
            <a:off x="5109815" y="1555288"/>
            <a:ext cx="616500" cy="482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3328" l="0" r="-24308" t="-13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6" name="Google Shape;256;p21"/>
          <p:cNvSpPr txBox="1"/>
          <p:nvPr/>
        </p:nvSpPr>
        <p:spPr>
          <a:xfrm>
            <a:off x="5157080" y="2744000"/>
            <a:ext cx="565200" cy="4827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3328" l="0" r="-26508" t="-13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7" name="Google Shape;257;p21"/>
          <p:cNvSpPr txBox="1"/>
          <p:nvPr/>
        </p:nvSpPr>
        <p:spPr>
          <a:xfrm>
            <a:off x="3569414" y="2744000"/>
            <a:ext cx="478200" cy="4827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33328" l="0" r="-31528" t="-13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2217973" y="2744000"/>
            <a:ext cx="551100" cy="4827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33328" l="0" r="-28119" t="-13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746685" y="2744000"/>
            <a:ext cx="526800" cy="4827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33328" l="0" r="-28688" t="-13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848153" y="3932712"/>
            <a:ext cx="479400" cy="4827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33328" l="0" r="-31249" t="-13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2217973" y="3932712"/>
            <a:ext cx="551700" cy="4827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3328" l="0" r="-27129" t="-13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>
            <a:off x="3537059" y="3932712"/>
            <a:ext cx="527100" cy="4827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33328" l="0" r="-28448" t="-13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3" name="Google Shape;263;p21"/>
          <p:cNvSpPr txBox="1"/>
          <p:nvPr/>
        </p:nvSpPr>
        <p:spPr>
          <a:xfrm>
            <a:off x="5149172" y="3932712"/>
            <a:ext cx="569400" cy="4827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33328" l="0" r="-26508" t="-13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4" name="Google Shape;264;p21"/>
          <p:cNvSpPr txBox="1"/>
          <p:nvPr/>
        </p:nvSpPr>
        <p:spPr>
          <a:xfrm>
            <a:off x="1051090" y="1004550"/>
            <a:ext cx="534000" cy="4320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31387" l="0" r="-22399" t="-116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5" name="Google Shape;265;p21"/>
          <p:cNvSpPr txBox="1"/>
          <p:nvPr/>
        </p:nvSpPr>
        <p:spPr>
          <a:xfrm>
            <a:off x="2471643" y="1020368"/>
            <a:ext cx="534000" cy="4320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31387" l="0" r="-23389" t="-116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3790729" y="1020368"/>
            <a:ext cx="534000" cy="4320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31387" l="0" r="-22399" t="-116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7" name="Google Shape;267;p21"/>
          <p:cNvSpPr txBox="1"/>
          <p:nvPr/>
        </p:nvSpPr>
        <p:spPr>
          <a:xfrm>
            <a:off x="5552975" y="1011743"/>
            <a:ext cx="654000" cy="4320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31387" l="0" r="-18299" t="-116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8" name="Google Shape;268;p21"/>
          <p:cNvSpPr txBox="1"/>
          <p:nvPr/>
        </p:nvSpPr>
        <p:spPr>
          <a:xfrm>
            <a:off x="4754537" y="1011743"/>
            <a:ext cx="528900" cy="4320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31387" l="0" r="-23578" t="-116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9" name="Google Shape;269;p21"/>
          <p:cNvSpPr txBox="1"/>
          <p:nvPr/>
        </p:nvSpPr>
        <p:spPr>
          <a:xfrm>
            <a:off x="1013781" y="4511250"/>
            <a:ext cx="494100" cy="4320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31387" l="0" r="-24348" t="-116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0" name="Google Shape;270;p21"/>
          <p:cNvSpPr txBox="1"/>
          <p:nvPr/>
        </p:nvSpPr>
        <p:spPr>
          <a:xfrm>
            <a:off x="2471643" y="4527068"/>
            <a:ext cx="494100" cy="4320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31387" l="0" r="-25219" t="-116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1" name="Google Shape;271;p21"/>
          <p:cNvSpPr txBox="1"/>
          <p:nvPr/>
        </p:nvSpPr>
        <p:spPr>
          <a:xfrm>
            <a:off x="3790729" y="4527068"/>
            <a:ext cx="494100" cy="432000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31387" l="0" r="-25219" t="-116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2" name="Google Shape;272;p21"/>
          <p:cNvSpPr txBox="1"/>
          <p:nvPr/>
        </p:nvSpPr>
        <p:spPr>
          <a:xfrm>
            <a:off x="4577023" y="4518318"/>
            <a:ext cx="613800" cy="4320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-31387" l="0" r="-19718" t="-116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3" name="Google Shape;273;p21"/>
          <p:cNvSpPr txBox="1"/>
          <p:nvPr/>
        </p:nvSpPr>
        <p:spPr>
          <a:xfrm>
            <a:off x="5635482" y="4518336"/>
            <a:ext cx="489000" cy="432000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-31387" l="0" r="-25439" t="-116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4" name="Google Shape;274;p21"/>
          <p:cNvSpPr txBox="1"/>
          <p:nvPr/>
        </p:nvSpPr>
        <p:spPr>
          <a:xfrm>
            <a:off x="1558430" y="1733595"/>
            <a:ext cx="492600" cy="406800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-29629" l="0" r="-21928" t="-1110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5" name="Google Shape;275;p21"/>
          <p:cNvSpPr txBox="1"/>
          <p:nvPr/>
        </p:nvSpPr>
        <p:spPr>
          <a:xfrm>
            <a:off x="2809084" y="1802616"/>
            <a:ext cx="778800" cy="406800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-29629" l="0" r="-12149" t="-1110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6" name="Google Shape;276;p21"/>
          <p:cNvSpPr txBox="1"/>
          <p:nvPr/>
        </p:nvSpPr>
        <p:spPr>
          <a:xfrm>
            <a:off x="4433611" y="1733595"/>
            <a:ext cx="625500" cy="406800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-29629" l="0" r="-16438" t="-1110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7" name="Google Shape;277;p21"/>
          <p:cNvSpPr txBox="1"/>
          <p:nvPr/>
        </p:nvSpPr>
        <p:spPr>
          <a:xfrm>
            <a:off x="1026899" y="2362941"/>
            <a:ext cx="1597200" cy="381000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-30258" l="0" r="-5379" t="-92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8" name="Google Shape;278;p21"/>
          <p:cNvSpPr txBox="1"/>
          <p:nvPr/>
        </p:nvSpPr>
        <p:spPr>
          <a:xfrm>
            <a:off x="2880098" y="2565693"/>
            <a:ext cx="454200" cy="406800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-29629" l="0" r="-24529" t="-1110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9" name="Google Shape;279;p21"/>
          <p:cNvSpPr txBox="1"/>
          <p:nvPr/>
        </p:nvSpPr>
        <p:spPr>
          <a:xfrm>
            <a:off x="4415536" y="2634714"/>
            <a:ext cx="339000" cy="406800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 b="-29629" l="0" r="-31639" t="-1110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0" name="Google Shape;280;p21"/>
          <p:cNvSpPr txBox="1"/>
          <p:nvPr/>
        </p:nvSpPr>
        <p:spPr>
          <a:xfrm>
            <a:off x="4634614" y="3278921"/>
            <a:ext cx="1236300" cy="406800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 b="-29629" l="0" r="-8329" t="-1110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1" name="Google Shape;281;p21"/>
          <p:cNvSpPr txBox="1"/>
          <p:nvPr/>
        </p:nvSpPr>
        <p:spPr>
          <a:xfrm>
            <a:off x="4460308" y="3813841"/>
            <a:ext cx="446400" cy="406800"/>
          </a:xfrm>
          <a:prstGeom prst="rect">
            <a:avLst/>
          </a:prstGeom>
          <a:blipFill rotWithShape="1">
            <a:blip r:embed="rId32">
              <a:alphaModFix/>
            </a:blip>
            <a:stretch>
              <a:fillRect b="-29629" l="0" r="-25000" t="-1110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2" name="Google Shape;282;p21"/>
          <p:cNvSpPr txBox="1"/>
          <p:nvPr/>
        </p:nvSpPr>
        <p:spPr>
          <a:xfrm>
            <a:off x="2826782" y="3823426"/>
            <a:ext cx="716400" cy="406800"/>
          </a:xfrm>
          <a:prstGeom prst="rect">
            <a:avLst/>
          </a:prstGeom>
          <a:blipFill rotWithShape="1">
            <a:blip r:embed="rId33">
              <a:alphaModFix/>
            </a:blip>
            <a:stretch>
              <a:fillRect b="-29629" l="0" r="-14369" t="-1110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3" name="Google Shape;283;p21"/>
          <p:cNvSpPr txBox="1"/>
          <p:nvPr/>
        </p:nvSpPr>
        <p:spPr>
          <a:xfrm>
            <a:off x="1611204" y="3754405"/>
            <a:ext cx="454500" cy="406800"/>
          </a:xfrm>
          <a:prstGeom prst="rect">
            <a:avLst/>
          </a:prstGeom>
          <a:blipFill rotWithShape="1">
            <a:blip r:embed="rId34">
              <a:alphaModFix/>
            </a:blip>
            <a:stretch>
              <a:fillRect b="-31248" l="0" r="-23578" t="-112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6233301" y="2615943"/>
            <a:ext cx="778800" cy="610800"/>
          </a:xfrm>
          <a:prstGeom prst="roundRect">
            <a:avLst>
              <a:gd fmla="val 16667" name="adj"/>
            </a:avLst>
          </a:prstGeom>
          <a:solidFill>
            <a:srgbClr val="D5EDF4"/>
          </a:solidFill>
          <a:ln cap="flat" cmpd="sng" w="9525">
            <a:solidFill>
              <a:srgbClr val="0921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i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5" name="Google Shape;285;p21"/>
          <p:cNvCxnSpPr>
            <a:stCxn id="263" idx="3"/>
            <a:endCxn id="284" idx="2"/>
          </p:cNvCxnSpPr>
          <p:nvPr/>
        </p:nvCxnSpPr>
        <p:spPr>
          <a:xfrm flipH="1" rot="10800000">
            <a:off x="5718572" y="3226662"/>
            <a:ext cx="904200" cy="947400"/>
          </a:xfrm>
          <a:prstGeom prst="bentConnector2">
            <a:avLst/>
          </a:prstGeom>
          <a:noFill/>
          <a:ln cap="flat" cmpd="sng" w="38100">
            <a:solidFill>
              <a:srgbClr val="0921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1"/>
          <p:cNvCxnSpPr>
            <a:stCxn id="255" idx="3"/>
            <a:endCxn id="284" idx="0"/>
          </p:cNvCxnSpPr>
          <p:nvPr/>
        </p:nvCxnSpPr>
        <p:spPr>
          <a:xfrm>
            <a:off x="5726315" y="1796638"/>
            <a:ext cx="896400" cy="819300"/>
          </a:xfrm>
          <a:prstGeom prst="bentConnector2">
            <a:avLst/>
          </a:prstGeom>
          <a:noFill/>
          <a:ln cap="flat" cmpd="sng" w="38100">
            <a:solidFill>
              <a:srgbClr val="0921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1"/>
          <p:cNvCxnSpPr>
            <a:endCxn id="284" idx="0"/>
          </p:cNvCxnSpPr>
          <p:nvPr/>
        </p:nvCxnSpPr>
        <p:spPr>
          <a:xfrm flipH="1">
            <a:off x="6622701" y="1828143"/>
            <a:ext cx="13500" cy="787800"/>
          </a:xfrm>
          <a:prstGeom prst="straightConnector1">
            <a:avLst/>
          </a:prstGeom>
          <a:noFill/>
          <a:ln cap="flat" cmpd="sng" w="38100">
            <a:solidFill>
              <a:srgbClr val="09213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1"/>
          <p:cNvCxnSpPr>
            <a:endCxn id="284" idx="2"/>
          </p:cNvCxnSpPr>
          <p:nvPr/>
        </p:nvCxnSpPr>
        <p:spPr>
          <a:xfrm rot="10800000">
            <a:off x="6622701" y="3226743"/>
            <a:ext cx="600" cy="842400"/>
          </a:xfrm>
          <a:prstGeom prst="straightConnector1">
            <a:avLst/>
          </a:prstGeom>
          <a:noFill/>
          <a:ln cap="flat" cmpd="sng" w="38100">
            <a:solidFill>
              <a:srgbClr val="09213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1"/>
          <p:cNvCxnSpPr/>
          <p:nvPr/>
        </p:nvCxnSpPr>
        <p:spPr>
          <a:xfrm>
            <a:off x="5718597" y="1711197"/>
            <a:ext cx="1570800" cy="9900"/>
          </a:xfrm>
          <a:prstGeom prst="straightConnector1">
            <a:avLst/>
          </a:prstGeom>
          <a:noFill/>
          <a:ln cap="flat" cmpd="sng" w="28575">
            <a:solidFill>
              <a:srgbClr val="09213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1"/>
          <p:cNvCxnSpPr/>
          <p:nvPr/>
        </p:nvCxnSpPr>
        <p:spPr>
          <a:xfrm>
            <a:off x="5718597" y="4367494"/>
            <a:ext cx="1570800" cy="9900"/>
          </a:xfrm>
          <a:prstGeom prst="straightConnector1">
            <a:avLst/>
          </a:prstGeom>
          <a:noFill/>
          <a:ln cap="flat" cmpd="sng" w="28575">
            <a:solidFill>
              <a:srgbClr val="09213B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1" name="Google Shape;291;p21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7176141" y="2945735"/>
            <a:ext cx="578186" cy="4296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21"/>
          <p:cNvCxnSpPr>
            <a:stCxn id="284" idx="3"/>
          </p:cNvCxnSpPr>
          <p:nvPr/>
        </p:nvCxnSpPr>
        <p:spPr>
          <a:xfrm flipH="1" rot="10800000">
            <a:off x="7012101" y="2916543"/>
            <a:ext cx="1185300" cy="4800"/>
          </a:xfrm>
          <a:prstGeom prst="straightConnector1">
            <a:avLst/>
          </a:prstGeom>
          <a:noFill/>
          <a:ln cap="flat" cmpd="sng" w="38100">
            <a:solidFill>
              <a:srgbClr val="09213B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3" name="Google Shape;293;p21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6742000" y="3461785"/>
            <a:ext cx="1390999" cy="787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1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6069158" y="4392610"/>
            <a:ext cx="1570968" cy="64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1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5990655" y="1076874"/>
            <a:ext cx="1763674" cy="61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1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6676669" y="1818310"/>
            <a:ext cx="1236387" cy="70030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