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4260" autoAdjust="0"/>
  </p:normalViewPr>
  <p:slideViewPr>
    <p:cSldViewPr>
      <p:cViewPr varScale="1">
        <p:scale>
          <a:sx n="69" d="100"/>
          <a:sy n="69" d="100"/>
        </p:scale>
        <p:origin x="-183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862928-B471-4252-8FDB-190DFBD60404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F5F6DF-9BE4-4641-AC70-C633D8EF5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895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 smtClean="0"/>
              <a:t>Project to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program basic telephony in every language that will run on our Unix system and compare the result</a:t>
            </a:r>
          </a:p>
          <a:p>
            <a:pPr marL="171450" indent="-171450">
              <a:buFontTx/>
              <a:buChar char="-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Conclusion:</a:t>
            </a:r>
          </a:p>
          <a:p>
            <a:pPr marL="628650" lvl="1" indent="-171450">
              <a:buFontTx/>
              <a:buChar char="-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Small languages desirable</a:t>
            </a:r>
          </a:p>
          <a:p>
            <a:pPr marL="628650" lvl="1" indent="-171450">
              <a:buFontTx/>
              <a:buChar char="-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Functional programming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liked but “t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 absence of variables which are updated means that the exchange database has to be passed around as function arguments which is a bit awkward”</a:t>
            </a:r>
          </a:p>
          <a:p>
            <a:pPr marL="628650" lvl="1" indent="-171450">
              <a:buFontTx/>
              <a:buChar char="-"/>
            </a:pPr>
            <a:r>
              <a:rPr lang="en-US" dirty="0" smtClean="0"/>
              <a:t>Logic programming was best in terms of elegance</a:t>
            </a:r>
          </a:p>
          <a:p>
            <a:pPr marL="628650" lvl="1" indent="-171450">
              <a:buFontTx/>
              <a:buChar char="-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Concurrency was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essential to problem set</a:t>
            </a:r>
          </a:p>
          <a:p>
            <a:pPr marL="457200" lvl="1" indent="0">
              <a:buFontTx/>
              <a:buNone/>
            </a:pPr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mtClean="0"/>
              <a:t>-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5F6DF-9BE4-4641-AC70-C633D8EF56D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551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In-order</a:t>
            </a:r>
            <a:r>
              <a:rPr lang="en-US" baseline="0" dirty="0" smtClean="0"/>
              <a:t> message handling added too much complexity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Fault-tolerant systems need at least two computers; involves more than merely protecting from program exceptions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All detail in message passing extracted to “process”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Message model does not depend on knowing if sending process is really another machine or just another software process; uniform handling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Linking idea based on mechanical telecomm switches. If an input goes to ground, all resources released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Mounting dependencies made using pipes for message passing too complicated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5F6DF-9BE4-4641-AC70-C633D8EF56D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5516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5F6DF-9BE4-4641-AC70-C633D8EF56D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5516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JAM work began with study of abstract machines for implementing parallel logic machines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Early</a:t>
            </a:r>
            <a:r>
              <a:rPr lang="en-US" baseline="0" dirty="0" smtClean="0"/>
              <a:t> implementation of Erlang were implemented in Prolog. 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JAM was first written in Erlang and run through Erlang Prolog emulator.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Final JAM emulator written in C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Garbage collection concerns:</a:t>
            </a:r>
          </a:p>
          <a:p>
            <a:pPr marL="628650" lvl="1" indent="-171450">
              <a:buFontTx/>
              <a:buChar char="-"/>
            </a:pPr>
            <a:r>
              <a:rPr lang="en-US" dirty="0" smtClean="0"/>
              <a:t>What</a:t>
            </a:r>
            <a:r>
              <a:rPr lang="en-US" baseline="0" dirty="0" smtClean="0"/>
              <a:t> if programmers structure programs as one big process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What if large number of processes decide to GC at same time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In practice, not a problem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5F6DF-9BE4-4641-AC70-C633D8EF56D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5516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 smtClean="0"/>
              <a:t>Ericsson decided to commercialize Erlang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BEAM instructions 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macro-expanded to C then compiled </a:t>
            </a:r>
          </a:p>
          <a:p>
            <a:pPr marL="1085850" lvl="2" indent="-171450">
              <a:buFontTx/>
              <a:buChar char="-"/>
            </a:pPr>
            <a:r>
              <a:rPr lang="en-US" baseline="0" dirty="0" smtClean="0"/>
              <a:t>large code size</a:t>
            </a:r>
          </a:p>
          <a:p>
            <a:pPr marL="1085850" lvl="2" indent="-171450">
              <a:buFontTx/>
              <a:buChar char="-"/>
            </a:pPr>
            <a:r>
              <a:rPr lang="en-US" baseline="0" smtClean="0"/>
              <a:t>~10x </a:t>
            </a:r>
            <a:r>
              <a:rPr lang="en-US" baseline="0" dirty="0" smtClean="0"/>
              <a:t>faster than JAM interpreted programs</a:t>
            </a:r>
          </a:p>
          <a:p>
            <a:pPr marL="6286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transformed to instructions for 32-bit threaded interpreter</a:t>
            </a:r>
          </a:p>
          <a:p>
            <a:pPr marL="1085850" marR="0" lvl="3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Smaller code size</a:t>
            </a:r>
          </a:p>
          <a:p>
            <a:pPr marL="1085850" marR="0" lvl="3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~3x faster than JAM interpreted programs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err="1" smtClean="0"/>
              <a:t>asdf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5F6DF-9BE4-4641-AC70-C633D8EF56D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551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65E02-F4FE-41A5-B9C5-4E8AE5AF45AA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88CAB-B205-4567-A860-2344408FC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051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65E02-F4FE-41A5-B9C5-4E8AE5AF45AA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88CAB-B205-4567-A860-2344408FC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372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65E02-F4FE-41A5-B9C5-4E8AE5AF45AA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88CAB-B205-4567-A860-2344408FC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375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65E02-F4FE-41A5-B9C5-4E8AE5AF45AA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88CAB-B205-4567-A860-2344408FC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446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65E02-F4FE-41A5-B9C5-4E8AE5AF45AA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88CAB-B205-4567-A860-2344408FC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694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65E02-F4FE-41A5-B9C5-4E8AE5AF45AA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88CAB-B205-4567-A860-2344408FC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673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65E02-F4FE-41A5-B9C5-4E8AE5AF45AA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88CAB-B205-4567-A860-2344408FC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836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65E02-F4FE-41A5-B9C5-4E8AE5AF45AA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88CAB-B205-4567-A860-2344408FC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618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65E02-F4FE-41A5-B9C5-4E8AE5AF45AA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88CAB-B205-4567-A860-2344408FC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629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65E02-F4FE-41A5-B9C5-4E8AE5AF45AA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88CAB-B205-4567-A860-2344408FC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023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65E02-F4FE-41A5-B9C5-4E8AE5AF45AA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88CAB-B205-4567-A860-2344408FC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387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65E02-F4FE-41A5-B9C5-4E8AE5AF45AA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88CAB-B205-4567-A860-2344408FC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981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9600" dirty="0" smtClean="0"/>
              <a:t>Erlang</a:t>
            </a:r>
            <a:endParaRPr lang="en-US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Jon Bowen</a:t>
            </a:r>
          </a:p>
          <a:p>
            <a:r>
              <a:rPr lang="en-US" dirty="0" smtClean="0"/>
              <a:t>CS 3210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299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</a:p>
          <a:p>
            <a:r>
              <a:rPr lang="en-US" dirty="0" smtClean="0"/>
              <a:t>Language Overview and Samples</a:t>
            </a:r>
          </a:p>
          <a:p>
            <a:r>
              <a:rPr lang="en-US" dirty="0" smtClean="0"/>
              <a:t>Language Evaluation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093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Autofit/>
          </a:bodyPr>
          <a:lstStyle/>
          <a:p>
            <a:r>
              <a:rPr lang="en-US" sz="4800" dirty="0" smtClean="0"/>
              <a:t>History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Programs</a:t>
            </a:r>
            <a:r>
              <a:rPr lang="en-US" dirty="0" smtClean="0"/>
              <a:t> are structured as concurrent processes</a:t>
            </a:r>
          </a:p>
          <a:p>
            <a:r>
              <a:rPr lang="en-US" b="1" dirty="0" smtClean="0"/>
              <a:t>Processes</a:t>
            </a:r>
            <a:r>
              <a:rPr lang="en-US" dirty="0" smtClean="0"/>
              <a:t> share no memory and communicate with asynchronous message passing</a:t>
            </a:r>
          </a:p>
          <a:p>
            <a:r>
              <a:rPr lang="en-US" b="1" dirty="0" smtClean="0"/>
              <a:t>Processes</a:t>
            </a:r>
            <a:r>
              <a:rPr lang="en-US" dirty="0" smtClean="0"/>
              <a:t> are lightweight</a:t>
            </a:r>
          </a:p>
          <a:p>
            <a:r>
              <a:rPr lang="en-US" b="1" dirty="0" smtClean="0"/>
              <a:t>Processes</a:t>
            </a:r>
            <a:r>
              <a:rPr lang="en-US" dirty="0" smtClean="0"/>
              <a:t> belong to the language and not to the operating system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914400"/>
            <a:ext cx="8229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/>
              <a:t>Begin at the end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353855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Autofit/>
          </a:bodyPr>
          <a:lstStyle/>
          <a:p>
            <a:r>
              <a:rPr lang="en-US" sz="4800" dirty="0" smtClean="0"/>
              <a:t>History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better way of programming telephony applications</a:t>
            </a:r>
          </a:p>
          <a:p>
            <a:r>
              <a:rPr lang="en-US" dirty="0" smtClean="0"/>
              <a:t>Requirements:</a:t>
            </a:r>
          </a:p>
          <a:p>
            <a:pPr lvl="1"/>
            <a:r>
              <a:rPr lang="en-US" sz="2400" dirty="0" smtClean="0"/>
              <a:t>Highly concurrent and distributed</a:t>
            </a:r>
          </a:p>
          <a:p>
            <a:pPr lvl="1"/>
            <a:r>
              <a:rPr lang="en-US" sz="2400" dirty="0" smtClean="0"/>
              <a:t>Fault-tolerant</a:t>
            </a:r>
          </a:p>
          <a:p>
            <a:pPr lvl="1"/>
            <a:r>
              <a:rPr lang="en-US" sz="2400" dirty="0" smtClean="0"/>
              <a:t>Real time</a:t>
            </a:r>
          </a:p>
          <a:p>
            <a:pPr lvl="1"/>
            <a:r>
              <a:rPr lang="en-US" sz="2400" dirty="0" smtClean="0"/>
              <a:t>Highly available</a:t>
            </a:r>
          </a:p>
          <a:p>
            <a:pPr lvl="1"/>
            <a:r>
              <a:rPr lang="en-US" sz="2400" dirty="0" smtClean="0"/>
              <a:t>Hot swapping</a:t>
            </a:r>
          </a:p>
          <a:p>
            <a:r>
              <a:rPr lang="en-US" dirty="0" smtClean="0"/>
              <a:t>NOT required: Intensive computation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914400"/>
            <a:ext cx="8229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/>
              <a:t>Motivation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626227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Autofit/>
          </a:bodyPr>
          <a:lstStyle/>
          <a:p>
            <a:r>
              <a:rPr lang="en-US" sz="4800" dirty="0" smtClean="0"/>
              <a:t>History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/>
              <a:t>1985: Joe Armstrong hired at Ericsson into exploratory group</a:t>
            </a:r>
          </a:p>
          <a:p>
            <a:r>
              <a:rPr lang="en-US" sz="2800" dirty="0" smtClean="0"/>
              <a:t>1985: Work in Smalltalk results in notation close to Prolog. Switch to Prolog</a:t>
            </a:r>
          </a:p>
          <a:p>
            <a:r>
              <a:rPr lang="en-US" sz="2800" dirty="0" smtClean="0"/>
              <a:t>1985: Robert </a:t>
            </a:r>
            <a:r>
              <a:rPr lang="en-US" sz="2800" dirty="0" err="1" smtClean="0"/>
              <a:t>Virding</a:t>
            </a:r>
            <a:r>
              <a:rPr lang="en-US" sz="2800" dirty="0" smtClean="0"/>
              <a:t> incorporates work on parallel logic programming</a:t>
            </a:r>
            <a:endParaRPr lang="en-US" sz="2800" dirty="0"/>
          </a:p>
          <a:p>
            <a:r>
              <a:rPr lang="en-US" sz="2800" dirty="0" smtClean="0"/>
              <a:t>1987: Ericsson groups agrees to use Erlang (implemented in Prolog) in a real problem</a:t>
            </a:r>
          </a:p>
          <a:p>
            <a:r>
              <a:rPr lang="en-US" sz="2800" dirty="0" smtClean="0"/>
              <a:t>1988: Rapid change from user feedback results in stabilization by year end</a:t>
            </a:r>
            <a:endParaRPr lang="en-US" sz="2800" dirty="0" smtClean="0"/>
          </a:p>
          <a:p>
            <a:endParaRPr lang="en-US" sz="28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914400"/>
            <a:ext cx="8229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/>
              <a:t>Moments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29089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Autofit/>
          </a:bodyPr>
          <a:lstStyle/>
          <a:p>
            <a:r>
              <a:rPr lang="en-US" sz="4800" dirty="0" smtClean="0"/>
              <a:t>History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Design choices by end of 1988:</a:t>
            </a:r>
          </a:p>
          <a:p>
            <a:pPr lvl="1"/>
            <a:r>
              <a:rPr lang="en-US" sz="2400" dirty="0" smtClean="0"/>
              <a:t>Buffered message reception with pattern matching and out of order handling</a:t>
            </a:r>
          </a:p>
          <a:p>
            <a:pPr lvl="1"/>
            <a:r>
              <a:rPr lang="en-US" sz="2400" dirty="0" smtClean="0"/>
              <a:t>Error handling abstracted to process level (no difference between hardware and software messages)</a:t>
            </a:r>
          </a:p>
          <a:p>
            <a:pPr lvl="1"/>
            <a:r>
              <a:rPr lang="en-US" sz="2400" dirty="0" smtClean="0"/>
              <a:t>Explicit links between processes propagate errors. </a:t>
            </a:r>
          </a:p>
          <a:p>
            <a:pPr lvl="1"/>
            <a:r>
              <a:rPr lang="en-US" sz="2400" dirty="0" smtClean="0"/>
              <a:t>Errors cause all linked processes to die (all alive / all dead)</a:t>
            </a:r>
          </a:p>
          <a:p>
            <a:pPr lvl="1"/>
            <a:r>
              <a:rPr lang="en-US" sz="2400" dirty="0" smtClean="0"/>
              <a:t>Messages in mailboxes instead of pipes</a:t>
            </a:r>
          </a:p>
          <a:p>
            <a:pPr lvl="1"/>
            <a:endParaRPr lang="en-US" sz="24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914400"/>
            <a:ext cx="8229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/>
              <a:t>Choices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511671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Autofit/>
          </a:bodyPr>
          <a:lstStyle/>
          <a:p>
            <a:r>
              <a:rPr lang="en-US" sz="4800" dirty="0" smtClean="0"/>
              <a:t>History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End of 1989: initial user group conclusions</a:t>
            </a:r>
          </a:p>
          <a:p>
            <a:pPr lvl="1"/>
            <a:r>
              <a:rPr lang="en-US" dirty="0"/>
              <a:t>Programmer-hours to implement new feature in Erlang compared to PLEX reduced by factor of 3 – 25</a:t>
            </a:r>
          </a:p>
          <a:p>
            <a:pPr lvl="1"/>
            <a:r>
              <a:rPr lang="en-US" dirty="0"/>
              <a:t>Erlang runtime memory requirements small</a:t>
            </a:r>
          </a:p>
          <a:p>
            <a:pPr lvl="1"/>
            <a:r>
              <a:rPr lang="en-US" dirty="0"/>
              <a:t>Erlang compiled code size acceptable</a:t>
            </a:r>
          </a:p>
          <a:p>
            <a:pPr lvl="1"/>
            <a:r>
              <a:rPr lang="en-US" dirty="0"/>
              <a:t>Erlang runtime needed to be at least </a:t>
            </a:r>
            <a:r>
              <a:rPr lang="en-US" b="1" dirty="0"/>
              <a:t>40</a:t>
            </a:r>
            <a:r>
              <a:rPr lang="en-US" dirty="0"/>
              <a:t> times faster for product development</a:t>
            </a:r>
          </a:p>
          <a:p>
            <a:pPr lvl="1"/>
            <a:r>
              <a:rPr lang="en-US" dirty="0"/>
              <a:t>End of 1989: initial user group </a:t>
            </a:r>
            <a:r>
              <a:rPr lang="en-US" dirty="0" smtClean="0"/>
              <a:t>conclusions</a:t>
            </a:r>
            <a:endParaRPr lang="en-US" dirty="0" smtClean="0"/>
          </a:p>
          <a:p>
            <a:r>
              <a:rPr lang="en-US" dirty="0" smtClean="0"/>
              <a:t>=&gt; Make Erlang faster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914400"/>
            <a:ext cx="8229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/>
              <a:t>Moments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476970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Autofit/>
          </a:bodyPr>
          <a:lstStyle/>
          <a:p>
            <a:r>
              <a:rPr lang="en-US" sz="4800" dirty="0" smtClean="0"/>
              <a:t>History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1990: JAM (Joe’s Abstract Machine) designed by Armstrong. Emulator implemented in C by Mike Williams</a:t>
            </a:r>
          </a:p>
          <a:p>
            <a:r>
              <a:rPr lang="en-US" dirty="0" smtClean="0"/>
              <a:t>JAM C emulator ~70 faster than Prolog emulator</a:t>
            </a:r>
          </a:p>
          <a:p>
            <a:pPr lvl="1"/>
            <a:r>
              <a:rPr lang="en-US" dirty="0" smtClean="0"/>
              <a:t>Frequent small garbage collection used</a:t>
            </a:r>
          </a:p>
          <a:p>
            <a:pPr lvl="1"/>
            <a:r>
              <a:rPr lang="en-US" dirty="0" smtClean="0"/>
              <a:t>Encouraged copying all data involved in message passing</a:t>
            </a:r>
          </a:p>
          <a:p>
            <a:pPr lvl="1"/>
            <a:r>
              <a:rPr lang="en-US" dirty="0" smtClean="0"/>
              <a:t>Unforeseen, but increased process isolation, concurrency, and construction of distributed systems</a:t>
            </a:r>
          </a:p>
          <a:p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914400"/>
            <a:ext cx="8229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/>
              <a:t>Moments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921227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Autofit/>
          </a:bodyPr>
          <a:lstStyle/>
          <a:p>
            <a:r>
              <a:rPr lang="en-US" sz="4800" dirty="0" smtClean="0"/>
              <a:t>History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1993: Erlang book allowed to be published</a:t>
            </a:r>
          </a:p>
          <a:p>
            <a:r>
              <a:rPr lang="en-US" dirty="0" smtClean="0"/>
              <a:t>1993: BEAM Compiler</a:t>
            </a:r>
          </a:p>
          <a:p>
            <a:r>
              <a:rPr lang="en-US" dirty="0" smtClean="0"/>
              <a:t>1995: </a:t>
            </a:r>
            <a:r>
              <a:rPr lang="en-US" smtClean="0"/>
              <a:t>Distributed Erlang</a:t>
            </a:r>
            <a:endParaRPr lang="en-US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914400"/>
            <a:ext cx="8229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/>
              <a:t>Moments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527982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611</Words>
  <Application>Microsoft Office PowerPoint</Application>
  <PresentationFormat>On-screen Show (4:3)</PresentationFormat>
  <Paragraphs>96</Paragraphs>
  <Slides>9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Erlang</vt:lpstr>
      <vt:lpstr>Agenda</vt:lpstr>
      <vt:lpstr>History</vt:lpstr>
      <vt:lpstr>History</vt:lpstr>
      <vt:lpstr>History</vt:lpstr>
      <vt:lpstr>History</vt:lpstr>
      <vt:lpstr>History</vt:lpstr>
      <vt:lpstr>History</vt:lpstr>
      <vt:lpstr>History</vt:lpstr>
    </vt:vector>
  </TitlesOfParts>
  <Company>Aon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Erlang</dc:title>
  <dc:creator>Jon Bowen</dc:creator>
  <cp:lastModifiedBy>Jon Bowen</cp:lastModifiedBy>
  <cp:revision>22</cp:revision>
  <dcterms:created xsi:type="dcterms:W3CDTF">2018-04-14T23:24:52Z</dcterms:created>
  <dcterms:modified xsi:type="dcterms:W3CDTF">2018-04-17T03:51:07Z</dcterms:modified>
</cp:coreProperties>
</file>