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60" autoAdjust="0"/>
  </p:normalViewPr>
  <p:slideViewPr>
    <p:cSldViewPr>
      <p:cViewPr varScale="1">
        <p:scale>
          <a:sx n="69" d="100"/>
          <a:sy n="69" d="100"/>
        </p:scale>
        <p:origin x="-1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2928-B471-4252-8FDB-190DFBD604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5F6DF-9BE4-4641-AC70-C633D8EF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Project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basic telephony in every language that will run on our Unix system and compare the result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languages desirable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liked but “t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absence of variables which are updated means that the exchange database has to be passed around as function arguments which is a bit awkward”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Logic programming was best in terms of elegance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was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 to problem set</a:t>
            </a:r>
          </a:p>
          <a:p>
            <a:pPr marL="457200" lvl="1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Note the absence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In-order</a:t>
            </a:r>
            <a:r>
              <a:rPr lang="en-US" baseline="0" dirty="0" smtClean="0"/>
              <a:t> message handling added too much complexity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Fault-tolerant systems need at least two computers; involves more than merely protecting from program exceptions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detail in message passing extracted to “process”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 model does not depend on knowing if sending process is really another machine or just another software process; uniform handling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Linking idea based on mechanical telecomm switches. If an input goes to ground, all resources released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Mounting dependencies made using pipes for message passing too complicated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JAM work began with study of abstract machines for implementing parallel logic machines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</a:t>
            </a:r>
            <a:r>
              <a:rPr lang="en-US" baseline="0" dirty="0" smtClean="0"/>
              <a:t> implementation of Erlang were implemented in Prolog.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JAM was first written in Erlang and run through Erlang Prolog emulator.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 JAM emulator written in 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Garbage collection concerns: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if programmers structure programs as one big process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What if large number of processes decide to GC at same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practice,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Ericsson decided to commercialize Erlang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BEAM instructions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macro-expanded to C then compiled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large code size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~10x faster than JAM interpreted programs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transformed to instructions for 32-bit threaded interpreter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Smaller code size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~3x faster than JAM interpreted programs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Erlang is reliable if TCP/IP is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Erlang has a pure functional subset, but nobody can force the programmer to use this subset; indeed, there are often good reasons for not using it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Erlang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Bowen</a:t>
            </a:r>
          </a:p>
          <a:p>
            <a:r>
              <a:rPr lang="en-US" dirty="0" smtClean="0"/>
              <a:t>CS 3210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Erlang selected as language in reboot of major Ericsson project</a:t>
            </a:r>
          </a:p>
          <a:p>
            <a:r>
              <a:rPr lang="en-US" dirty="0" smtClean="0"/>
              <a:t>From lab experiment to complete platform: Open Telecom Platform (OTP)</a:t>
            </a:r>
          </a:p>
          <a:p>
            <a:pPr lvl="1"/>
            <a:r>
              <a:rPr lang="en-US" dirty="0" smtClean="0"/>
              <a:t>Extensive and well-tested libraries</a:t>
            </a:r>
          </a:p>
          <a:p>
            <a:pPr lvl="1"/>
            <a:r>
              <a:rPr lang="en-US" dirty="0" smtClean="0"/>
              <a:t>Design patterns for common applications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Philosophy and learning support</a:t>
            </a:r>
          </a:p>
          <a:p>
            <a:pPr lvl="1"/>
            <a:r>
              <a:rPr lang="en-US" dirty="0" err="1" smtClean="0"/>
              <a:t>Mnesia</a:t>
            </a:r>
            <a:r>
              <a:rPr lang="en-US" dirty="0" smtClean="0"/>
              <a:t> DBMS and query language</a:t>
            </a:r>
          </a:p>
          <a:p>
            <a:pPr lvl="1"/>
            <a:r>
              <a:rPr lang="en-US" dirty="0" smtClean="0"/>
              <a:t>Binaries in reference-counted storage area</a:t>
            </a:r>
          </a:p>
          <a:p>
            <a:pPr lvl="1"/>
            <a:r>
              <a:rPr lang="en-US" dirty="0" err="1" smtClean="0"/>
              <a:t>HiPE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December 1995: AXE-N Collapse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47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with Erlang produce excellent results</a:t>
            </a:r>
          </a:p>
          <a:p>
            <a:r>
              <a:rPr lang="en-US" dirty="0" smtClean="0"/>
              <a:t>1998…Ericsson bans use of Erlang internally</a:t>
            </a:r>
          </a:p>
          <a:p>
            <a:r>
              <a:rPr lang="en-US" dirty="0" smtClean="0"/>
              <a:t>Development group convinces Ericsson to release Erlang and OTP as open source</a:t>
            </a:r>
          </a:p>
          <a:p>
            <a:r>
              <a:rPr lang="en-US" dirty="0" smtClean="0"/>
              <a:t>Development group promptly quits, forms new company, and delivers first product 6 months later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Pushed Into the World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4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practical needs from being used in massive production systems</a:t>
            </a:r>
          </a:p>
          <a:p>
            <a:r>
              <a:rPr lang="en-US" dirty="0" smtClean="0"/>
              <a:t>“</a:t>
            </a:r>
            <a:r>
              <a:rPr lang="en-US" dirty="0">
                <a:solidFill>
                  <a:srgbClr val="990000"/>
                </a:solidFill>
              </a:rPr>
              <a:t>Erlang is not a strict side-effect-free </a:t>
            </a:r>
            <a:r>
              <a:rPr lang="en-US" dirty="0" smtClean="0">
                <a:solidFill>
                  <a:srgbClr val="990000"/>
                </a:solidFill>
              </a:rPr>
              <a:t>functional language </a:t>
            </a:r>
            <a:r>
              <a:rPr lang="en-US" dirty="0">
                <a:solidFill>
                  <a:srgbClr val="990000"/>
                </a:solidFill>
              </a:rPr>
              <a:t>but a concurrent language where what happens inside </a:t>
            </a:r>
            <a:r>
              <a:rPr lang="en-US" dirty="0" smtClean="0">
                <a:solidFill>
                  <a:srgbClr val="990000"/>
                </a:solidFill>
              </a:rPr>
              <a:t>a process </a:t>
            </a:r>
            <a:r>
              <a:rPr lang="en-US" dirty="0">
                <a:solidFill>
                  <a:srgbClr val="990000"/>
                </a:solidFill>
              </a:rPr>
              <a:t>is described by a simple </a:t>
            </a:r>
            <a:r>
              <a:rPr lang="en-US" dirty="0" smtClean="0">
                <a:solidFill>
                  <a:srgbClr val="990000"/>
                </a:solidFill>
              </a:rPr>
              <a:t> functional language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different </a:t>
            </a:r>
            <a:r>
              <a:rPr lang="en-US" dirty="0"/>
              <a:t>processes receive a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smtClean="0"/>
              <a:t>representing </a:t>
            </a:r>
            <a:r>
              <a:rPr lang="en-US" dirty="0"/>
              <a:t>a file, both are free to </a:t>
            </a:r>
            <a:r>
              <a:rPr lang="en-US" dirty="0" smtClean="0"/>
              <a:t>send messages </a:t>
            </a:r>
            <a:r>
              <a:rPr lang="en-US" dirty="0"/>
              <a:t>to the file process in any way they like. It is up to </a:t>
            </a:r>
            <a:r>
              <a:rPr lang="en-US" dirty="0" smtClean="0"/>
              <a:t>the logic </a:t>
            </a:r>
            <a:r>
              <a:rPr lang="en-US" dirty="0"/>
              <a:t>of the application to prevent this from happening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Functional language?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0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27 Total Keywords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01023"/>
              </p:ext>
            </p:extLst>
          </p:nvPr>
        </p:nvGraphicFramePr>
        <p:xfrm>
          <a:off x="1371600" y="1752600"/>
          <a:ext cx="6019800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600"/>
                <a:gridCol w="2006600"/>
                <a:gridCol w="2006600"/>
              </a:tblGrid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bxor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andalso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catch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band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orelse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begin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div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receive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fun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bsl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when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let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5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http://erlang.org/doc/reference_manual/introduction.html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44004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3.14, -41</a:t>
            </a:r>
          </a:p>
          <a:p>
            <a:r>
              <a:rPr lang="en-US" sz="3600" dirty="0" smtClean="0"/>
              <a:t>Atom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inch,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bob</a:t>
            </a:r>
          </a:p>
          <a:p>
            <a:r>
              <a:rPr lang="en-US" sz="3600" dirty="0" smtClean="0"/>
              <a:t>Tuple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{inch, 1,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r>
              <a:rPr lang="en-US" sz="3600" dirty="0" smtClean="0"/>
              <a:t>List	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7]</a:t>
            </a:r>
          </a:p>
          <a:p>
            <a:r>
              <a:rPr lang="en-US" sz="3600" dirty="0" smtClean="0"/>
              <a:t>Map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#{name =&gt; “Bob”}</a:t>
            </a:r>
          </a:p>
          <a:p>
            <a:r>
              <a:rPr lang="en-US" sz="3600" dirty="0" smtClean="0"/>
              <a:t>Functions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Common Data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9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begin with a </a:t>
            </a:r>
            <a:r>
              <a:rPr lang="en-US" dirty="0">
                <a:solidFill>
                  <a:srgbClr val="990000"/>
                </a:solidFill>
              </a:rPr>
              <a:t>capital</a:t>
            </a:r>
            <a:r>
              <a:rPr lang="en-US" dirty="0"/>
              <a:t> letter or _</a:t>
            </a:r>
          </a:p>
          <a:p>
            <a:r>
              <a:rPr lang="en-US" dirty="0" smtClean="0"/>
              <a:t>Variables can only be bound once per scope</a:t>
            </a:r>
          </a:p>
          <a:p>
            <a:r>
              <a:rPr lang="en-US" dirty="0" smtClean="0"/>
              <a:t>Assignment operator, =, is better though of as a matching assertion</a:t>
            </a:r>
          </a:p>
          <a:p>
            <a:r>
              <a:rPr lang="en-US" dirty="0" smtClean="0"/>
              <a:t>Lists can be split with the | operator</a:t>
            </a:r>
          </a:p>
          <a:p>
            <a:r>
              <a:rPr lang="en-US" dirty="0" smtClean="0"/>
              <a:t>Pattern matching is used in parameter passing and “assignment”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Of Note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89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40675" y="1524000"/>
            <a:ext cx="8246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!~n").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"go"].</a:t>
            </a: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[S | T]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S = 1, T = [2,3,”go”]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[A, B | R]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A = 1, B = 2, R = [3, “go”]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4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3" y="1447800"/>
            <a:ext cx="8051494" cy="508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72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6"/>
          <a:stretch/>
        </p:blipFill>
        <p:spPr bwMode="auto">
          <a:xfrm>
            <a:off x="266700" y="22860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1447800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Parameter: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Denver",{f,70}},{"Seattle",{f,65}},{"London",{c,20}}]</a:t>
            </a:r>
          </a:p>
        </p:txBody>
      </p:sp>
    </p:spTree>
    <p:extLst>
      <p:ext uri="{BB962C8B-B14F-4D97-AF65-F5344CB8AC3E}">
        <p14:creationId xmlns:p14="http://schemas.microsoft.com/office/powerpoint/2010/main" val="57899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3" y="1485900"/>
            <a:ext cx="7850094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52" y="4343399"/>
            <a:ext cx="4145096" cy="22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Language Overview and Samples</a:t>
            </a:r>
          </a:p>
          <a:p>
            <a:r>
              <a:rPr lang="en-US" dirty="0" smtClean="0"/>
              <a:t>Language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8894"/>
            <a:ext cx="7848600" cy="507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8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Error Handling</a:t>
            </a:r>
            <a:endParaRPr lang="en-US" sz="3600" dirty="0"/>
          </a:p>
        </p:txBody>
      </p:sp>
      <p:pic>
        <p:nvPicPr>
          <p:cNvPr id="6146" name="Picture 2" descr="Process that traps exit stops propa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83928"/>
            <a:ext cx="4191000" cy="31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directional links in chain of proc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427"/>
            <a:ext cx="3962400" cy="2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5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size of language</a:t>
            </a:r>
          </a:p>
          <a:p>
            <a:pPr lvl="1"/>
            <a:r>
              <a:rPr lang="en-US" dirty="0" smtClean="0"/>
              <a:t>Typically one best way to accomplish something</a:t>
            </a:r>
          </a:p>
          <a:p>
            <a:pPr lvl="1"/>
            <a:r>
              <a:rPr lang="en-US" dirty="0" smtClean="0"/>
              <a:t>Language encourages standard structure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No or limited type checking</a:t>
            </a:r>
          </a:p>
          <a:p>
            <a:pPr lvl="1"/>
            <a:r>
              <a:rPr lang="en-US" dirty="0" smtClean="0"/>
              <a:t>Data structures can look very complex</a:t>
            </a:r>
          </a:p>
          <a:p>
            <a:pPr lvl="1"/>
            <a:r>
              <a:rPr lang="en-US" dirty="0" smtClean="0"/>
              <a:t>Piecewise function definition can be abused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Readability / Writability</a:t>
            </a:r>
          </a:p>
        </p:txBody>
      </p:sp>
    </p:spTree>
    <p:extLst>
      <p:ext uri="{BB962C8B-B14F-4D97-AF65-F5344CB8AC3E}">
        <p14:creationId xmlns:p14="http://schemas.microsoft.com/office/powerpoint/2010/main" val="206180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Immutable data and no references</a:t>
            </a:r>
          </a:p>
          <a:p>
            <a:pPr lvl="1"/>
            <a:r>
              <a:rPr lang="en-US" dirty="0" smtClean="0"/>
              <a:t>Processes to do work and processes to supervise</a:t>
            </a:r>
          </a:p>
          <a:p>
            <a:pPr lvl="1"/>
            <a:r>
              <a:rPr lang="en-US" dirty="0" smtClean="0"/>
              <a:t>Message passing uses mailboxes</a:t>
            </a:r>
          </a:p>
          <a:p>
            <a:pPr lvl="1"/>
            <a:r>
              <a:rPr lang="en-US" dirty="0" smtClean="0"/>
              <a:t>Error handling approach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Lack of type checking can cause runtime errors</a:t>
            </a:r>
          </a:p>
          <a:p>
            <a:pPr lvl="1"/>
            <a:r>
              <a:rPr lang="en-US" dirty="0" smtClean="0"/>
              <a:t>All or nothing 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Reliability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62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language reduces learning curve</a:t>
            </a:r>
          </a:p>
          <a:p>
            <a:pPr lvl="1"/>
            <a:r>
              <a:rPr lang="en-US" dirty="0" smtClean="0"/>
              <a:t>Reliability directly reduces maintenance cost</a:t>
            </a:r>
          </a:p>
          <a:p>
            <a:pPr lvl="1"/>
            <a:r>
              <a:rPr lang="en-US" dirty="0" smtClean="0"/>
              <a:t>Code changes can be applied “on the fly”</a:t>
            </a:r>
          </a:p>
          <a:p>
            <a:pPr lvl="1"/>
            <a:r>
              <a:rPr lang="en-US" dirty="0" smtClean="0"/>
              <a:t>Concurrency + distributed = massively scalable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Smaller language community</a:t>
            </a:r>
          </a:p>
          <a:p>
            <a:pPr lvl="1"/>
            <a:r>
              <a:rPr lang="en-US" dirty="0" smtClean="0"/>
              <a:t>Slower than alternatives for serial operations with high CPU 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214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Standard 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Armstrong, Joe. </a:t>
            </a:r>
            <a:r>
              <a:rPr lang="en-US" sz="2000" i="1" dirty="0"/>
              <a:t>Programming Erlang: Software for a Concurrent World</a:t>
            </a:r>
            <a:r>
              <a:rPr lang="en-US" sz="2000" dirty="0"/>
              <a:t>. Pragmatic Programmers LLC, 2013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/>
              <a:t>St. Laurent, Simon. </a:t>
            </a:r>
            <a:r>
              <a:rPr lang="en-US" sz="2000" i="1" dirty="0"/>
              <a:t>Introducing Erlang: Getting Started in Functional </a:t>
            </a:r>
            <a:r>
              <a:rPr lang="en-US" sz="2000" i="1" dirty="0" smtClean="0"/>
              <a:t>Programming 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</a:t>
            </a:r>
            <a:r>
              <a:rPr lang="en-US" sz="2000" dirty="0" smtClean="0"/>
              <a:t>. O’Reilly Media, Inc., 2017</a:t>
            </a:r>
          </a:p>
          <a:p>
            <a:pPr lvl="0"/>
            <a:r>
              <a:rPr lang="en-US" sz="2000" dirty="0"/>
              <a:t>Herbert, Fred. </a:t>
            </a:r>
            <a:r>
              <a:rPr lang="en-US" sz="2000" i="1" dirty="0"/>
              <a:t>Learn You Some Erlang for Great Good!: A Beginner's </a:t>
            </a:r>
            <a:r>
              <a:rPr lang="en-US" sz="2000" i="1" dirty="0" smtClean="0"/>
              <a:t>Guide</a:t>
            </a:r>
            <a:r>
              <a:rPr lang="en-US" sz="2000" dirty="0" smtClean="0"/>
              <a:t>. No Starch Press, Inc., 2013.</a:t>
            </a:r>
            <a:endParaRPr lang="en-US" sz="2000" i="1" dirty="0"/>
          </a:p>
          <a:p>
            <a:pPr lvl="0"/>
            <a:r>
              <a:rPr lang="en-US" sz="2000" dirty="0" smtClean="0"/>
              <a:t>Armstrong, Joe. </a:t>
            </a:r>
            <a:r>
              <a:rPr lang="en-US" sz="2000" dirty="0"/>
              <a:t>“A History of Erlang.” 19 Mar. 2018, http://webcem01.cem.itesm.mx:8005/erlang/cd/downloads/hopl_erlang.pdf.</a:t>
            </a:r>
          </a:p>
          <a:p>
            <a:pPr lvl="0"/>
            <a:r>
              <a:rPr lang="en-US" sz="2000" dirty="0"/>
              <a:t>“An Erlang Course.” Erlang/OTP unit at Ericsson, 2 Apr. 2018, https://www.erlang.org/course.</a:t>
            </a:r>
          </a:p>
          <a:p>
            <a:pPr lvl="0"/>
            <a:r>
              <a:rPr lang="en-US" sz="2000" dirty="0"/>
              <a:t>Erlang Homepage. Erlang/OTP unit at Ericsson, 2 Apr. 2018, https://www.erlang.org.</a:t>
            </a:r>
          </a:p>
          <a:p>
            <a:pPr lvl="0"/>
            <a:r>
              <a:rPr lang="en-US" sz="2000" dirty="0"/>
              <a:t>“Documentation.” Erlang/OTP unit at Ericsson, 2 Apr. 2018, https://www.erlang.org/docs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Programs</a:t>
            </a:r>
            <a:r>
              <a:rPr lang="en-US" dirty="0" smtClean="0"/>
              <a:t> are structured as concurrent processes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share no memory and communicate with asynchronous message passing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are lightweight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belong to the language and not to the operating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Begin at the 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85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programming telephony applications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sz="2400" dirty="0" smtClean="0"/>
              <a:t>Highly concurrent and distributed</a:t>
            </a:r>
          </a:p>
          <a:p>
            <a:pPr lvl="1"/>
            <a:r>
              <a:rPr lang="en-US" sz="2400" dirty="0" smtClean="0"/>
              <a:t>Fault-tolerant</a:t>
            </a:r>
          </a:p>
          <a:p>
            <a:pPr lvl="1"/>
            <a:r>
              <a:rPr lang="en-US" sz="2400" dirty="0" smtClean="0"/>
              <a:t>Real time</a:t>
            </a:r>
          </a:p>
          <a:p>
            <a:pPr lvl="1"/>
            <a:r>
              <a:rPr lang="en-US" sz="2400" dirty="0" smtClean="0"/>
              <a:t>Highly available</a:t>
            </a:r>
          </a:p>
          <a:p>
            <a:pPr lvl="1"/>
            <a:r>
              <a:rPr lang="en-US" sz="2400" dirty="0" smtClean="0"/>
              <a:t>Hot swapping</a:t>
            </a:r>
          </a:p>
          <a:p>
            <a:r>
              <a:rPr lang="en-US" dirty="0" smtClean="0"/>
              <a:t>NOT required: Intensive computation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Motivation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6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1985: Joe Armstrong hired at Ericsson into exploratory group</a:t>
            </a:r>
          </a:p>
          <a:p>
            <a:r>
              <a:rPr lang="en-US" sz="2800" dirty="0" smtClean="0"/>
              <a:t>1985: Work in Smalltalk results in notation close to Prolog. Switch to Prolog</a:t>
            </a:r>
          </a:p>
          <a:p>
            <a:r>
              <a:rPr lang="en-US" sz="2800" dirty="0" smtClean="0"/>
              <a:t>1985: Robert </a:t>
            </a:r>
            <a:r>
              <a:rPr lang="en-US" sz="2800" dirty="0" err="1" smtClean="0"/>
              <a:t>Virding</a:t>
            </a:r>
            <a:r>
              <a:rPr lang="en-US" sz="2800" dirty="0" smtClean="0"/>
              <a:t> incorporates work on parallel logic programming</a:t>
            </a:r>
            <a:endParaRPr lang="en-US" sz="2800" dirty="0"/>
          </a:p>
          <a:p>
            <a:r>
              <a:rPr lang="en-US" sz="2800" dirty="0" smtClean="0"/>
              <a:t>1987: Ericsson groups agrees to use Erlang (implemented in Prolog) in a real problem</a:t>
            </a:r>
          </a:p>
          <a:p>
            <a:r>
              <a:rPr lang="en-US" sz="2800" dirty="0" smtClean="0"/>
              <a:t>1988: Rapid change from user feedback results in stabilization by year end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0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choices by end of 1988:</a:t>
            </a:r>
          </a:p>
          <a:p>
            <a:pPr lvl="1"/>
            <a:r>
              <a:rPr lang="en-US" sz="2400" dirty="0" smtClean="0"/>
              <a:t>Buffered message reception with pattern matching and out of order handling</a:t>
            </a:r>
          </a:p>
          <a:p>
            <a:pPr lvl="1"/>
            <a:r>
              <a:rPr lang="en-US" sz="2400" dirty="0" smtClean="0"/>
              <a:t>Error handling abstracted to process level (no difference between hardware and software messages)</a:t>
            </a:r>
          </a:p>
          <a:p>
            <a:pPr lvl="1"/>
            <a:r>
              <a:rPr lang="en-US" sz="2400" dirty="0" smtClean="0"/>
              <a:t>Explicit links between processes propagate errors. </a:t>
            </a:r>
          </a:p>
          <a:p>
            <a:pPr lvl="1"/>
            <a:r>
              <a:rPr lang="en-US" sz="2400" dirty="0" smtClean="0"/>
              <a:t>Errors cause all linked processes to die (all alive / all dead)</a:t>
            </a:r>
          </a:p>
          <a:p>
            <a:pPr lvl="1"/>
            <a:r>
              <a:rPr lang="en-US" sz="2400" dirty="0" smtClean="0"/>
              <a:t>Messages in mailboxes instead of pipes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Choices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6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End of 1989: initial user group conclusions</a:t>
            </a:r>
          </a:p>
          <a:p>
            <a:pPr lvl="1"/>
            <a:r>
              <a:rPr lang="en-US" dirty="0"/>
              <a:t>Programmer-hours to implement new feature in Erlang compared to PLEX reduced by factor of 3 – 25</a:t>
            </a:r>
          </a:p>
          <a:p>
            <a:pPr lvl="1"/>
            <a:r>
              <a:rPr lang="en-US" dirty="0"/>
              <a:t>Erlang runtime memory requirements small</a:t>
            </a:r>
          </a:p>
          <a:p>
            <a:pPr lvl="1"/>
            <a:r>
              <a:rPr lang="en-US" dirty="0"/>
              <a:t>Erlang compiled code size acceptable</a:t>
            </a:r>
          </a:p>
          <a:p>
            <a:pPr lvl="1"/>
            <a:r>
              <a:rPr lang="en-US" dirty="0"/>
              <a:t>Erlang runtime needed to be at least </a:t>
            </a:r>
            <a:r>
              <a:rPr lang="en-US" b="1" dirty="0"/>
              <a:t>40</a:t>
            </a:r>
            <a:r>
              <a:rPr lang="en-US" dirty="0"/>
              <a:t> times faster for product development</a:t>
            </a:r>
          </a:p>
          <a:p>
            <a:pPr lvl="1"/>
            <a:r>
              <a:rPr lang="en-US" dirty="0"/>
              <a:t>End of 1989: initial user group </a:t>
            </a:r>
            <a:r>
              <a:rPr lang="en-US" dirty="0" smtClean="0"/>
              <a:t>conclusions</a:t>
            </a:r>
          </a:p>
          <a:p>
            <a:r>
              <a:rPr lang="en-US" dirty="0" smtClean="0"/>
              <a:t>=&gt; Make Erlang faster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69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1990: JAM (Joe’s Abstract Machine) designed by Armstrong. Emulator implemented in C by Mike Williams</a:t>
            </a:r>
          </a:p>
          <a:p>
            <a:r>
              <a:rPr lang="en-US" dirty="0" smtClean="0"/>
              <a:t>JAM C emulator ~70 faster than Prolog emulator</a:t>
            </a:r>
          </a:p>
          <a:p>
            <a:pPr lvl="1"/>
            <a:r>
              <a:rPr lang="en-US" dirty="0" smtClean="0"/>
              <a:t>Frequent small garbage collection used</a:t>
            </a:r>
          </a:p>
          <a:p>
            <a:pPr lvl="1"/>
            <a:r>
              <a:rPr lang="en-US" dirty="0" smtClean="0"/>
              <a:t>Encouraged copying all data involved in message passing</a:t>
            </a:r>
          </a:p>
          <a:p>
            <a:pPr lvl="1"/>
            <a:r>
              <a:rPr lang="en-US" dirty="0" smtClean="0"/>
              <a:t>Unforeseen, but increased process isolation, concurrency, and construction of distributed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1993: Erlang book allowed to be published</a:t>
            </a:r>
          </a:p>
          <a:p>
            <a:r>
              <a:rPr lang="en-US" dirty="0" smtClean="0"/>
              <a:t>1993: BEAM Compiler</a:t>
            </a:r>
          </a:p>
          <a:p>
            <a:r>
              <a:rPr lang="en-US" dirty="0" smtClean="0"/>
              <a:t>1995: </a:t>
            </a:r>
            <a:r>
              <a:rPr lang="en-US" smtClean="0"/>
              <a:t>Distributed Erlang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9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1275</Words>
  <Application>Microsoft Office PowerPoint</Application>
  <PresentationFormat>On-screen Show (4:3)</PresentationFormat>
  <Paragraphs>254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Erlang</vt:lpstr>
      <vt:lpstr>Agenda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Language Evaluation</vt:lpstr>
      <vt:lpstr>Language Evaluation</vt:lpstr>
      <vt:lpstr>Language Evaluation</vt:lpstr>
      <vt:lpstr>Standard References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Jon Bowen</dc:creator>
  <cp:lastModifiedBy>Jon Bowen</cp:lastModifiedBy>
  <cp:revision>58</cp:revision>
  <dcterms:created xsi:type="dcterms:W3CDTF">2018-04-14T23:24:52Z</dcterms:created>
  <dcterms:modified xsi:type="dcterms:W3CDTF">2018-04-25T04:06:25Z</dcterms:modified>
</cp:coreProperties>
</file>