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9" r:id="rId12"/>
    <p:sldId id="268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78" r:id="rId23"/>
    <p:sldId id="281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260" autoAdjust="0"/>
  </p:normalViewPr>
  <p:slideViewPr>
    <p:cSldViewPr>
      <p:cViewPr varScale="1">
        <p:scale>
          <a:sx n="69" d="100"/>
          <a:sy n="69" d="100"/>
        </p:scale>
        <p:origin x="-18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2928-B471-4252-8FDB-190DFBD60404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5F6DF-9BE4-4641-AC70-C633D8EF5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95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Project to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basic telephony in every language that will run on our Unix system and compare the result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Conclusion: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languages desirable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 programming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liked but “t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absence of variables which are updated means that the exchange database has to be passed around as function arguments which is a bit awkward”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Logic programming was best in terms of elegance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 was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essential to problem set</a:t>
            </a:r>
          </a:p>
          <a:p>
            <a:pPr marL="457200" lvl="1" indent="0">
              <a:buFontTx/>
              <a:buNone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mtClean="0"/>
              <a:t>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smtClean="0"/>
              <a:t>- Note the absence of strings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In-order</a:t>
            </a:r>
            <a:r>
              <a:rPr lang="en-US" baseline="0" dirty="0" smtClean="0"/>
              <a:t> message handling added too much complexity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Fault-tolerant systems need at least two computers; involves more than merely protecting from program exceptions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detail in message passing extracted to “process”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Message model does not depend on knowing if sending process is really another machine or just another software process; uniform handling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Linking idea based on mechanical telecomm switches. If an input goes to ground, all resources released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Mounting dependencies made using pipes for message passing too complicated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JAM work began with study of abstract machines for implementing parallel logic machines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Early</a:t>
            </a:r>
            <a:r>
              <a:rPr lang="en-US" baseline="0" dirty="0" smtClean="0"/>
              <a:t> implementation of Erlang were implemented in Prolog.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JAM was first written in Erlang and run through Erlang Prolog emulator.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Final JAM emulator written in 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Garbage collection concerns: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What</a:t>
            </a:r>
            <a:r>
              <a:rPr lang="en-US" baseline="0" dirty="0" smtClean="0"/>
              <a:t> if programmers structure programs as one big process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What if large number of processes decide to GC at same time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practice, not a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Ericsson decided to commercialize Erlang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BEAM instructions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macro-expanded to C then compiled 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large code size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~10x faster than JAM interpreted programs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transformed to instructions for 32-bit threaded interpreter</a:t>
            </a:r>
          </a:p>
          <a:p>
            <a:pPr marL="10858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Smaller code size</a:t>
            </a:r>
          </a:p>
          <a:p>
            <a:pPr marL="10858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~3x faster than JAM interpreted programs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Erlang is reliable if TCP/IP is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“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Sequential Erlang has a pure functional subset, but nobody can force the programmer to use this subset; indeed, there are often good reasons for not using it</a:t>
            </a:r>
            <a:r>
              <a:rPr lang="en-US" baseline="0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5F6DF-9BE4-4641-AC70-C633D8EF56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5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7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7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4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7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3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1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2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2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5E02-F4FE-41A5-B9C5-4E8AE5AF45A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8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65E02-F4FE-41A5-B9C5-4E8AE5AF45A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8CAB-B205-4567-A860-2344408F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8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Erlang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 Bowen</a:t>
            </a:r>
          </a:p>
          <a:p>
            <a:r>
              <a:rPr lang="en-US" dirty="0" smtClean="0"/>
              <a:t>CS 3210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9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Erlang selected as language in reboot of major Ericsson project</a:t>
            </a:r>
          </a:p>
          <a:p>
            <a:r>
              <a:rPr lang="en-US" dirty="0" smtClean="0"/>
              <a:t>From lab experiment to complete platform: Open Telecom Platform (OTP)</a:t>
            </a:r>
          </a:p>
          <a:p>
            <a:pPr lvl="1"/>
            <a:r>
              <a:rPr lang="en-US" dirty="0" smtClean="0"/>
              <a:t>Extensive and well-tested libraries</a:t>
            </a:r>
          </a:p>
          <a:p>
            <a:pPr lvl="1"/>
            <a:r>
              <a:rPr lang="en-US" dirty="0" smtClean="0"/>
              <a:t>Design patterns for common applications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Philosophy and learning support</a:t>
            </a:r>
          </a:p>
          <a:p>
            <a:pPr lvl="1"/>
            <a:r>
              <a:rPr lang="en-US" dirty="0" err="1" smtClean="0"/>
              <a:t>Mnesia</a:t>
            </a:r>
            <a:r>
              <a:rPr lang="en-US" dirty="0" smtClean="0"/>
              <a:t> DBMS and query language</a:t>
            </a:r>
          </a:p>
          <a:p>
            <a:pPr lvl="1"/>
            <a:r>
              <a:rPr lang="en-US" dirty="0" smtClean="0"/>
              <a:t>Binaries in reference-counted storage area</a:t>
            </a:r>
          </a:p>
          <a:p>
            <a:pPr lvl="1"/>
            <a:r>
              <a:rPr lang="en-US" dirty="0" err="1" smtClean="0"/>
              <a:t>HiPE</a:t>
            </a:r>
            <a:r>
              <a:rPr lang="en-US" dirty="0" smtClean="0"/>
              <a:t> compiler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December 1995: AXE-N Collapse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4776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Projects with Erlang produce excellent results</a:t>
            </a:r>
          </a:p>
          <a:p>
            <a:r>
              <a:rPr lang="en-US" dirty="0" smtClean="0"/>
              <a:t>1998…Ericsson bans use of Erlang internally</a:t>
            </a:r>
          </a:p>
          <a:p>
            <a:r>
              <a:rPr lang="en-US" dirty="0" smtClean="0"/>
              <a:t>Development group convinces Ericsson to release Erlang and OTP as open source</a:t>
            </a:r>
          </a:p>
          <a:p>
            <a:r>
              <a:rPr lang="en-US" dirty="0" smtClean="0"/>
              <a:t>Development group promptly quits, forms new company, and delivers first product 6 months later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Pushed Into the World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3441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/>
              <a:t>The Language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Additional practical needs from being used in massive production systems</a:t>
            </a:r>
          </a:p>
          <a:p>
            <a:r>
              <a:rPr lang="en-US" dirty="0" smtClean="0"/>
              <a:t>“</a:t>
            </a:r>
            <a:r>
              <a:rPr lang="en-US" dirty="0">
                <a:solidFill>
                  <a:srgbClr val="990000"/>
                </a:solidFill>
              </a:rPr>
              <a:t>Erlang is not a strict side-effect-free </a:t>
            </a:r>
            <a:r>
              <a:rPr lang="en-US" dirty="0" smtClean="0">
                <a:solidFill>
                  <a:srgbClr val="990000"/>
                </a:solidFill>
              </a:rPr>
              <a:t>functional language </a:t>
            </a:r>
            <a:r>
              <a:rPr lang="en-US" dirty="0">
                <a:solidFill>
                  <a:srgbClr val="990000"/>
                </a:solidFill>
              </a:rPr>
              <a:t>but a concurrent language where what happens inside </a:t>
            </a:r>
            <a:r>
              <a:rPr lang="en-US" dirty="0" smtClean="0">
                <a:solidFill>
                  <a:srgbClr val="990000"/>
                </a:solidFill>
              </a:rPr>
              <a:t>a process </a:t>
            </a:r>
            <a:r>
              <a:rPr lang="en-US" dirty="0">
                <a:solidFill>
                  <a:srgbClr val="990000"/>
                </a:solidFill>
              </a:rPr>
              <a:t>is described by a simple </a:t>
            </a:r>
            <a:r>
              <a:rPr lang="en-US" dirty="0" smtClean="0">
                <a:solidFill>
                  <a:srgbClr val="990000"/>
                </a:solidFill>
              </a:rPr>
              <a:t> functional language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two </a:t>
            </a:r>
            <a:r>
              <a:rPr lang="en-US" dirty="0" smtClean="0"/>
              <a:t>different </a:t>
            </a:r>
            <a:r>
              <a:rPr lang="en-US" dirty="0"/>
              <a:t>processes receive a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smtClean="0"/>
              <a:t>representing </a:t>
            </a:r>
            <a:r>
              <a:rPr lang="en-US" dirty="0"/>
              <a:t>a file, both are free to </a:t>
            </a:r>
            <a:r>
              <a:rPr lang="en-US" dirty="0" smtClean="0"/>
              <a:t>send messages </a:t>
            </a:r>
            <a:r>
              <a:rPr lang="en-US" dirty="0"/>
              <a:t>to the file process in any way they like. It is up to </a:t>
            </a:r>
            <a:r>
              <a:rPr lang="en-US" dirty="0" smtClean="0"/>
              <a:t>the logic </a:t>
            </a:r>
            <a:r>
              <a:rPr lang="en-US" dirty="0"/>
              <a:t>of the application to prevent this from happening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Functional language?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305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The Language</a:t>
            </a:r>
            <a:endParaRPr lang="en-US" sz="4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27 Total Keywords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01023"/>
              </p:ext>
            </p:extLst>
          </p:nvPr>
        </p:nvGraphicFramePr>
        <p:xfrm>
          <a:off x="1371600" y="1752600"/>
          <a:ext cx="6019800" cy="3909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6600"/>
                <a:gridCol w="2006600"/>
                <a:gridCol w="2006600"/>
              </a:tblGrid>
              <a:tr h="4318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after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bxor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not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and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case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of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andalso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catch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or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band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cond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orelse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begin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div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receive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bnot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end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rem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bor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fun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try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bsl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if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when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bsr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</a:rPr>
                        <a:t>let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xor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52500" y="61722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http://erlang.org/doc/reference_manual/introduction.html</a:t>
            </a:r>
          </a:p>
        </p:txBody>
      </p:sp>
    </p:spTree>
    <p:extLst>
      <p:ext uri="{BB962C8B-B14F-4D97-AF65-F5344CB8AC3E}">
        <p14:creationId xmlns:p14="http://schemas.microsoft.com/office/powerpoint/2010/main" val="3440041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/>
              <a:t>The Language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Number	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3.14, -41</a:t>
            </a:r>
          </a:p>
          <a:p>
            <a:r>
              <a:rPr lang="en-US" sz="3600" dirty="0" smtClean="0"/>
              <a:t>Atom		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inch,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monday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bob</a:t>
            </a:r>
          </a:p>
          <a:p>
            <a:r>
              <a:rPr lang="en-US" sz="3600" dirty="0" smtClean="0"/>
              <a:t>Tuple		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{inch, 1,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”}</a:t>
            </a:r>
          </a:p>
          <a:p>
            <a:r>
              <a:rPr lang="en-US" sz="3600" dirty="0" smtClean="0"/>
              <a:t>List		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1, 1, 2, 3, 5, 7]</a:t>
            </a:r>
          </a:p>
          <a:p>
            <a:r>
              <a:rPr lang="en-US" sz="3600" dirty="0" smtClean="0"/>
              <a:t>Map		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#{name =&gt; “Bob”}</a:t>
            </a:r>
          </a:p>
          <a:p>
            <a:r>
              <a:rPr lang="en-US" sz="3600" dirty="0" smtClean="0"/>
              <a:t>Functions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Common Data Types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796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/>
              <a:t>The Language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begin with a </a:t>
            </a:r>
            <a:r>
              <a:rPr lang="en-US" dirty="0">
                <a:solidFill>
                  <a:srgbClr val="990000"/>
                </a:solidFill>
              </a:rPr>
              <a:t>capital</a:t>
            </a:r>
            <a:r>
              <a:rPr lang="en-US" dirty="0"/>
              <a:t> letter or _</a:t>
            </a:r>
          </a:p>
          <a:p>
            <a:r>
              <a:rPr lang="en-US" dirty="0" smtClean="0"/>
              <a:t>Variables can only be bound once per scope</a:t>
            </a:r>
          </a:p>
          <a:p>
            <a:r>
              <a:rPr lang="en-US" dirty="0" smtClean="0"/>
              <a:t>Assignment operator, =, is better though of as a matching assertion</a:t>
            </a:r>
          </a:p>
          <a:p>
            <a:r>
              <a:rPr lang="en-US" dirty="0" smtClean="0"/>
              <a:t>Lists can be split with the | operator</a:t>
            </a:r>
          </a:p>
          <a:p>
            <a:r>
              <a:rPr lang="en-US" dirty="0" smtClean="0"/>
              <a:t>Pattern matching is used in parameter passing and “assignment”</a:t>
            </a:r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Of Note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28917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/>
              <a:t>The Language</a:t>
            </a:r>
            <a:endParaRPr lang="en-US" sz="4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Samples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440675" y="1524000"/>
            <a:ext cx="82461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io:fwrite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!~n").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= [1, 2, 3, "go"].</a:t>
            </a:r>
          </a:p>
          <a:p>
            <a:r>
              <a:rPr lang="pl-P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[S | T] = L</a:t>
            </a:r>
            <a:r>
              <a:rPr lang="pl-P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S = 1, T = [2,3,”go”]</a:t>
            </a:r>
            <a:endParaRPr lang="pl-P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pl-P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[A, B | R] = L</a:t>
            </a:r>
            <a:r>
              <a:rPr lang="pl-P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A = 1, B = 2, R = [3, “go”]</a:t>
            </a:r>
            <a:endParaRPr lang="pl-P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34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/>
              <a:t>The Language</a:t>
            </a:r>
            <a:endParaRPr lang="en-US" sz="4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Samples</a:t>
            </a:r>
            <a:endParaRPr lang="en-US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3" y="1447800"/>
            <a:ext cx="8051494" cy="508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724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/>
              <a:t>The Language</a:t>
            </a:r>
            <a:endParaRPr lang="en-US" sz="4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Samples</a:t>
            </a:r>
            <a:endParaRPr lang="en-US" sz="3600" dirty="0"/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86"/>
          <a:stretch/>
        </p:blipFill>
        <p:spPr bwMode="auto">
          <a:xfrm>
            <a:off x="266700" y="2286000"/>
            <a:ext cx="8610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1447800"/>
            <a:ext cx="8801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Parameter: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[{"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Denver",{f,70}},{"Seattle",{f,65}},{"London",{c,20}}]</a:t>
            </a:r>
          </a:p>
        </p:txBody>
      </p:sp>
    </p:spTree>
    <p:extLst>
      <p:ext uri="{BB962C8B-B14F-4D97-AF65-F5344CB8AC3E}">
        <p14:creationId xmlns:p14="http://schemas.microsoft.com/office/powerpoint/2010/main" val="578991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/>
              <a:t>The Language</a:t>
            </a:r>
            <a:endParaRPr lang="en-US" sz="4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Samples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53" y="1485900"/>
            <a:ext cx="7850094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452" y="4343399"/>
            <a:ext cx="4145096" cy="223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62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Language Overview and Samples</a:t>
            </a:r>
          </a:p>
          <a:p>
            <a:r>
              <a:rPr lang="en-US" dirty="0" smtClean="0"/>
              <a:t>Language 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93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/>
              <a:t>The Language</a:t>
            </a:r>
            <a:endParaRPr lang="en-US" sz="4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Samples</a:t>
            </a:r>
            <a:endParaRPr 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467600" cy="513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281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/>
              <a:t>The Language</a:t>
            </a:r>
            <a:endParaRPr lang="en-US" sz="4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Error Handling</a:t>
            </a:r>
            <a:endParaRPr lang="en-US" sz="3600" dirty="0"/>
          </a:p>
        </p:txBody>
      </p:sp>
      <p:pic>
        <p:nvPicPr>
          <p:cNvPr id="6146" name="Picture 2" descr="Process that traps exit stops propag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583928"/>
            <a:ext cx="4191000" cy="31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Bidirectional links in chain of process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28427"/>
            <a:ext cx="3962400" cy="224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957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Language Evaluation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Strengths</a:t>
            </a:r>
          </a:p>
          <a:p>
            <a:pPr lvl="1"/>
            <a:r>
              <a:rPr lang="en-US" dirty="0" smtClean="0"/>
              <a:t>Small size of language</a:t>
            </a:r>
          </a:p>
          <a:p>
            <a:pPr lvl="1"/>
            <a:r>
              <a:rPr lang="en-US" dirty="0" smtClean="0"/>
              <a:t>Typically one best way to accomplish something</a:t>
            </a:r>
          </a:p>
          <a:p>
            <a:pPr lvl="1"/>
            <a:r>
              <a:rPr lang="en-US" dirty="0" smtClean="0"/>
              <a:t>Language encourages standard structure</a:t>
            </a:r>
            <a:endParaRPr lang="en-US" dirty="0" smtClean="0"/>
          </a:p>
          <a:p>
            <a:r>
              <a:rPr lang="en-US" dirty="0" smtClean="0"/>
              <a:t>Weaknesses</a:t>
            </a:r>
            <a:endParaRPr lang="en-US" dirty="0" smtClean="0"/>
          </a:p>
          <a:p>
            <a:pPr lvl="1"/>
            <a:r>
              <a:rPr lang="en-US" dirty="0" smtClean="0"/>
              <a:t>No or limited type checking</a:t>
            </a:r>
          </a:p>
          <a:p>
            <a:pPr lvl="1"/>
            <a:r>
              <a:rPr lang="en-US" dirty="0" smtClean="0"/>
              <a:t>Data structures can look very complex</a:t>
            </a:r>
          </a:p>
          <a:p>
            <a:pPr lvl="1"/>
            <a:r>
              <a:rPr lang="en-US" dirty="0" smtClean="0"/>
              <a:t>Piecewise function definition can be abused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Readability / Writability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61800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Language Evaluation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Strengths</a:t>
            </a:r>
          </a:p>
          <a:p>
            <a:pPr lvl="1"/>
            <a:r>
              <a:rPr lang="en-US" dirty="0" smtClean="0"/>
              <a:t>Immutable data and no references</a:t>
            </a:r>
          </a:p>
          <a:p>
            <a:pPr lvl="1"/>
            <a:r>
              <a:rPr lang="en-US" dirty="0" smtClean="0"/>
              <a:t>Processes to do work and processes to supervise</a:t>
            </a:r>
          </a:p>
          <a:p>
            <a:pPr lvl="1"/>
            <a:r>
              <a:rPr lang="en-US" dirty="0" smtClean="0"/>
              <a:t>Message passing uses mailboxes</a:t>
            </a:r>
          </a:p>
          <a:p>
            <a:pPr lvl="1"/>
            <a:r>
              <a:rPr lang="en-US" dirty="0" smtClean="0"/>
              <a:t>Error handling approach</a:t>
            </a:r>
            <a:endParaRPr lang="en-US" dirty="0" smtClean="0"/>
          </a:p>
          <a:p>
            <a:r>
              <a:rPr lang="en-US" dirty="0" smtClean="0"/>
              <a:t>Weaknesses</a:t>
            </a:r>
            <a:endParaRPr lang="en-US" dirty="0" smtClean="0"/>
          </a:p>
          <a:p>
            <a:pPr lvl="1"/>
            <a:r>
              <a:rPr lang="en-US" dirty="0" smtClean="0"/>
              <a:t>Lack of type checking can cause runtime errors</a:t>
            </a:r>
          </a:p>
          <a:p>
            <a:pPr lvl="1"/>
            <a:r>
              <a:rPr lang="en-US" dirty="0" smtClean="0"/>
              <a:t>All or nothing security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Reliability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31624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Language Evaluation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Strengths</a:t>
            </a:r>
          </a:p>
          <a:p>
            <a:pPr lvl="1"/>
            <a:r>
              <a:rPr lang="en-US" dirty="0" smtClean="0"/>
              <a:t>Small language reduces learning curve</a:t>
            </a:r>
          </a:p>
          <a:p>
            <a:pPr lvl="1"/>
            <a:r>
              <a:rPr lang="en-US" dirty="0" smtClean="0"/>
              <a:t>Reliability directly reduces maintenance cost</a:t>
            </a:r>
          </a:p>
          <a:p>
            <a:pPr lvl="1"/>
            <a:r>
              <a:rPr lang="en-US" dirty="0" smtClean="0"/>
              <a:t>Code changes can be applied “on the fly”</a:t>
            </a:r>
          </a:p>
          <a:p>
            <a:pPr lvl="1"/>
            <a:r>
              <a:rPr lang="en-US" dirty="0" smtClean="0"/>
              <a:t>Concurrency + distributed = massively scalable</a:t>
            </a:r>
            <a:endParaRPr lang="en-US" dirty="0" smtClean="0"/>
          </a:p>
          <a:p>
            <a:r>
              <a:rPr lang="en-US" dirty="0" smtClean="0"/>
              <a:t>Weaknesses</a:t>
            </a:r>
            <a:endParaRPr lang="en-US" dirty="0" smtClean="0"/>
          </a:p>
          <a:p>
            <a:pPr lvl="1"/>
            <a:r>
              <a:rPr lang="en-US" dirty="0" smtClean="0"/>
              <a:t>Smaller language community</a:t>
            </a:r>
          </a:p>
          <a:p>
            <a:pPr lvl="1"/>
            <a:r>
              <a:rPr lang="en-US" dirty="0" smtClean="0"/>
              <a:t>Slower than alternatives for serial operations with high CPU use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Cost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214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Programs</a:t>
            </a:r>
            <a:r>
              <a:rPr lang="en-US" dirty="0" smtClean="0"/>
              <a:t> are structured as concurrent processes</a:t>
            </a:r>
          </a:p>
          <a:p>
            <a:r>
              <a:rPr lang="en-US" b="1" dirty="0" smtClean="0"/>
              <a:t>Processes</a:t>
            </a:r>
            <a:r>
              <a:rPr lang="en-US" dirty="0" smtClean="0"/>
              <a:t> share no memory and communicate with asynchronous message passing</a:t>
            </a:r>
          </a:p>
          <a:p>
            <a:r>
              <a:rPr lang="en-US" b="1" dirty="0" smtClean="0"/>
              <a:t>Processes</a:t>
            </a:r>
            <a:r>
              <a:rPr lang="en-US" dirty="0" smtClean="0"/>
              <a:t> are lightweight</a:t>
            </a:r>
          </a:p>
          <a:p>
            <a:r>
              <a:rPr lang="en-US" b="1" dirty="0" smtClean="0"/>
              <a:t>Processes</a:t>
            </a:r>
            <a:r>
              <a:rPr lang="en-US" dirty="0" smtClean="0"/>
              <a:t> belong to the language and not to the operating system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Begin at the end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385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better way of programming telephony applications</a:t>
            </a:r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sz="2400" dirty="0" smtClean="0"/>
              <a:t>Highly concurrent and distributed</a:t>
            </a:r>
          </a:p>
          <a:p>
            <a:pPr lvl="1"/>
            <a:r>
              <a:rPr lang="en-US" sz="2400" dirty="0" smtClean="0"/>
              <a:t>Fault-tolerant</a:t>
            </a:r>
          </a:p>
          <a:p>
            <a:pPr lvl="1"/>
            <a:r>
              <a:rPr lang="en-US" sz="2400" dirty="0" smtClean="0"/>
              <a:t>Real time</a:t>
            </a:r>
          </a:p>
          <a:p>
            <a:pPr lvl="1"/>
            <a:r>
              <a:rPr lang="en-US" sz="2400" dirty="0" smtClean="0"/>
              <a:t>Highly available</a:t>
            </a:r>
          </a:p>
          <a:p>
            <a:pPr lvl="1"/>
            <a:r>
              <a:rPr lang="en-US" sz="2400" dirty="0" smtClean="0"/>
              <a:t>Hot swapping</a:t>
            </a:r>
          </a:p>
          <a:p>
            <a:r>
              <a:rPr lang="en-US" dirty="0" smtClean="0"/>
              <a:t>NOT required: Intensive computation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Motivation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2622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1985: Joe Armstrong hired at Ericsson into exploratory group</a:t>
            </a:r>
          </a:p>
          <a:p>
            <a:r>
              <a:rPr lang="en-US" sz="2800" dirty="0" smtClean="0"/>
              <a:t>1985: Work in Smalltalk results in notation close to Prolog. Switch to Prolog</a:t>
            </a:r>
          </a:p>
          <a:p>
            <a:r>
              <a:rPr lang="en-US" sz="2800" dirty="0" smtClean="0"/>
              <a:t>1985: Robert </a:t>
            </a:r>
            <a:r>
              <a:rPr lang="en-US" sz="2800" dirty="0" err="1" smtClean="0"/>
              <a:t>Virding</a:t>
            </a:r>
            <a:r>
              <a:rPr lang="en-US" sz="2800" dirty="0" smtClean="0"/>
              <a:t> incorporates work on parallel logic programming</a:t>
            </a:r>
            <a:endParaRPr lang="en-US" sz="2800" dirty="0"/>
          </a:p>
          <a:p>
            <a:r>
              <a:rPr lang="en-US" sz="2800" dirty="0" smtClean="0"/>
              <a:t>1987: Ericsson groups agrees to use Erlang (implemented in Prolog) in a real problem</a:t>
            </a:r>
          </a:p>
          <a:p>
            <a:r>
              <a:rPr lang="en-US" sz="2800" dirty="0" smtClean="0"/>
              <a:t>1988: Rapid change from user feedback results in stabilization by year end</a:t>
            </a:r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Moments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908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Design choices by end of 1988:</a:t>
            </a:r>
          </a:p>
          <a:p>
            <a:pPr lvl="1"/>
            <a:r>
              <a:rPr lang="en-US" sz="2400" dirty="0" smtClean="0"/>
              <a:t>Buffered message reception with pattern matching and out of order handling</a:t>
            </a:r>
          </a:p>
          <a:p>
            <a:pPr lvl="1"/>
            <a:r>
              <a:rPr lang="en-US" sz="2400" dirty="0" smtClean="0"/>
              <a:t>Error handling abstracted to process level (no difference between hardware and software messages)</a:t>
            </a:r>
          </a:p>
          <a:p>
            <a:pPr lvl="1"/>
            <a:r>
              <a:rPr lang="en-US" sz="2400" dirty="0" smtClean="0"/>
              <a:t>Explicit links between processes propagate errors. </a:t>
            </a:r>
          </a:p>
          <a:p>
            <a:pPr lvl="1"/>
            <a:r>
              <a:rPr lang="en-US" sz="2400" dirty="0" smtClean="0"/>
              <a:t>Errors cause all linked processes to die (all alive / all dead)</a:t>
            </a:r>
          </a:p>
          <a:p>
            <a:pPr lvl="1"/>
            <a:r>
              <a:rPr lang="en-US" sz="2400" dirty="0" smtClean="0"/>
              <a:t>Messages in mailboxes instead of pipes</a:t>
            </a:r>
          </a:p>
          <a:p>
            <a:pPr lvl="1"/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Choices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167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End of 1989: initial user group conclusions</a:t>
            </a:r>
          </a:p>
          <a:p>
            <a:pPr lvl="1"/>
            <a:r>
              <a:rPr lang="en-US" dirty="0"/>
              <a:t>Programmer-hours to implement new feature in Erlang compared to PLEX reduced by factor of 3 – 25</a:t>
            </a:r>
          </a:p>
          <a:p>
            <a:pPr lvl="1"/>
            <a:r>
              <a:rPr lang="en-US" dirty="0"/>
              <a:t>Erlang runtime memory requirements small</a:t>
            </a:r>
          </a:p>
          <a:p>
            <a:pPr lvl="1"/>
            <a:r>
              <a:rPr lang="en-US" dirty="0"/>
              <a:t>Erlang compiled code size acceptable</a:t>
            </a:r>
          </a:p>
          <a:p>
            <a:pPr lvl="1"/>
            <a:r>
              <a:rPr lang="en-US" dirty="0"/>
              <a:t>Erlang runtime needed to be at least </a:t>
            </a:r>
            <a:r>
              <a:rPr lang="en-US" b="1" dirty="0"/>
              <a:t>40</a:t>
            </a:r>
            <a:r>
              <a:rPr lang="en-US" dirty="0"/>
              <a:t> times faster for product development</a:t>
            </a:r>
          </a:p>
          <a:p>
            <a:pPr lvl="1"/>
            <a:r>
              <a:rPr lang="en-US" dirty="0"/>
              <a:t>End of 1989: initial user group </a:t>
            </a:r>
            <a:r>
              <a:rPr lang="en-US" dirty="0" smtClean="0"/>
              <a:t>conclusions</a:t>
            </a:r>
          </a:p>
          <a:p>
            <a:r>
              <a:rPr lang="en-US" dirty="0" smtClean="0"/>
              <a:t>=&gt; Make Erlang faster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Moments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7697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1990: JAM (Joe’s Abstract Machine) designed by Armstrong. Emulator implemented in C by Mike Williams</a:t>
            </a:r>
          </a:p>
          <a:p>
            <a:r>
              <a:rPr lang="en-US" dirty="0" smtClean="0"/>
              <a:t>JAM C emulator ~70 faster than Prolog emulator</a:t>
            </a:r>
          </a:p>
          <a:p>
            <a:pPr lvl="1"/>
            <a:r>
              <a:rPr lang="en-US" dirty="0" smtClean="0"/>
              <a:t>Frequent small garbage collection used</a:t>
            </a:r>
          </a:p>
          <a:p>
            <a:pPr lvl="1"/>
            <a:r>
              <a:rPr lang="en-US" dirty="0" smtClean="0"/>
              <a:t>Encouraged copying all data involved in message passing</a:t>
            </a:r>
          </a:p>
          <a:p>
            <a:pPr lvl="1"/>
            <a:r>
              <a:rPr lang="en-US" dirty="0" smtClean="0"/>
              <a:t>Unforeseen, but increased process isolation, concurrency, and construction of distributed systems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Moments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2122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History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1993: Erlang book allowed to be published</a:t>
            </a:r>
          </a:p>
          <a:p>
            <a:r>
              <a:rPr lang="en-US" dirty="0" smtClean="0"/>
              <a:t>1993: BEAM Compiler</a:t>
            </a:r>
          </a:p>
          <a:p>
            <a:r>
              <a:rPr lang="en-US" dirty="0" smtClean="0"/>
              <a:t>1995: </a:t>
            </a:r>
            <a:r>
              <a:rPr lang="en-US" smtClean="0"/>
              <a:t>Distributed Erlang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914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Moments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798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1135</Words>
  <Application>Microsoft Office PowerPoint</Application>
  <PresentationFormat>On-screen Show (4:3)</PresentationFormat>
  <Paragraphs>244</Paragraphs>
  <Slides>24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Erlang</vt:lpstr>
      <vt:lpstr>Agenda</vt:lpstr>
      <vt:lpstr>History</vt:lpstr>
      <vt:lpstr>History</vt:lpstr>
      <vt:lpstr>History</vt:lpstr>
      <vt:lpstr>History</vt:lpstr>
      <vt:lpstr>History</vt:lpstr>
      <vt:lpstr>History</vt:lpstr>
      <vt:lpstr>History</vt:lpstr>
      <vt:lpstr>History</vt:lpstr>
      <vt:lpstr>History</vt:lpstr>
      <vt:lpstr>The Language</vt:lpstr>
      <vt:lpstr>The Language</vt:lpstr>
      <vt:lpstr>The Language</vt:lpstr>
      <vt:lpstr>The Language</vt:lpstr>
      <vt:lpstr>The Language</vt:lpstr>
      <vt:lpstr>The Language</vt:lpstr>
      <vt:lpstr>The Language</vt:lpstr>
      <vt:lpstr>The Language</vt:lpstr>
      <vt:lpstr>The Language</vt:lpstr>
      <vt:lpstr>The Language</vt:lpstr>
      <vt:lpstr>Language Evaluation</vt:lpstr>
      <vt:lpstr>Language Evaluation</vt:lpstr>
      <vt:lpstr>Language Evaluation</vt:lpstr>
    </vt:vector>
  </TitlesOfParts>
  <Company>Aon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Erlang</dc:title>
  <dc:creator>Jon Bowen</dc:creator>
  <cp:lastModifiedBy>Jon Bowen</cp:lastModifiedBy>
  <cp:revision>55</cp:revision>
  <dcterms:created xsi:type="dcterms:W3CDTF">2018-04-14T23:24:52Z</dcterms:created>
  <dcterms:modified xsi:type="dcterms:W3CDTF">2018-04-22T02:27:58Z</dcterms:modified>
</cp:coreProperties>
</file>