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1" r:id="rId3"/>
    <p:sldId id="260" r:id="rId4"/>
    <p:sldId id="267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1"/>
    <p:restoredTop sz="94608"/>
  </p:normalViewPr>
  <p:slideViewPr>
    <p:cSldViewPr snapToGrid="0" snapToObjects="1">
      <p:cViewPr varScale="1">
        <p:scale>
          <a:sx n="83" d="100"/>
          <a:sy n="83" d="100"/>
        </p:scale>
        <p:origin x="22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thonytse/Desktop/BDS%20Project/AT_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thonytse/Desktop/BDS%20Project/AT_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thonytse/Desktop/BDS%20Project/AT_tab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nthonytse/Desktop/BDS%20Project/AT_tab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Forward Sequential Feature Selection:</a:t>
            </a:r>
          </a:p>
          <a:p>
            <a:pPr>
              <a:defRPr sz="1600"/>
            </a:pPr>
            <a:r>
              <a:rPr lang="en-US" sz="1600" dirty="0"/>
              <a:t># of Features vs Loss (RMSE),</a:t>
            </a:r>
          </a:p>
          <a:p>
            <a:pPr>
              <a:defRPr sz="1600"/>
            </a:pPr>
            <a:r>
              <a:rPr lang="en-US" sz="1600" dirty="0"/>
              <a:t>1 Month Lag Forecast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Sheet1!$Q$7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Sheet1!$R$5:$W$5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40</c:v>
                </c:pt>
              </c:numCache>
            </c:numRef>
          </c:xVal>
          <c:yVal>
            <c:numRef>
              <c:f>Sheet1!$R$7:$W$7</c:f>
              <c:numCache>
                <c:formatCode>General</c:formatCode>
                <c:ptCount val="6"/>
                <c:pt idx="0">
                  <c:v>44.656999999999996</c:v>
                </c:pt>
                <c:pt idx="1">
                  <c:v>41.603999999999999</c:v>
                </c:pt>
                <c:pt idx="2">
                  <c:v>33.243000000000002</c:v>
                </c:pt>
                <c:pt idx="3">
                  <c:v>39.694000000000003</c:v>
                </c:pt>
                <c:pt idx="4">
                  <c:v>64.876000000000005</c:v>
                </c:pt>
                <c:pt idx="5">
                  <c:v>138.95699999999999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B0-1641-9BEC-689AB482E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3531184"/>
        <c:axId val="1067322464"/>
      </c:scatterChart>
      <c:scatterChart>
        <c:scatterStyle val="smoothMarker"/>
        <c:varyColors val="0"/>
        <c:ser>
          <c:idx val="0"/>
          <c:order val="0"/>
          <c:tx>
            <c:strRef>
              <c:f>Sheet1!$Q$6</c:f>
              <c:strCache>
                <c:ptCount val="1"/>
                <c:pt idx="0">
                  <c:v>Training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Sheet1!$R$5:$W$5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5">
                  <c:v>40</c:v>
                </c:pt>
              </c:numCache>
            </c:numRef>
          </c:xVal>
          <c:yVal>
            <c:numRef>
              <c:f>Sheet1!$R$6:$W$6</c:f>
              <c:numCache>
                <c:formatCode>General</c:formatCode>
                <c:ptCount val="6"/>
                <c:pt idx="0">
                  <c:v>83.745999999999995</c:v>
                </c:pt>
                <c:pt idx="1">
                  <c:v>81.613</c:v>
                </c:pt>
                <c:pt idx="2">
                  <c:v>75.043999999999997</c:v>
                </c:pt>
                <c:pt idx="3">
                  <c:v>66.311000000000007</c:v>
                </c:pt>
                <c:pt idx="4">
                  <c:v>54.756999999999998</c:v>
                </c:pt>
                <c:pt idx="5">
                  <c:v>46.140999999999998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6B0-1641-9BEC-689AB482E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3531184"/>
        <c:axId val="1067322464"/>
      </c:scatterChart>
      <c:valAx>
        <c:axId val="1053531184"/>
        <c:scaling>
          <c:orientation val="minMax"/>
          <c:max val="4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322464"/>
        <c:crosses val="autoZero"/>
        <c:crossBetween val="midCat"/>
      </c:valAx>
      <c:valAx>
        <c:axId val="106732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RMSE (loss)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5311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Forecasting with Linear Regression:</a:t>
            </a:r>
          </a:p>
          <a:p>
            <a:pPr>
              <a:defRPr/>
            </a:pPr>
            <a:r>
              <a:rPr lang="en-US"/>
              <a:t>1 Month Ahead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Sheet2!$E$4</c:f>
              <c:strCache>
                <c:ptCount val="1"/>
                <c:pt idx="0">
                  <c:v>Rent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Sheet2!$B$5:$B$109</c:f>
              <c:numCache>
                <c:formatCode>General</c:formatCode>
                <c:ptCount val="10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</c:numCache>
            </c:numRef>
          </c:xVal>
          <c:yVal>
            <c:numRef>
              <c:f>Sheet2!$C$5:$C$109</c:f>
              <c:numCache>
                <c:formatCode>General</c:formatCode>
                <c:ptCount val="105"/>
                <c:pt idx="0">
                  <c:v>2500</c:v>
                </c:pt>
                <c:pt idx="1">
                  <c:v>2600</c:v>
                </c:pt>
                <c:pt idx="2">
                  <c:v>2625</c:v>
                </c:pt>
                <c:pt idx="3">
                  <c:v>2700</c:v>
                </c:pt>
                <c:pt idx="4">
                  <c:v>2775</c:v>
                </c:pt>
                <c:pt idx="5">
                  <c:v>2830</c:v>
                </c:pt>
                <c:pt idx="6">
                  <c:v>2900</c:v>
                </c:pt>
                <c:pt idx="7">
                  <c:v>2950</c:v>
                </c:pt>
                <c:pt idx="8">
                  <c:v>2800</c:v>
                </c:pt>
                <c:pt idx="9">
                  <c:v>2723</c:v>
                </c:pt>
                <c:pt idx="10">
                  <c:v>2800</c:v>
                </c:pt>
                <c:pt idx="11">
                  <c:v>2750</c:v>
                </c:pt>
                <c:pt idx="12">
                  <c:v>2763</c:v>
                </c:pt>
                <c:pt idx="13">
                  <c:v>2900</c:v>
                </c:pt>
                <c:pt idx="14">
                  <c:v>2900</c:v>
                </c:pt>
                <c:pt idx="15">
                  <c:v>2973</c:v>
                </c:pt>
                <c:pt idx="16">
                  <c:v>2900</c:v>
                </c:pt>
                <c:pt idx="17">
                  <c:v>2900</c:v>
                </c:pt>
                <c:pt idx="18">
                  <c:v>2973</c:v>
                </c:pt>
                <c:pt idx="19">
                  <c:v>3000</c:v>
                </c:pt>
                <c:pt idx="20">
                  <c:v>3000</c:v>
                </c:pt>
                <c:pt idx="21">
                  <c:v>2850</c:v>
                </c:pt>
                <c:pt idx="22">
                  <c:v>3032</c:v>
                </c:pt>
                <c:pt idx="23">
                  <c:v>3000</c:v>
                </c:pt>
                <c:pt idx="24">
                  <c:v>3000</c:v>
                </c:pt>
                <c:pt idx="25">
                  <c:v>3062</c:v>
                </c:pt>
                <c:pt idx="26">
                  <c:v>3150</c:v>
                </c:pt>
                <c:pt idx="27">
                  <c:v>3250</c:v>
                </c:pt>
                <c:pt idx="28">
                  <c:v>3200</c:v>
                </c:pt>
                <c:pt idx="29">
                  <c:v>3100</c:v>
                </c:pt>
                <c:pt idx="30">
                  <c:v>3325</c:v>
                </c:pt>
                <c:pt idx="31">
                  <c:v>3350</c:v>
                </c:pt>
                <c:pt idx="32">
                  <c:v>3350</c:v>
                </c:pt>
                <c:pt idx="33">
                  <c:v>3499</c:v>
                </c:pt>
                <c:pt idx="34">
                  <c:v>3398</c:v>
                </c:pt>
                <c:pt idx="35">
                  <c:v>3300</c:v>
                </c:pt>
                <c:pt idx="36">
                  <c:v>3200</c:v>
                </c:pt>
                <c:pt idx="37">
                  <c:v>3000</c:v>
                </c:pt>
                <c:pt idx="38">
                  <c:v>3150</c:v>
                </c:pt>
                <c:pt idx="39">
                  <c:v>3250</c:v>
                </c:pt>
                <c:pt idx="40">
                  <c:v>3200</c:v>
                </c:pt>
                <c:pt idx="41">
                  <c:v>3199</c:v>
                </c:pt>
                <c:pt idx="42">
                  <c:v>3195</c:v>
                </c:pt>
                <c:pt idx="43">
                  <c:v>3100</c:v>
                </c:pt>
                <c:pt idx="44">
                  <c:v>3101</c:v>
                </c:pt>
                <c:pt idx="45">
                  <c:v>2999</c:v>
                </c:pt>
                <c:pt idx="46">
                  <c:v>3002</c:v>
                </c:pt>
                <c:pt idx="47">
                  <c:v>3000</c:v>
                </c:pt>
                <c:pt idx="48">
                  <c:v>3071</c:v>
                </c:pt>
                <c:pt idx="49">
                  <c:v>3200</c:v>
                </c:pt>
                <c:pt idx="50">
                  <c:v>3200</c:v>
                </c:pt>
                <c:pt idx="51">
                  <c:v>3295</c:v>
                </c:pt>
                <c:pt idx="52">
                  <c:v>3250</c:v>
                </c:pt>
                <c:pt idx="53">
                  <c:v>3200</c:v>
                </c:pt>
                <c:pt idx="54">
                  <c:v>3200</c:v>
                </c:pt>
                <c:pt idx="55">
                  <c:v>3157</c:v>
                </c:pt>
                <c:pt idx="56">
                  <c:v>3050</c:v>
                </c:pt>
                <c:pt idx="57">
                  <c:v>3050</c:v>
                </c:pt>
                <c:pt idx="58">
                  <c:v>3050</c:v>
                </c:pt>
                <c:pt idx="59">
                  <c:v>3050</c:v>
                </c:pt>
                <c:pt idx="60">
                  <c:v>3050</c:v>
                </c:pt>
                <c:pt idx="61">
                  <c:v>3100</c:v>
                </c:pt>
                <c:pt idx="62">
                  <c:v>3100</c:v>
                </c:pt>
                <c:pt idx="63">
                  <c:v>3300</c:v>
                </c:pt>
                <c:pt idx="64">
                  <c:v>3350</c:v>
                </c:pt>
                <c:pt idx="65">
                  <c:v>3250</c:v>
                </c:pt>
                <c:pt idx="66">
                  <c:v>3200</c:v>
                </c:pt>
                <c:pt idx="67">
                  <c:v>3200</c:v>
                </c:pt>
                <c:pt idx="68">
                  <c:v>3254</c:v>
                </c:pt>
                <c:pt idx="69">
                  <c:v>3300</c:v>
                </c:pt>
                <c:pt idx="70">
                  <c:v>3275</c:v>
                </c:pt>
                <c:pt idx="71">
                  <c:v>3200</c:v>
                </c:pt>
                <c:pt idx="72">
                  <c:v>3100</c:v>
                </c:pt>
                <c:pt idx="73">
                  <c:v>3100</c:v>
                </c:pt>
                <c:pt idx="74">
                  <c:v>3195</c:v>
                </c:pt>
                <c:pt idx="75">
                  <c:v>3199</c:v>
                </c:pt>
                <c:pt idx="76">
                  <c:v>3195</c:v>
                </c:pt>
                <c:pt idx="77">
                  <c:v>3200</c:v>
                </c:pt>
                <c:pt idx="78">
                  <c:v>3150</c:v>
                </c:pt>
                <c:pt idx="79">
                  <c:v>3150</c:v>
                </c:pt>
                <c:pt idx="80">
                  <c:v>3100</c:v>
                </c:pt>
                <c:pt idx="81">
                  <c:v>3070</c:v>
                </c:pt>
                <c:pt idx="82">
                  <c:v>3000</c:v>
                </c:pt>
                <c:pt idx="83">
                  <c:v>3000</c:v>
                </c:pt>
                <c:pt idx="84">
                  <c:v>3050</c:v>
                </c:pt>
                <c:pt idx="85">
                  <c:v>3100</c:v>
                </c:pt>
                <c:pt idx="86">
                  <c:v>3150</c:v>
                </c:pt>
                <c:pt idx="87">
                  <c:v>3190</c:v>
                </c:pt>
                <c:pt idx="88">
                  <c:v>3121</c:v>
                </c:pt>
                <c:pt idx="89">
                  <c:v>3117</c:v>
                </c:pt>
                <c:pt idx="90">
                  <c:v>3100</c:v>
                </c:pt>
                <c:pt idx="91">
                  <c:v>3000</c:v>
                </c:pt>
                <c:pt idx="92">
                  <c:v>2967</c:v>
                </c:pt>
                <c:pt idx="93">
                  <c:v>2900</c:v>
                </c:pt>
                <c:pt idx="94">
                  <c:v>2900</c:v>
                </c:pt>
                <c:pt idx="95">
                  <c:v>2950</c:v>
                </c:pt>
                <c:pt idx="96">
                  <c:v>2950</c:v>
                </c:pt>
                <c:pt idx="97">
                  <c:v>2999</c:v>
                </c:pt>
                <c:pt idx="98">
                  <c:v>3000</c:v>
                </c:pt>
                <c:pt idx="99">
                  <c:v>3000</c:v>
                </c:pt>
                <c:pt idx="100">
                  <c:v>3000</c:v>
                </c:pt>
                <c:pt idx="101">
                  <c:v>3025</c:v>
                </c:pt>
                <c:pt idx="102">
                  <c:v>3000</c:v>
                </c:pt>
                <c:pt idx="103">
                  <c:v>3000</c:v>
                </c:pt>
                <c:pt idx="104">
                  <c:v>2900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64-7147-B6A9-B3B5F979076D}"/>
            </c:ext>
          </c:extLst>
        </c:ser>
        <c:ser>
          <c:idx val="1"/>
          <c:order val="1"/>
          <c:tx>
            <c:strRef>
              <c:f>Sheet2!$A$5</c:f>
              <c:strCache>
                <c:ptCount val="1"/>
                <c:pt idx="0">
                  <c:v>Training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Sheet2!$B$5:$B$78</c:f>
              <c:numCache>
                <c:formatCode>General</c:formatCode>
                <c:ptCount val="7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</c:numCache>
            </c:numRef>
          </c:xVal>
          <c:yVal>
            <c:numRef>
              <c:f>Sheet2!$D$5:$D$78</c:f>
              <c:numCache>
                <c:formatCode>General</c:formatCode>
                <c:ptCount val="74"/>
                <c:pt idx="0">
                  <c:v>2545.76532351794</c:v>
                </c:pt>
                <c:pt idx="1">
                  <c:v>2612.4725954840601</c:v>
                </c:pt>
                <c:pt idx="2">
                  <c:v>2652.93432135085</c:v>
                </c:pt>
                <c:pt idx="3">
                  <c:v>2727.47872149364</c:v>
                </c:pt>
                <c:pt idx="4">
                  <c:v>2799.3921532027298</c:v>
                </c:pt>
                <c:pt idx="5">
                  <c:v>2868.44113876968</c:v>
                </c:pt>
                <c:pt idx="6">
                  <c:v>2874.6662739209501</c:v>
                </c:pt>
                <c:pt idx="7">
                  <c:v>2856.2318950099402</c:v>
                </c:pt>
                <c:pt idx="8">
                  <c:v>2768.6940218801701</c:v>
                </c:pt>
                <c:pt idx="9">
                  <c:v>2777.2464616725001</c:v>
                </c:pt>
                <c:pt idx="10">
                  <c:v>2750.2138816501601</c:v>
                </c:pt>
                <c:pt idx="11">
                  <c:v>2784.845703424</c:v>
                </c:pt>
                <c:pt idx="12">
                  <c:v>2894.2324971087701</c:v>
                </c:pt>
                <c:pt idx="13">
                  <c:v>2840.8238022551</c:v>
                </c:pt>
                <c:pt idx="14">
                  <c:v>2974.3656440861901</c:v>
                </c:pt>
                <c:pt idx="15">
                  <c:v>2909.15032113182</c:v>
                </c:pt>
                <c:pt idx="16">
                  <c:v>2911.1645733134901</c:v>
                </c:pt>
                <c:pt idx="17">
                  <c:v>2980.8161337962201</c:v>
                </c:pt>
                <c:pt idx="18">
                  <c:v>2971.6665488209901</c:v>
                </c:pt>
                <c:pt idx="19">
                  <c:v>3008.1078340363601</c:v>
                </c:pt>
                <c:pt idx="20">
                  <c:v>2886.6892028198799</c:v>
                </c:pt>
                <c:pt idx="21">
                  <c:v>3045.6101410043502</c:v>
                </c:pt>
                <c:pt idx="22">
                  <c:v>3020.8253595022902</c:v>
                </c:pt>
                <c:pt idx="23">
                  <c:v>3009.2212255725799</c:v>
                </c:pt>
                <c:pt idx="24">
                  <c:v>3065.2740009070199</c:v>
                </c:pt>
                <c:pt idx="25">
                  <c:v>3119.7501232849299</c:v>
                </c:pt>
                <c:pt idx="26">
                  <c:v>3250.7685730890298</c:v>
                </c:pt>
                <c:pt idx="27">
                  <c:v>3194.2790568822802</c:v>
                </c:pt>
                <c:pt idx="28">
                  <c:v>3108.7720932135799</c:v>
                </c:pt>
                <c:pt idx="29">
                  <c:v>3303.0310693786901</c:v>
                </c:pt>
                <c:pt idx="30">
                  <c:v>3296.6974689644799</c:v>
                </c:pt>
                <c:pt idx="31">
                  <c:v>3360.5031132894501</c:v>
                </c:pt>
                <c:pt idx="32">
                  <c:v>3407.4907803173901</c:v>
                </c:pt>
                <c:pt idx="33">
                  <c:v>3342.6052708653301</c:v>
                </c:pt>
                <c:pt idx="34">
                  <c:v>3311.86990620897</c:v>
                </c:pt>
                <c:pt idx="35">
                  <c:v>3138.5205051408402</c:v>
                </c:pt>
                <c:pt idx="36">
                  <c:v>2993.2470204835799</c:v>
                </c:pt>
                <c:pt idx="37">
                  <c:v>3118.6935383117402</c:v>
                </c:pt>
                <c:pt idx="38">
                  <c:v>3201.4814821314599</c:v>
                </c:pt>
                <c:pt idx="39">
                  <c:v>3257.3185664294801</c:v>
                </c:pt>
                <c:pt idx="40">
                  <c:v>3220.8200461308802</c:v>
                </c:pt>
                <c:pt idx="41">
                  <c:v>3197.31921054751</c:v>
                </c:pt>
                <c:pt idx="42">
                  <c:v>3119.6282544880701</c:v>
                </c:pt>
                <c:pt idx="43">
                  <c:v>3119.5540999559898</c:v>
                </c:pt>
                <c:pt idx="44">
                  <c:v>3015.6644607786998</c:v>
                </c:pt>
                <c:pt idx="45">
                  <c:v>3015.3708572597802</c:v>
                </c:pt>
                <c:pt idx="46">
                  <c:v>3015.3845991135599</c:v>
                </c:pt>
                <c:pt idx="47">
                  <c:v>3022.9208608860599</c:v>
                </c:pt>
                <c:pt idx="48">
                  <c:v>3151.8721366119798</c:v>
                </c:pt>
                <c:pt idx="49">
                  <c:v>3092.1021696235798</c:v>
                </c:pt>
                <c:pt idx="50">
                  <c:v>3223.2087874126</c:v>
                </c:pt>
                <c:pt idx="51">
                  <c:v>3245.9952714395099</c:v>
                </c:pt>
                <c:pt idx="52">
                  <c:v>3209.0118749088401</c:v>
                </c:pt>
                <c:pt idx="53">
                  <c:v>3204.3504800391402</c:v>
                </c:pt>
                <c:pt idx="54">
                  <c:v>3150.5297251260499</c:v>
                </c:pt>
                <c:pt idx="55">
                  <c:v>3075.3412287122301</c:v>
                </c:pt>
                <c:pt idx="56">
                  <c:v>3105.4878472025198</c:v>
                </c:pt>
                <c:pt idx="57">
                  <c:v>3132.6378437713402</c:v>
                </c:pt>
                <c:pt idx="58">
                  <c:v>3088.395435681</c:v>
                </c:pt>
                <c:pt idx="59">
                  <c:v>3014.3294950580398</c:v>
                </c:pt>
                <c:pt idx="60">
                  <c:v>3066.7396394581001</c:v>
                </c:pt>
                <c:pt idx="61">
                  <c:v>3096.37181245391</c:v>
                </c:pt>
                <c:pt idx="62">
                  <c:v>3235.9445842708501</c:v>
                </c:pt>
                <c:pt idx="63">
                  <c:v>3357.7462536201001</c:v>
                </c:pt>
                <c:pt idx="64">
                  <c:v>3231.4210349568698</c:v>
                </c:pt>
                <c:pt idx="65">
                  <c:v>3190.4158095959101</c:v>
                </c:pt>
                <c:pt idx="66">
                  <c:v>3187.6379224304701</c:v>
                </c:pt>
                <c:pt idx="67">
                  <c:v>3248.7995782186899</c:v>
                </c:pt>
                <c:pt idx="68">
                  <c:v>3243.3202819614999</c:v>
                </c:pt>
                <c:pt idx="69">
                  <c:v>3323.6748976540398</c:v>
                </c:pt>
                <c:pt idx="70">
                  <c:v>3186.7831448185002</c:v>
                </c:pt>
                <c:pt idx="71">
                  <c:v>3142.9180678596099</c:v>
                </c:pt>
                <c:pt idx="72">
                  <c:v>3096.9366967838</c:v>
                </c:pt>
                <c:pt idx="73">
                  <c:v>3106.0072474470599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364-7147-B6A9-B3B5F979076D}"/>
            </c:ext>
          </c:extLst>
        </c:ser>
        <c:ser>
          <c:idx val="2"/>
          <c:order val="2"/>
          <c:tx>
            <c:strRef>
              <c:f>Sheet2!$A$79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Sheet2!$B$79:$B$109</c:f>
              <c:numCache>
                <c:formatCode>General</c:formatCode>
                <c:ptCount val="31"/>
                <c:pt idx="0">
                  <c:v>75</c:v>
                </c:pt>
                <c:pt idx="1">
                  <c:v>76</c:v>
                </c:pt>
                <c:pt idx="2">
                  <c:v>77</c:v>
                </c:pt>
                <c:pt idx="3">
                  <c:v>78</c:v>
                </c:pt>
                <c:pt idx="4">
                  <c:v>79</c:v>
                </c:pt>
                <c:pt idx="5">
                  <c:v>80</c:v>
                </c:pt>
                <c:pt idx="6">
                  <c:v>81</c:v>
                </c:pt>
                <c:pt idx="7">
                  <c:v>82</c:v>
                </c:pt>
                <c:pt idx="8">
                  <c:v>83</c:v>
                </c:pt>
                <c:pt idx="9">
                  <c:v>84</c:v>
                </c:pt>
                <c:pt idx="10">
                  <c:v>85</c:v>
                </c:pt>
                <c:pt idx="11">
                  <c:v>86</c:v>
                </c:pt>
                <c:pt idx="12">
                  <c:v>87</c:v>
                </c:pt>
                <c:pt idx="13">
                  <c:v>88</c:v>
                </c:pt>
                <c:pt idx="14">
                  <c:v>89</c:v>
                </c:pt>
                <c:pt idx="15">
                  <c:v>90</c:v>
                </c:pt>
                <c:pt idx="16">
                  <c:v>91</c:v>
                </c:pt>
                <c:pt idx="17">
                  <c:v>92</c:v>
                </c:pt>
                <c:pt idx="18">
                  <c:v>93</c:v>
                </c:pt>
                <c:pt idx="19">
                  <c:v>94</c:v>
                </c:pt>
                <c:pt idx="20">
                  <c:v>95</c:v>
                </c:pt>
                <c:pt idx="21">
                  <c:v>96</c:v>
                </c:pt>
                <c:pt idx="22">
                  <c:v>97</c:v>
                </c:pt>
                <c:pt idx="23">
                  <c:v>98</c:v>
                </c:pt>
                <c:pt idx="24">
                  <c:v>99</c:v>
                </c:pt>
                <c:pt idx="25">
                  <c:v>100</c:v>
                </c:pt>
                <c:pt idx="26">
                  <c:v>101</c:v>
                </c:pt>
                <c:pt idx="27">
                  <c:v>102</c:v>
                </c:pt>
                <c:pt idx="28">
                  <c:v>103</c:v>
                </c:pt>
                <c:pt idx="29">
                  <c:v>104</c:v>
                </c:pt>
                <c:pt idx="30">
                  <c:v>105</c:v>
                </c:pt>
              </c:numCache>
            </c:numRef>
          </c:xVal>
          <c:yVal>
            <c:numRef>
              <c:f>Sheet2!$D$79:$D$109</c:f>
              <c:numCache>
                <c:formatCode>General</c:formatCode>
                <c:ptCount val="31"/>
                <c:pt idx="0">
                  <c:v>3183.4784676294098</c:v>
                </c:pt>
                <c:pt idx="1">
                  <c:v>3217.1141327344098</c:v>
                </c:pt>
                <c:pt idx="2">
                  <c:v>3182.97872479032</c:v>
                </c:pt>
                <c:pt idx="3">
                  <c:v>3198.53899057531</c:v>
                </c:pt>
                <c:pt idx="4">
                  <c:v>3209.6009523991002</c:v>
                </c:pt>
                <c:pt idx="5">
                  <c:v>3126.62401302034</c:v>
                </c:pt>
                <c:pt idx="6">
                  <c:v>3081.14291758227</c:v>
                </c:pt>
                <c:pt idx="7">
                  <c:v>3010.26161654936</c:v>
                </c:pt>
                <c:pt idx="8">
                  <c:v>3004.1324077935301</c:v>
                </c:pt>
                <c:pt idx="9">
                  <c:v>3027.4474242351598</c:v>
                </c:pt>
                <c:pt idx="10">
                  <c:v>3062.5029512230599</c:v>
                </c:pt>
                <c:pt idx="11">
                  <c:v>3115.92403442671</c:v>
                </c:pt>
                <c:pt idx="12">
                  <c:v>3174.00525493336</c:v>
                </c:pt>
                <c:pt idx="13">
                  <c:v>3102.41592553083</c:v>
                </c:pt>
                <c:pt idx="14">
                  <c:v>3108.6534701528399</c:v>
                </c:pt>
                <c:pt idx="15">
                  <c:v>3113.4918341152302</c:v>
                </c:pt>
                <c:pt idx="16">
                  <c:v>3043.1923756870701</c:v>
                </c:pt>
                <c:pt idx="17">
                  <c:v>3026.5944211307701</c:v>
                </c:pt>
                <c:pt idx="18">
                  <c:v>2926.3986683193598</c:v>
                </c:pt>
                <c:pt idx="19">
                  <c:v>2935.8033535620002</c:v>
                </c:pt>
                <c:pt idx="20">
                  <c:v>2932.34524186201</c:v>
                </c:pt>
                <c:pt idx="21">
                  <c:v>2944.1423920580501</c:v>
                </c:pt>
                <c:pt idx="22">
                  <c:v>3016.1590008237699</c:v>
                </c:pt>
                <c:pt idx="23">
                  <c:v>2999.1260016105498</c:v>
                </c:pt>
                <c:pt idx="24">
                  <c:v>3015.02160962979</c:v>
                </c:pt>
                <c:pt idx="25">
                  <c:v>3016.3720611179701</c:v>
                </c:pt>
                <c:pt idx="26">
                  <c:v>2999.4895183622002</c:v>
                </c:pt>
                <c:pt idx="27">
                  <c:v>3070.25301680337</c:v>
                </c:pt>
                <c:pt idx="28">
                  <c:v>2999.4560788513199</c:v>
                </c:pt>
                <c:pt idx="29">
                  <c:v>2982.4756668182799</c:v>
                </c:pt>
                <c:pt idx="30">
                  <c:v>2929.37401590129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364-7147-B6A9-B3B5F9790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7366064"/>
        <c:axId val="1054932032"/>
      </c:scatterChart>
      <c:valAx>
        <c:axId val="1067366064"/>
        <c:scaling>
          <c:orientation val="minMax"/>
          <c:max val="11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932032"/>
        <c:crosses val="autoZero"/>
        <c:crossBetween val="midCat"/>
      </c:valAx>
      <c:valAx>
        <c:axId val="1054932032"/>
        <c:scaling>
          <c:orientation val="minMax"/>
          <c:min val="2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Median Rent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366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Forecasting with Linear Regression:</a:t>
            </a:r>
          </a:p>
          <a:p>
            <a:pPr>
              <a:defRPr/>
            </a:pPr>
            <a:r>
              <a:rPr lang="en-US"/>
              <a:t>2 Month Ahead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Sheet2!$E$4</c:f>
              <c:strCache>
                <c:ptCount val="1"/>
                <c:pt idx="0">
                  <c:v>Rent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Sheet2!$B$5:$B$109</c:f>
              <c:numCache>
                <c:formatCode>General</c:formatCode>
                <c:ptCount val="10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</c:numCache>
            </c:numRef>
          </c:xVal>
          <c:yVal>
            <c:numRef>
              <c:f>Sheet2!$C$5:$C$109</c:f>
              <c:numCache>
                <c:formatCode>General</c:formatCode>
                <c:ptCount val="105"/>
                <c:pt idx="0">
                  <c:v>2500</c:v>
                </c:pt>
                <c:pt idx="1">
                  <c:v>2600</c:v>
                </c:pt>
                <c:pt idx="2">
                  <c:v>2625</c:v>
                </c:pt>
                <c:pt idx="3">
                  <c:v>2700</c:v>
                </c:pt>
                <c:pt idx="4">
                  <c:v>2775</c:v>
                </c:pt>
                <c:pt idx="5">
                  <c:v>2830</c:v>
                </c:pt>
                <c:pt idx="6">
                  <c:v>2900</c:v>
                </c:pt>
                <c:pt idx="7">
                  <c:v>2950</c:v>
                </c:pt>
                <c:pt idx="8">
                  <c:v>2800</c:v>
                </c:pt>
                <c:pt idx="9">
                  <c:v>2723</c:v>
                </c:pt>
                <c:pt idx="10">
                  <c:v>2800</c:v>
                </c:pt>
                <c:pt idx="11">
                  <c:v>2750</c:v>
                </c:pt>
                <c:pt idx="12">
                  <c:v>2763</c:v>
                </c:pt>
                <c:pt idx="13">
                  <c:v>2900</c:v>
                </c:pt>
                <c:pt idx="14">
                  <c:v>2900</c:v>
                </c:pt>
                <c:pt idx="15">
                  <c:v>2973</c:v>
                </c:pt>
                <c:pt idx="16">
                  <c:v>2900</c:v>
                </c:pt>
                <c:pt idx="17">
                  <c:v>2900</c:v>
                </c:pt>
                <c:pt idx="18">
                  <c:v>2973</c:v>
                </c:pt>
                <c:pt idx="19">
                  <c:v>3000</c:v>
                </c:pt>
                <c:pt idx="20">
                  <c:v>3000</c:v>
                </c:pt>
                <c:pt idx="21">
                  <c:v>2850</c:v>
                </c:pt>
                <c:pt idx="22">
                  <c:v>3032</c:v>
                </c:pt>
                <c:pt idx="23">
                  <c:v>3000</c:v>
                </c:pt>
                <c:pt idx="24">
                  <c:v>3000</c:v>
                </c:pt>
                <c:pt idx="25">
                  <c:v>3062</c:v>
                </c:pt>
                <c:pt idx="26">
                  <c:v>3150</c:v>
                </c:pt>
                <c:pt idx="27">
                  <c:v>3250</c:v>
                </c:pt>
                <c:pt idx="28">
                  <c:v>3200</c:v>
                </c:pt>
                <c:pt idx="29">
                  <c:v>3100</c:v>
                </c:pt>
                <c:pt idx="30">
                  <c:v>3325</c:v>
                </c:pt>
                <c:pt idx="31">
                  <c:v>3350</c:v>
                </c:pt>
                <c:pt idx="32">
                  <c:v>3350</c:v>
                </c:pt>
                <c:pt idx="33">
                  <c:v>3499</c:v>
                </c:pt>
                <c:pt idx="34">
                  <c:v>3398</c:v>
                </c:pt>
                <c:pt idx="35">
                  <c:v>3300</c:v>
                </c:pt>
                <c:pt idx="36">
                  <c:v>3200</c:v>
                </c:pt>
                <c:pt idx="37">
                  <c:v>3000</c:v>
                </c:pt>
                <c:pt idx="38">
                  <c:v>3150</c:v>
                </c:pt>
                <c:pt idx="39">
                  <c:v>3250</c:v>
                </c:pt>
                <c:pt idx="40">
                  <c:v>3200</c:v>
                </c:pt>
                <c:pt idx="41">
                  <c:v>3199</c:v>
                </c:pt>
                <c:pt idx="42">
                  <c:v>3195</c:v>
                </c:pt>
                <c:pt idx="43">
                  <c:v>3100</c:v>
                </c:pt>
                <c:pt idx="44">
                  <c:v>3101</c:v>
                </c:pt>
                <c:pt idx="45">
                  <c:v>2999</c:v>
                </c:pt>
                <c:pt idx="46">
                  <c:v>3002</c:v>
                </c:pt>
                <c:pt idx="47">
                  <c:v>3000</c:v>
                </c:pt>
                <c:pt idx="48">
                  <c:v>3071</c:v>
                </c:pt>
                <c:pt idx="49">
                  <c:v>3200</c:v>
                </c:pt>
                <c:pt idx="50">
                  <c:v>3200</c:v>
                </c:pt>
                <c:pt idx="51">
                  <c:v>3295</c:v>
                </c:pt>
                <c:pt idx="52">
                  <c:v>3250</c:v>
                </c:pt>
                <c:pt idx="53">
                  <c:v>3200</c:v>
                </c:pt>
                <c:pt idx="54">
                  <c:v>3200</c:v>
                </c:pt>
                <c:pt idx="55">
                  <c:v>3157</c:v>
                </c:pt>
                <c:pt idx="56">
                  <c:v>3050</c:v>
                </c:pt>
                <c:pt idx="57">
                  <c:v>3050</c:v>
                </c:pt>
                <c:pt idx="58">
                  <c:v>3050</c:v>
                </c:pt>
                <c:pt idx="59">
                  <c:v>3050</c:v>
                </c:pt>
                <c:pt idx="60">
                  <c:v>3050</c:v>
                </c:pt>
                <c:pt idx="61">
                  <c:v>3100</c:v>
                </c:pt>
                <c:pt idx="62">
                  <c:v>3100</c:v>
                </c:pt>
                <c:pt idx="63">
                  <c:v>3300</c:v>
                </c:pt>
                <c:pt idx="64">
                  <c:v>3350</c:v>
                </c:pt>
                <c:pt idx="65">
                  <c:v>3250</c:v>
                </c:pt>
                <c:pt idx="66">
                  <c:v>3200</c:v>
                </c:pt>
                <c:pt idx="67">
                  <c:v>3200</c:v>
                </c:pt>
                <c:pt idx="68">
                  <c:v>3254</c:v>
                </c:pt>
                <c:pt idx="69">
                  <c:v>3300</c:v>
                </c:pt>
                <c:pt idx="70">
                  <c:v>3275</c:v>
                </c:pt>
                <c:pt idx="71">
                  <c:v>3200</c:v>
                </c:pt>
                <c:pt idx="72">
                  <c:v>3100</c:v>
                </c:pt>
                <c:pt idx="73">
                  <c:v>3100</c:v>
                </c:pt>
                <c:pt idx="74">
                  <c:v>3195</c:v>
                </c:pt>
                <c:pt idx="75">
                  <c:v>3199</c:v>
                </c:pt>
                <c:pt idx="76">
                  <c:v>3195</c:v>
                </c:pt>
                <c:pt idx="77">
                  <c:v>3200</c:v>
                </c:pt>
                <c:pt idx="78">
                  <c:v>3150</c:v>
                </c:pt>
                <c:pt idx="79">
                  <c:v>3150</c:v>
                </c:pt>
                <c:pt idx="80">
                  <c:v>3100</c:v>
                </c:pt>
                <c:pt idx="81">
                  <c:v>3070</c:v>
                </c:pt>
                <c:pt idx="82">
                  <c:v>3000</c:v>
                </c:pt>
                <c:pt idx="83">
                  <c:v>3000</c:v>
                </c:pt>
                <c:pt idx="84">
                  <c:v>3050</c:v>
                </c:pt>
                <c:pt idx="85">
                  <c:v>3100</c:v>
                </c:pt>
                <c:pt idx="86">
                  <c:v>3150</c:v>
                </c:pt>
                <c:pt idx="87">
                  <c:v>3190</c:v>
                </c:pt>
                <c:pt idx="88">
                  <c:v>3121</c:v>
                </c:pt>
                <c:pt idx="89">
                  <c:v>3117</c:v>
                </c:pt>
                <c:pt idx="90">
                  <c:v>3100</c:v>
                </c:pt>
                <c:pt idx="91">
                  <c:v>3000</c:v>
                </c:pt>
                <c:pt idx="92">
                  <c:v>2967</c:v>
                </c:pt>
                <c:pt idx="93">
                  <c:v>2900</c:v>
                </c:pt>
                <c:pt idx="94">
                  <c:v>2900</c:v>
                </c:pt>
                <c:pt idx="95">
                  <c:v>2950</c:v>
                </c:pt>
                <c:pt idx="96">
                  <c:v>2950</c:v>
                </c:pt>
                <c:pt idx="97">
                  <c:v>2999</c:v>
                </c:pt>
                <c:pt idx="98">
                  <c:v>3000</c:v>
                </c:pt>
                <c:pt idx="99">
                  <c:v>3000</c:v>
                </c:pt>
                <c:pt idx="100">
                  <c:v>3000</c:v>
                </c:pt>
                <c:pt idx="101">
                  <c:v>3025</c:v>
                </c:pt>
                <c:pt idx="102">
                  <c:v>3000</c:v>
                </c:pt>
                <c:pt idx="103">
                  <c:v>3000</c:v>
                </c:pt>
                <c:pt idx="104">
                  <c:v>2900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96-3A4C-9D0C-DBADBF998E23}"/>
            </c:ext>
          </c:extLst>
        </c:ser>
        <c:ser>
          <c:idx val="1"/>
          <c:order val="1"/>
          <c:tx>
            <c:strRef>
              <c:f>Sheet2!$A$5</c:f>
              <c:strCache>
                <c:ptCount val="1"/>
                <c:pt idx="0">
                  <c:v>Training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Sheet2!$B$5:$B$78</c:f>
              <c:numCache>
                <c:formatCode>General</c:formatCode>
                <c:ptCount val="7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</c:numCache>
            </c:numRef>
          </c:xVal>
          <c:yVal>
            <c:numRef>
              <c:f>Sheet2!$J$5:$J$78</c:f>
              <c:numCache>
                <c:formatCode>General</c:formatCode>
                <c:ptCount val="74"/>
                <c:pt idx="0">
                  <c:v>2526.8143930350502</c:v>
                </c:pt>
                <c:pt idx="1">
                  <c:v>2586.27819202097</c:v>
                </c:pt>
                <c:pt idx="2">
                  <c:v>2614.9725831568298</c:v>
                </c:pt>
                <c:pt idx="3">
                  <c:v>2703.8216353604598</c:v>
                </c:pt>
                <c:pt idx="4">
                  <c:v>2706.9265920050502</c:v>
                </c:pt>
                <c:pt idx="5">
                  <c:v>2848.4047689007498</c:v>
                </c:pt>
                <c:pt idx="6">
                  <c:v>2803.3084357534099</c:v>
                </c:pt>
                <c:pt idx="7">
                  <c:v>2825.0685648393001</c:v>
                </c:pt>
                <c:pt idx="8">
                  <c:v>2842.1944394116899</c:v>
                </c:pt>
                <c:pt idx="9">
                  <c:v>2801.0263865544298</c:v>
                </c:pt>
                <c:pt idx="10">
                  <c:v>2733.1210740732899</c:v>
                </c:pt>
                <c:pt idx="11">
                  <c:v>2743.7467275857998</c:v>
                </c:pt>
                <c:pt idx="12">
                  <c:v>2909.1460781729902</c:v>
                </c:pt>
                <c:pt idx="13">
                  <c:v>2866.95017864996</c:v>
                </c:pt>
                <c:pt idx="14">
                  <c:v>2951.20445877776</c:v>
                </c:pt>
                <c:pt idx="15">
                  <c:v>2929.5104930859902</c:v>
                </c:pt>
                <c:pt idx="16">
                  <c:v>2864.4379767598598</c:v>
                </c:pt>
                <c:pt idx="17">
                  <c:v>3008.1973561189302</c:v>
                </c:pt>
                <c:pt idx="18">
                  <c:v>3002.2399645535802</c:v>
                </c:pt>
                <c:pt idx="19">
                  <c:v>2965.9174430593398</c:v>
                </c:pt>
                <c:pt idx="20">
                  <c:v>2918.1632756250101</c:v>
                </c:pt>
                <c:pt idx="21">
                  <c:v>3075.5820403871699</c:v>
                </c:pt>
                <c:pt idx="22">
                  <c:v>3002.1812307124001</c:v>
                </c:pt>
                <c:pt idx="23">
                  <c:v>2971.1014591294302</c:v>
                </c:pt>
                <c:pt idx="24">
                  <c:v>3115.5890456239099</c:v>
                </c:pt>
                <c:pt idx="25">
                  <c:v>3089.5996315859602</c:v>
                </c:pt>
                <c:pt idx="26">
                  <c:v>3206.6140688888499</c:v>
                </c:pt>
                <c:pt idx="27">
                  <c:v>3119.5005933603402</c:v>
                </c:pt>
                <c:pt idx="28">
                  <c:v>3105.2723040577698</c:v>
                </c:pt>
                <c:pt idx="29">
                  <c:v>3339.2185630200802</c:v>
                </c:pt>
                <c:pt idx="30">
                  <c:v>3276.71100929565</c:v>
                </c:pt>
                <c:pt idx="31">
                  <c:v>3298.92450621647</c:v>
                </c:pt>
                <c:pt idx="32">
                  <c:v>3339.4211680742301</c:v>
                </c:pt>
                <c:pt idx="33">
                  <c:v>3268.3067528625202</c:v>
                </c:pt>
                <c:pt idx="34">
                  <c:v>3313.4783255197599</c:v>
                </c:pt>
                <c:pt idx="35">
                  <c:v>3118.62904253845</c:v>
                </c:pt>
                <c:pt idx="36">
                  <c:v>3026.6296977945599</c:v>
                </c:pt>
                <c:pt idx="37">
                  <c:v>3066.4924415502201</c:v>
                </c:pt>
                <c:pt idx="38">
                  <c:v>3197.7581936688398</c:v>
                </c:pt>
                <c:pt idx="39">
                  <c:v>3207.7491600776898</c:v>
                </c:pt>
                <c:pt idx="40">
                  <c:v>3178.3444266360498</c:v>
                </c:pt>
                <c:pt idx="41">
                  <c:v>3179.3184443535401</c:v>
                </c:pt>
                <c:pt idx="42">
                  <c:v>3155.8031266758098</c:v>
                </c:pt>
                <c:pt idx="43">
                  <c:v>3148.4185809744199</c:v>
                </c:pt>
                <c:pt idx="44">
                  <c:v>3056.98988512817</c:v>
                </c:pt>
                <c:pt idx="45">
                  <c:v>3004.0896361892901</c:v>
                </c:pt>
                <c:pt idx="46">
                  <c:v>2983.1317426748401</c:v>
                </c:pt>
                <c:pt idx="47">
                  <c:v>2997.3519243822302</c:v>
                </c:pt>
                <c:pt idx="48">
                  <c:v>3117.1681055398299</c:v>
                </c:pt>
                <c:pt idx="49">
                  <c:v>3120.9035466863602</c:v>
                </c:pt>
                <c:pt idx="50">
                  <c:v>3162.4020163155101</c:v>
                </c:pt>
                <c:pt idx="51">
                  <c:v>3188.08826028053</c:v>
                </c:pt>
                <c:pt idx="52">
                  <c:v>3235.5682192126801</c:v>
                </c:pt>
                <c:pt idx="53">
                  <c:v>3238.1561395017002</c:v>
                </c:pt>
                <c:pt idx="54">
                  <c:v>3206.4327190848799</c:v>
                </c:pt>
                <c:pt idx="55">
                  <c:v>3197.81982807439</c:v>
                </c:pt>
                <c:pt idx="56">
                  <c:v>3181.3443194850001</c:v>
                </c:pt>
                <c:pt idx="57">
                  <c:v>3169.0164163620302</c:v>
                </c:pt>
                <c:pt idx="58">
                  <c:v>3148.37225273172</c:v>
                </c:pt>
                <c:pt idx="59">
                  <c:v>2927.6240464049902</c:v>
                </c:pt>
                <c:pt idx="60">
                  <c:v>3098.716576279</c:v>
                </c:pt>
                <c:pt idx="61">
                  <c:v>3092.5690383254801</c:v>
                </c:pt>
                <c:pt idx="62">
                  <c:v>3169.9298249923499</c:v>
                </c:pt>
                <c:pt idx="63">
                  <c:v>3248.3865967719398</c:v>
                </c:pt>
                <c:pt idx="64">
                  <c:v>3205.0845000112199</c:v>
                </c:pt>
                <c:pt idx="65">
                  <c:v>3208.7698379142798</c:v>
                </c:pt>
                <c:pt idx="66">
                  <c:v>3242.62517433004</c:v>
                </c:pt>
                <c:pt idx="67">
                  <c:v>3299.9315390214301</c:v>
                </c:pt>
                <c:pt idx="68">
                  <c:v>3274.89550374381</c:v>
                </c:pt>
                <c:pt idx="69">
                  <c:v>3195.4135700072202</c:v>
                </c:pt>
                <c:pt idx="70">
                  <c:v>3174.1474284709898</c:v>
                </c:pt>
                <c:pt idx="71">
                  <c:v>3140.9161387670001</c:v>
                </c:pt>
                <c:pt idx="72">
                  <c:v>3142.8741059826102</c:v>
                </c:pt>
                <c:pt idx="73">
                  <c:v>3095.1862768235301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96-3A4C-9D0C-DBADBF998E23}"/>
            </c:ext>
          </c:extLst>
        </c:ser>
        <c:ser>
          <c:idx val="2"/>
          <c:order val="2"/>
          <c:tx>
            <c:strRef>
              <c:f>Sheet2!$A$79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Sheet2!$B$79:$B$109</c:f>
              <c:numCache>
                <c:formatCode>General</c:formatCode>
                <c:ptCount val="31"/>
                <c:pt idx="0">
                  <c:v>75</c:v>
                </c:pt>
                <c:pt idx="1">
                  <c:v>76</c:v>
                </c:pt>
                <c:pt idx="2">
                  <c:v>77</c:v>
                </c:pt>
                <c:pt idx="3">
                  <c:v>78</c:v>
                </c:pt>
                <c:pt idx="4">
                  <c:v>79</c:v>
                </c:pt>
                <c:pt idx="5">
                  <c:v>80</c:v>
                </c:pt>
                <c:pt idx="6">
                  <c:v>81</c:v>
                </c:pt>
                <c:pt idx="7">
                  <c:v>82</c:v>
                </c:pt>
                <c:pt idx="8">
                  <c:v>83</c:v>
                </c:pt>
                <c:pt idx="9">
                  <c:v>84</c:v>
                </c:pt>
                <c:pt idx="10">
                  <c:v>85</c:v>
                </c:pt>
                <c:pt idx="11">
                  <c:v>86</c:v>
                </c:pt>
                <c:pt idx="12">
                  <c:v>87</c:v>
                </c:pt>
                <c:pt idx="13">
                  <c:v>88</c:v>
                </c:pt>
                <c:pt idx="14">
                  <c:v>89</c:v>
                </c:pt>
                <c:pt idx="15">
                  <c:v>90</c:v>
                </c:pt>
                <c:pt idx="16">
                  <c:v>91</c:v>
                </c:pt>
                <c:pt idx="17">
                  <c:v>92</c:v>
                </c:pt>
                <c:pt idx="18">
                  <c:v>93</c:v>
                </c:pt>
                <c:pt idx="19">
                  <c:v>94</c:v>
                </c:pt>
                <c:pt idx="20">
                  <c:v>95</c:v>
                </c:pt>
                <c:pt idx="21">
                  <c:v>96</c:v>
                </c:pt>
                <c:pt idx="22">
                  <c:v>97</c:v>
                </c:pt>
                <c:pt idx="23">
                  <c:v>98</c:v>
                </c:pt>
                <c:pt idx="24">
                  <c:v>99</c:v>
                </c:pt>
                <c:pt idx="25">
                  <c:v>100</c:v>
                </c:pt>
                <c:pt idx="26">
                  <c:v>101</c:v>
                </c:pt>
                <c:pt idx="27">
                  <c:v>102</c:v>
                </c:pt>
                <c:pt idx="28">
                  <c:v>103</c:v>
                </c:pt>
                <c:pt idx="29">
                  <c:v>104</c:v>
                </c:pt>
                <c:pt idx="30">
                  <c:v>105</c:v>
                </c:pt>
              </c:numCache>
            </c:numRef>
          </c:xVal>
          <c:yVal>
            <c:numRef>
              <c:f>Sheet2!$J$79:$J$109</c:f>
              <c:numCache>
                <c:formatCode>General</c:formatCode>
                <c:ptCount val="31"/>
                <c:pt idx="0">
                  <c:v>3148.1828331736601</c:v>
                </c:pt>
                <c:pt idx="1">
                  <c:v>3210.3033958511701</c:v>
                </c:pt>
                <c:pt idx="2">
                  <c:v>3140.63386919801</c:v>
                </c:pt>
                <c:pt idx="3">
                  <c:v>3211.5129061780399</c:v>
                </c:pt>
                <c:pt idx="4">
                  <c:v>3237.8162371343401</c:v>
                </c:pt>
                <c:pt idx="5">
                  <c:v>3081.2980699660702</c:v>
                </c:pt>
                <c:pt idx="6">
                  <c:v>3087.47597370924</c:v>
                </c:pt>
                <c:pt idx="7">
                  <c:v>3086.6640903539301</c:v>
                </c:pt>
                <c:pt idx="8">
                  <c:v>3038.4075789633598</c:v>
                </c:pt>
                <c:pt idx="9">
                  <c:v>3111.1983582791399</c:v>
                </c:pt>
                <c:pt idx="10">
                  <c:v>3054.5926771938898</c:v>
                </c:pt>
                <c:pt idx="11">
                  <c:v>3116.9687178527802</c:v>
                </c:pt>
                <c:pt idx="12">
                  <c:v>3161.6904483809899</c:v>
                </c:pt>
                <c:pt idx="13">
                  <c:v>3130.5463413071102</c:v>
                </c:pt>
                <c:pt idx="14">
                  <c:v>3138.6984806519099</c:v>
                </c:pt>
                <c:pt idx="15">
                  <c:v>3182.4149097477598</c:v>
                </c:pt>
                <c:pt idx="16">
                  <c:v>3091.4730179029898</c:v>
                </c:pt>
                <c:pt idx="17">
                  <c:v>3106.4079520289001</c:v>
                </c:pt>
                <c:pt idx="18">
                  <c:v>3042.9455917772102</c:v>
                </c:pt>
                <c:pt idx="19">
                  <c:v>2980.1976954095499</c:v>
                </c:pt>
                <c:pt idx="20">
                  <c:v>2925.8749303933801</c:v>
                </c:pt>
                <c:pt idx="21">
                  <c:v>2965.35028489345</c:v>
                </c:pt>
                <c:pt idx="22">
                  <c:v>3045.96254938211</c:v>
                </c:pt>
                <c:pt idx="23">
                  <c:v>2973.6796019397202</c:v>
                </c:pt>
                <c:pt idx="24">
                  <c:v>3027.44653823318</c:v>
                </c:pt>
                <c:pt idx="25">
                  <c:v>3043.2818601713602</c:v>
                </c:pt>
                <c:pt idx="26">
                  <c:v>2969.2495912950099</c:v>
                </c:pt>
                <c:pt idx="27">
                  <c:v>3040.8077389918799</c:v>
                </c:pt>
                <c:pt idx="28">
                  <c:v>2929.89837784563</c:v>
                </c:pt>
                <c:pt idx="29">
                  <c:v>2997.9628001178999</c:v>
                </c:pt>
                <c:pt idx="30">
                  <c:v>2989.4785862475301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896-3A4C-9D0C-DBADBF998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7366064"/>
        <c:axId val="1054932032"/>
      </c:scatterChart>
      <c:valAx>
        <c:axId val="1067366064"/>
        <c:scaling>
          <c:orientation val="minMax"/>
          <c:max val="11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932032"/>
        <c:crosses val="autoZero"/>
        <c:crossBetween val="midCat"/>
      </c:valAx>
      <c:valAx>
        <c:axId val="1054932032"/>
        <c:scaling>
          <c:orientation val="minMax"/>
          <c:min val="2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Median Rent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366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Forecasting with Linear Regression:</a:t>
            </a:r>
          </a:p>
          <a:p>
            <a:pPr>
              <a:defRPr/>
            </a:pPr>
            <a:r>
              <a:rPr lang="en-US"/>
              <a:t>3 Month Ahead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Sheet2!$E$4</c:f>
              <c:strCache>
                <c:ptCount val="1"/>
                <c:pt idx="0">
                  <c:v>Rent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Sheet2!$B$5:$B$109</c:f>
              <c:numCache>
                <c:formatCode>General</c:formatCode>
                <c:ptCount val="10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</c:numCache>
            </c:numRef>
          </c:xVal>
          <c:yVal>
            <c:numRef>
              <c:f>Sheet2!$C$5:$C$109</c:f>
              <c:numCache>
                <c:formatCode>General</c:formatCode>
                <c:ptCount val="105"/>
                <c:pt idx="0">
                  <c:v>2500</c:v>
                </c:pt>
                <c:pt idx="1">
                  <c:v>2600</c:v>
                </c:pt>
                <c:pt idx="2">
                  <c:v>2625</c:v>
                </c:pt>
                <c:pt idx="3">
                  <c:v>2700</c:v>
                </c:pt>
                <c:pt idx="4">
                  <c:v>2775</c:v>
                </c:pt>
                <c:pt idx="5">
                  <c:v>2830</c:v>
                </c:pt>
                <c:pt idx="6">
                  <c:v>2900</c:v>
                </c:pt>
                <c:pt idx="7">
                  <c:v>2950</c:v>
                </c:pt>
                <c:pt idx="8">
                  <c:v>2800</c:v>
                </c:pt>
                <c:pt idx="9">
                  <c:v>2723</c:v>
                </c:pt>
                <c:pt idx="10">
                  <c:v>2800</c:v>
                </c:pt>
                <c:pt idx="11">
                  <c:v>2750</c:v>
                </c:pt>
                <c:pt idx="12">
                  <c:v>2763</c:v>
                </c:pt>
                <c:pt idx="13">
                  <c:v>2900</c:v>
                </c:pt>
                <c:pt idx="14">
                  <c:v>2900</c:v>
                </c:pt>
                <c:pt idx="15">
                  <c:v>2973</c:v>
                </c:pt>
                <c:pt idx="16">
                  <c:v>2900</c:v>
                </c:pt>
                <c:pt idx="17">
                  <c:v>2900</c:v>
                </c:pt>
                <c:pt idx="18">
                  <c:v>2973</c:v>
                </c:pt>
                <c:pt idx="19">
                  <c:v>3000</c:v>
                </c:pt>
                <c:pt idx="20">
                  <c:v>3000</c:v>
                </c:pt>
                <c:pt idx="21">
                  <c:v>2850</c:v>
                </c:pt>
                <c:pt idx="22">
                  <c:v>3032</c:v>
                </c:pt>
                <c:pt idx="23">
                  <c:v>3000</c:v>
                </c:pt>
                <c:pt idx="24">
                  <c:v>3000</c:v>
                </c:pt>
                <c:pt idx="25">
                  <c:v>3062</c:v>
                </c:pt>
                <c:pt idx="26">
                  <c:v>3150</c:v>
                </c:pt>
                <c:pt idx="27">
                  <c:v>3250</c:v>
                </c:pt>
                <c:pt idx="28">
                  <c:v>3200</c:v>
                </c:pt>
                <c:pt idx="29">
                  <c:v>3100</c:v>
                </c:pt>
                <c:pt idx="30">
                  <c:v>3325</c:v>
                </c:pt>
                <c:pt idx="31">
                  <c:v>3350</c:v>
                </c:pt>
                <c:pt idx="32">
                  <c:v>3350</c:v>
                </c:pt>
                <c:pt idx="33">
                  <c:v>3499</c:v>
                </c:pt>
                <c:pt idx="34">
                  <c:v>3398</c:v>
                </c:pt>
                <c:pt idx="35">
                  <c:v>3300</c:v>
                </c:pt>
                <c:pt idx="36">
                  <c:v>3200</c:v>
                </c:pt>
                <c:pt idx="37">
                  <c:v>3000</c:v>
                </c:pt>
                <c:pt idx="38">
                  <c:v>3150</c:v>
                </c:pt>
                <c:pt idx="39">
                  <c:v>3250</c:v>
                </c:pt>
                <c:pt idx="40">
                  <c:v>3200</c:v>
                </c:pt>
                <c:pt idx="41">
                  <c:v>3199</c:v>
                </c:pt>
                <c:pt idx="42">
                  <c:v>3195</c:v>
                </c:pt>
                <c:pt idx="43">
                  <c:v>3100</c:v>
                </c:pt>
                <c:pt idx="44">
                  <c:v>3101</c:v>
                </c:pt>
                <c:pt idx="45">
                  <c:v>2999</c:v>
                </c:pt>
                <c:pt idx="46">
                  <c:v>3002</c:v>
                </c:pt>
                <c:pt idx="47">
                  <c:v>3000</c:v>
                </c:pt>
                <c:pt idx="48">
                  <c:v>3071</c:v>
                </c:pt>
                <c:pt idx="49">
                  <c:v>3200</c:v>
                </c:pt>
                <c:pt idx="50">
                  <c:v>3200</c:v>
                </c:pt>
                <c:pt idx="51">
                  <c:v>3295</c:v>
                </c:pt>
                <c:pt idx="52">
                  <c:v>3250</c:v>
                </c:pt>
                <c:pt idx="53">
                  <c:v>3200</c:v>
                </c:pt>
                <c:pt idx="54">
                  <c:v>3200</c:v>
                </c:pt>
                <c:pt idx="55">
                  <c:v>3157</c:v>
                </c:pt>
                <c:pt idx="56">
                  <c:v>3050</c:v>
                </c:pt>
                <c:pt idx="57">
                  <c:v>3050</c:v>
                </c:pt>
                <c:pt idx="58">
                  <c:v>3050</c:v>
                </c:pt>
                <c:pt idx="59">
                  <c:v>3050</c:v>
                </c:pt>
                <c:pt idx="60">
                  <c:v>3050</c:v>
                </c:pt>
                <c:pt idx="61">
                  <c:v>3100</c:v>
                </c:pt>
                <c:pt idx="62">
                  <c:v>3100</c:v>
                </c:pt>
                <c:pt idx="63">
                  <c:v>3300</c:v>
                </c:pt>
                <c:pt idx="64">
                  <c:v>3350</c:v>
                </c:pt>
                <c:pt idx="65">
                  <c:v>3250</c:v>
                </c:pt>
                <c:pt idx="66">
                  <c:v>3200</c:v>
                </c:pt>
                <c:pt idx="67">
                  <c:v>3200</c:v>
                </c:pt>
                <c:pt idx="68">
                  <c:v>3254</c:v>
                </c:pt>
                <c:pt idx="69">
                  <c:v>3300</c:v>
                </c:pt>
                <c:pt idx="70">
                  <c:v>3275</c:v>
                </c:pt>
                <c:pt idx="71">
                  <c:v>3200</c:v>
                </c:pt>
                <c:pt idx="72">
                  <c:v>3100</c:v>
                </c:pt>
                <c:pt idx="73">
                  <c:v>3100</c:v>
                </c:pt>
                <c:pt idx="74">
                  <c:v>3195</c:v>
                </c:pt>
                <c:pt idx="75">
                  <c:v>3199</c:v>
                </c:pt>
                <c:pt idx="76">
                  <c:v>3195</c:v>
                </c:pt>
                <c:pt idx="77">
                  <c:v>3200</c:v>
                </c:pt>
                <c:pt idx="78">
                  <c:v>3150</c:v>
                </c:pt>
                <c:pt idx="79">
                  <c:v>3150</c:v>
                </c:pt>
                <c:pt idx="80">
                  <c:v>3100</c:v>
                </c:pt>
                <c:pt idx="81">
                  <c:v>3070</c:v>
                </c:pt>
                <c:pt idx="82">
                  <c:v>3000</c:v>
                </c:pt>
                <c:pt idx="83">
                  <c:v>3000</c:v>
                </c:pt>
                <c:pt idx="84">
                  <c:v>3050</c:v>
                </c:pt>
                <c:pt idx="85">
                  <c:v>3100</c:v>
                </c:pt>
                <c:pt idx="86">
                  <c:v>3150</c:v>
                </c:pt>
                <c:pt idx="87">
                  <c:v>3190</c:v>
                </c:pt>
                <c:pt idx="88">
                  <c:v>3121</c:v>
                </c:pt>
                <c:pt idx="89">
                  <c:v>3117</c:v>
                </c:pt>
                <c:pt idx="90">
                  <c:v>3100</c:v>
                </c:pt>
                <c:pt idx="91">
                  <c:v>3000</c:v>
                </c:pt>
                <c:pt idx="92">
                  <c:v>2967</c:v>
                </c:pt>
                <c:pt idx="93">
                  <c:v>2900</c:v>
                </c:pt>
                <c:pt idx="94">
                  <c:v>2900</c:v>
                </c:pt>
                <c:pt idx="95">
                  <c:v>2950</c:v>
                </c:pt>
                <c:pt idx="96">
                  <c:v>2950</c:v>
                </c:pt>
                <c:pt idx="97">
                  <c:v>2999</c:v>
                </c:pt>
                <c:pt idx="98">
                  <c:v>3000</c:v>
                </c:pt>
                <c:pt idx="99">
                  <c:v>3000</c:v>
                </c:pt>
                <c:pt idx="100">
                  <c:v>3000</c:v>
                </c:pt>
                <c:pt idx="101">
                  <c:v>3025</c:v>
                </c:pt>
                <c:pt idx="102">
                  <c:v>3000</c:v>
                </c:pt>
                <c:pt idx="103">
                  <c:v>3000</c:v>
                </c:pt>
                <c:pt idx="104">
                  <c:v>2900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21-CA4B-B443-26D69A42B86D}"/>
            </c:ext>
          </c:extLst>
        </c:ser>
        <c:ser>
          <c:idx val="1"/>
          <c:order val="1"/>
          <c:tx>
            <c:strRef>
              <c:f>Sheet2!$A$5</c:f>
              <c:strCache>
                <c:ptCount val="1"/>
                <c:pt idx="0">
                  <c:v>Training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Sheet2!$B$5:$B$78</c:f>
              <c:numCache>
                <c:formatCode>General</c:formatCode>
                <c:ptCount val="7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</c:numCache>
            </c:numRef>
          </c:xVal>
          <c:yVal>
            <c:numRef>
              <c:f>Sheet2!$O$5:$O$78</c:f>
              <c:numCache>
                <c:formatCode>General</c:formatCode>
                <c:ptCount val="74"/>
                <c:pt idx="0">
                  <c:v>2509.5326578504601</c:v>
                </c:pt>
                <c:pt idx="1">
                  <c:v>2497.2723756855999</c:v>
                </c:pt>
                <c:pt idx="2">
                  <c:v>2570.57218680188</c:v>
                </c:pt>
                <c:pt idx="3">
                  <c:v>2730.2963874429001</c:v>
                </c:pt>
                <c:pt idx="4">
                  <c:v>2679.1414013089998</c:v>
                </c:pt>
                <c:pt idx="5">
                  <c:v>2804.6140834787402</c:v>
                </c:pt>
                <c:pt idx="6">
                  <c:v>2761.0303842380099</c:v>
                </c:pt>
                <c:pt idx="7">
                  <c:v>2777.1609944339102</c:v>
                </c:pt>
                <c:pt idx="8">
                  <c:v>2887.7759705261301</c:v>
                </c:pt>
                <c:pt idx="9">
                  <c:v>2894.4061221944899</c:v>
                </c:pt>
                <c:pt idx="10">
                  <c:v>2766.55565213916</c:v>
                </c:pt>
                <c:pt idx="11">
                  <c:v>2799.13102106423</c:v>
                </c:pt>
                <c:pt idx="12">
                  <c:v>2874.7880292954501</c:v>
                </c:pt>
                <c:pt idx="13">
                  <c:v>2839.9020243856198</c:v>
                </c:pt>
                <c:pt idx="14">
                  <c:v>2841.1297838330502</c:v>
                </c:pt>
                <c:pt idx="15">
                  <c:v>2840.2078424142201</c:v>
                </c:pt>
                <c:pt idx="16">
                  <c:v>2846.6648448289902</c:v>
                </c:pt>
                <c:pt idx="17">
                  <c:v>3017.0024569747902</c:v>
                </c:pt>
                <c:pt idx="18">
                  <c:v>2990.57059143477</c:v>
                </c:pt>
                <c:pt idx="19">
                  <c:v>2828.7679668045398</c:v>
                </c:pt>
                <c:pt idx="20">
                  <c:v>2890.47124967734</c:v>
                </c:pt>
                <c:pt idx="21">
                  <c:v>3019.5914709133399</c:v>
                </c:pt>
                <c:pt idx="22">
                  <c:v>3004.4210008412601</c:v>
                </c:pt>
                <c:pt idx="23">
                  <c:v>3040.6115614478299</c:v>
                </c:pt>
                <c:pt idx="24">
                  <c:v>3145.9476736947699</c:v>
                </c:pt>
                <c:pt idx="25">
                  <c:v>3132.3564292348601</c:v>
                </c:pt>
                <c:pt idx="26">
                  <c:v>3219.44295470731</c:v>
                </c:pt>
                <c:pt idx="27">
                  <c:v>3068.0595494845702</c:v>
                </c:pt>
                <c:pt idx="28">
                  <c:v>3139.8998609650398</c:v>
                </c:pt>
                <c:pt idx="29">
                  <c:v>3299.2700604331199</c:v>
                </c:pt>
                <c:pt idx="30">
                  <c:v>3273.4625020110302</c:v>
                </c:pt>
                <c:pt idx="31">
                  <c:v>3257.3318183259098</c:v>
                </c:pt>
                <c:pt idx="32">
                  <c:v>3356.8246470601098</c:v>
                </c:pt>
                <c:pt idx="33">
                  <c:v>3247.2176025622998</c:v>
                </c:pt>
                <c:pt idx="34">
                  <c:v>3328.1470500115602</c:v>
                </c:pt>
                <c:pt idx="35">
                  <c:v>3310.2160454391001</c:v>
                </c:pt>
                <c:pt idx="36">
                  <c:v>3102.98947240496</c:v>
                </c:pt>
                <c:pt idx="37">
                  <c:v>2993.5198590105101</c:v>
                </c:pt>
                <c:pt idx="38">
                  <c:v>3379.6638384254102</c:v>
                </c:pt>
                <c:pt idx="39">
                  <c:v>3202.2827082533699</c:v>
                </c:pt>
                <c:pt idx="40">
                  <c:v>3124.5320825725398</c:v>
                </c:pt>
                <c:pt idx="41">
                  <c:v>3299.4819385988599</c:v>
                </c:pt>
                <c:pt idx="42">
                  <c:v>3168.0264964083999</c:v>
                </c:pt>
                <c:pt idx="43">
                  <c:v>3139.4287832504801</c:v>
                </c:pt>
                <c:pt idx="44">
                  <c:v>3133.4024538653298</c:v>
                </c:pt>
                <c:pt idx="45">
                  <c:v>3044.94850651856</c:v>
                </c:pt>
                <c:pt idx="46">
                  <c:v>3048.0604500290201</c:v>
                </c:pt>
                <c:pt idx="47">
                  <c:v>3082.5815529780398</c:v>
                </c:pt>
                <c:pt idx="48">
                  <c:v>3100.5694933640402</c:v>
                </c:pt>
                <c:pt idx="49">
                  <c:v>3158.0800889656498</c:v>
                </c:pt>
                <c:pt idx="50">
                  <c:v>3136.60741744499</c:v>
                </c:pt>
                <c:pt idx="51">
                  <c:v>3128.3462265956</c:v>
                </c:pt>
                <c:pt idx="52">
                  <c:v>3159.8325975562402</c:v>
                </c:pt>
                <c:pt idx="53">
                  <c:v>3102.6600439925301</c:v>
                </c:pt>
                <c:pt idx="54">
                  <c:v>3113.2871633760401</c:v>
                </c:pt>
                <c:pt idx="55">
                  <c:v>3182.2724404491801</c:v>
                </c:pt>
                <c:pt idx="56">
                  <c:v>3202.7925445153401</c:v>
                </c:pt>
                <c:pt idx="57">
                  <c:v>3143.82341343596</c:v>
                </c:pt>
                <c:pt idx="58">
                  <c:v>3166.6429808962998</c:v>
                </c:pt>
                <c:pt idx="59">
                  <c:v>3072.05133895484</c:v>
                </c:pt>
                <c:pt idx="60">
                  <c:v>3084.6515617210798</c:v>
                </c:pt>
                <c:pt idx="61">
                  <c:v>3079.4717227503902</c:v>
                </c:pt>
                <c:pt idx="62">
                  <c:v>3184.00569929833</c:v>
                </c:pt>
                <c:pt idx="63">
                  <c:v>3144.7342529613402</c:v>
                </c:pt>
                <c:pt idx="64">
                  <c:v>3155.8016070250901</c:v>
                </c:pt>
                <c:pt idx="65">
                  <c:v>3210.0108548962498</c:v>
                </c:pt>
                <c:pt idx="66">
                  <c:v>3137.3281485561702</c:v>
                </c:pt>
                <c:pt idx="67">
                  <c:v>3172.25447907431</c:v>
                </c:pt>
                <c:pt idx="68">
                  <c:v>3232.9945465700998</c:v>
                </c:pt>
                <c:pt idx="69">
                  <c:v>3148.5841892898802</c:v>
                </c:pt>
                <c:pt idx="70">
                  <c:v>3167.2560208811901</c:v>
                </c:pt>
                <c:pt idx="71">
                  <c:v>3098.23308429689</c:v>
                </c:pt>
                <c:pt idx="72">
                  <c:v>3124.91231344169</c:v>
                </c:pt>
                <c:pt idx="73">
                  <c:v>3060.0833734293601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21-CA4B-B443-26D69A42B86D}"/>
            </c:ext>
          </c:extLst>
        </c:ser>
        <c:ser>
          <c:idx val="2"/>
          <c:order val="2"/>
          <c:tx>
            <c:strRef>
              <c:f>Sheet2!$A$79</c:f>
              <c:strCache>
                <c:ptCount val="1"/>
                <c:pt idx="0">
                  <c:v>Test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Sheet2!$B$79:$B$109</c:f>
              <c:numCache>
                <c:formatCode>General</c:formatCode>
                <c:ptCount val="31"/>
                <c:pt idx="0">
                  <c:v>75</c:v>
                </c:pt>
                <c:pt idx="1">
                  <c:v>76</c:v>
                </c:pt>
                <c:pt idx="2">
                  <c:v>77</c:v>
                </c:pt>
                <c:pt idx="3">
                  <c:v>78</c:v>
                </c:pt>
                <c:pt idx="4">
                  <c:v>79</c:v>
                </c:pt>
                <c:pt idx="5">
                  <c:v>80</c:v>
                </c:pt>
                <c:pt idx="6">
                  <c:v>81</c:v>
                </c:pt>
                <c:pt idx="7">
                  <c:v>82</c:v>
                </c:pt>
                <c:pt idx="8">
                  <c:v>83</c:v>
                </c:pt>
                <c:pt idx="9">
                  <c:v>84</c:v>
                </c:pt>
                <c:pt idx="10">
                  <c:v>85</c:v>
                </c:pt>
                <c:pt idx="11">
                  <c:v>86</c:v>
                </c:pt>
                <c:pt idx="12">
                  <c:v>87</c:v>
                </c:pt>
                <c:pt idx="13">
                  <c:v>88</c:v>
                </c:pt>
                <c:pt idx="14">
                  <c:v>89</c:v>
                </c:pt>
                <c:pt idx="15">
                  <c:v>90</c:v>
                </c:pt>
                <c:pt idx="16">
                  <c:v>91</c:v>
                </c:pt>
                <c:pt idx="17">
                  <c:v>92</c:v>
                </c:pt>
                <c:pt idx="18">
                  <c:v>93</c:v>
                </c:pt>
                <c:pt idx="19">
                  <c:v>94</c:v>
                </c:pt>
                <c:pt idx="20">
                  <c:v>95</c:v>
                </c:pt>
                <c:pt idx="21">
                  <c:v>96</c:v>
                </c:pt>
                <c:pt idx="22">
                  <c:v>97</c:v>
                </c:pt>
                <c:pt idx="23">
                  <c:v>98</c:v>
                </c:pt>
                <c:pt idx="24">
                  <c:v>99</c:v>
                </c:pt>
                <c:pt idx="25">
                  <c:v>100</c:v>
                </c:pt>
                <c:pt idx="26">
                  <c:v>101</c:v>
                </c:pt>
                <c:pt idx="27">
                  <c:v>102</c:v>
                </c:pt>
                <c:pt idx="28">
                  <c:v>103</c:v>
                </c:pt>
                <c:pt idx="29">
                  <c:v>104</c:v>
                </c:pt>
                <c:pt idx="30">
                  <c:v>105</c:v>
                </c:pt>
              </c:numCache>
            </c:numRef>
          </c:xVal>
          <c:yVal>
            <c:numRef>
              <c:f>Sheet2!$O$79:$O$109</c:f>
              <c:numCache>
                <c:formatCode>General</c:formatCode>
                <c:ptCount val="31"/>
                <c:pt idx="0">
                  <c:v>3142.6325126699098</c:v>
                </c:pt>
                <c:pt idx="1">
                  <c:v>3194.5599377693502</c:v>
                </c:pt>
                <c:pt idx="2">
                  <c:v>3138.1611596914299</c:v>
                </c:pt>
                <c:pt idx="3">
                  <c:v>3166.6338646356398</c:v>
                </c:pt>
                <c:pt idx="4">
                  <c:v>3196.17403892227</c:v>
                </c:pt>
                <c:pt idx="5">
                  <c:v>3057.7921479366701</c:v>
                </c:pt>
                <c:pt idx="6">
                  <c:v>3152.4785622929599</c:v>
                </c:pt>
                <c:pt idx="7">
                  <c:v>3130.4490616942999</c:v>
                </c:pt>
                <c:pt idx="8">
                  <c:v>3017.64657777606</c:v>
                </c:pt>
                <c:pt idx="9">
                  <c:v>3103.1831006258699</c:v>
                </c:pt>
                <c:pt idx="10">
                  <c:v>3048.4524429798798</c:v>
                </c:pt>
                <c:pt idx="11">
                  <c:v>3055.2578352757901</c:v>
                </c:pt>
                <c:pt idx="12">
                  <c:v>3137.65935707157</c:v>
                </c:pt>
                <c:pt idx="13">
                  <c:v>2957.5348303012402</c:v>
                </c:pt>
                <c:pt idx="14">
                  <c:v>3156.3988735206399</c:v>
                </c:pt>
                <c:pt idx="15">
                  <c:v>3131.4165889846799</c:v>
                </c:pt>
                <c:pt idx="16">
                  <c:v>3029.9092508549602</c:v>
                </c:pt>
                <c:pt idx="17">
                  <c:v>3096.6841065363901</c:v>
                </c:pt>
                <c:pt idx="18">
                  <c:v>2977.1949483132798</c:v>
                </c:pt>
                <c:pt idx="19">
                  <c:v>2971.0258125666101</c:v>
                </c:pt>
                <c:pt idx="20">
                  <c:v>2988.8289914429001</c:v>
                </c:pt>
                <c:pt idx="21">
                  <c:v>2977.8652365135599</c:v>
                </c:pt>
                <c:pt idx="22">
                  <c:v>3011.2738165586802</c:v>
                </c:pt>
                <c:pt idx="23">
                  <c:v>2894.0704149466701</c:v>
                </c:pt>
                <c:pt idx="24">
                  <c:v>3053.35579512595</c:v>
                </c:pt>
                <c:pt idx="25">
                  <c:v>3017.9474739484999</c:v>
                </c:pt>
                <c:pt idx="26">
                  <c:v>2946.7233431234099</c:v>
                </c:pt>
                <c:pt idx="27">
                  <c:v>2988.2086811146401</c:v>
                </c:pt>
                <c:pt idx="28">
                  <c:v>2908.72770220743</c:v>
                </c:pt>
                <c:pt idx="29">
                  <c:v>2904.2975274190399</c:v>
                </c:pt>
                <c:pt idx="30">
                  <c:v>2940.2773036111398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E21-CA4B-B443-26D69A42B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7366064"/>
        <c:axId val="1054932032"/>
      </c:scatterChart>
      <c:valAx>
        <c:axId val="1067366064"/>
        <c:scaling>
          <c:orientation val="minMax"/>
          <c:max val="11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4932032"/>
        <c:crosses val="autoZero"/>
        <c:crossBetween val="midCat"/>
      </c:valAx>
      <c:valAx>
        <c:axId val="1054932032"/>
        <c:scaling>
          <c:orientation val="minMax"/>
          <c:min val="2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Median Rent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366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8F247-F10A-934D-A475-2C695213CB03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E4A87-B992-CB4C-B12F-ABD57E0E8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8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crimes are neg correlated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E4A87-B992-CB4C-B12F-ABD57E0E8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CDB8-BCCE-EF47-B513-C19DCAA56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FD0B3-6212-6249-B916-6D7F807D8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92FF6-D544-AD49-B005-D20F3885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DA75-497D-154C-B47A-A00543247295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C459-2565-4345-984D-DED25EF9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971E8-125C-BF4F-86A1-8C096D91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38EF-8369-5448-92AB-292FAEE8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5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A378-B5F9-6547-B64D-0930E030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68B58-C4E0-504B-80A2-680A46710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7E18-0455-C340-BB08-D3E34FBD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DA75-497D-154C-B47A-A00543247295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5DE47-C853-FF46-8030-DA4161CB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3968-961B-8640-B364-4648A494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38EF-8369-5448-92AB-292FAEE8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E1A61-80F1-E84D-9A51-A6B5FDCEB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4F236-7613-D340-85C6-D1DCB7ADE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A965-888F-C44D-9075-C9501F33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DA75-497D-154C-B47A-A00543247295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FFD9-1A87-B749-9109-354D95B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4A29D-C9E5-FF43-9326-74BC0C5C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38EF-8369-5448-92AB-292FAEE8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17D5-51FD-6E48-A3FD-40FC61E5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E59C-2753-454A-91B0-74BD4AA4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6696-9DE7-5941-BF49-768A39D5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DA75-497D-154C-B47A-A00543247295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A4481-933A-8C40-A85C-1E7654C1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EE21-B59F-5242-AAB5-89AC7B9B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38EF-8369-5448-92AB-292FAEE8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4808-A598-4540-8B35-513059E7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149B8-F540-4B49-8A84-C7726560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09E0-660F-F948-A973-5989E3B6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DA75-497D-154C-B47A-A00543247295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38D7-E133-CD45-BCEB-52D21034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325A7-9BC2-2D4E-9F80-B4BB0957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38EF-8369-5448-92AB-292FAEE8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7E51-D407-AA40-BB14-82BB7A54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0264-0401-3146-AD66-2176E73F9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853AA-15AB-4B49-8557-F22E1E2BC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76510-C692-2A4E-B1F1-2FC6C04B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DA75-497D-154C-B47A-A00543247295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5C82F-4E82-EC4C-80D5-8CFE8619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ABA7A-AA16-BB4E-AF21-F9760526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38EF-8369-5448-92AB-292FAEE8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5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3E75-9F6F-774A-B53C-C9CEC2C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44F97-8838-274F-988B-446E6CAF3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A625F-0045-5748-9B4D-800881138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7BED0-10B7-8F4A-9807-CC39BA64F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17F12-F3FD-3343-B07A-92EA9CF6F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48917-C981-9149-83A6-049D0BA2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DA75-497D-154C-B47A-A00543247295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563E7-1EB8-A045-BF6F-5E795BEA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0E517-BC8A-5749-8606-AC110097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38EF-8369-5448-92AB-292FAEE8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77F4-6DAC-4248-84FB-88606A0F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6971D-C3C4-CD42-8005-C5FD674D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DA75-497D-154C-B47A-A00543247295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35CB0-040B-4C49-8410-B82BA9DA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B7E96-8D1E-F848-A07D-1E2446BC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38EF-8369-5448-92AB-292FAEE8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0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FC3CD-E4EE-6744-852A-1B951D52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DA75-497D-154C-B47A-A00543247295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34EEB-D5FD-6745-BC0D-B85B35CD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6DAFD-4810-234F-9D12-84816FFD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38EF-8369-5448-92AB-292FAEE8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0D1D-C9C8-1844-9C94-118F98B3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F747-E0DE-9F41-B843-C3A51CF26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0F1CF-D3BC-954A-A310-4B92FCD7E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AE627-EEA7-F943-A4CC-FECF81AE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DA75-497D-154C-B47A-A00543247295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1283-2999-7845-AFC4-1237BD87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3F071-03E8-E441-8873-D0E83C0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38EF-8369-5448-92AB-292FAEE8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0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F84F-2B9E-2446-AD60-F49AD38C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33BCA-2EE4-8E4D-9231-81A16B74B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AF047-3E03-0C45-BC99-BA4650A7A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064BF-7AE2-5B46-BDF1-EB0329F9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DA75-497D-154C-B47A-A00543247295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73073-62D1-104C-B86F-4DB7E84D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15888-9553-2D4A-9162-5557B85C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38EF-8369-5448-92AB-292FAEE8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5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BDEDC-CF9C-C841-936C-18396D8E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A8376-804F-904F-AE6D-DC61139D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2F6A3-D6E2-9944-B7D2-4F7412E25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DA75-497D-154C-B47A-A00543247295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7142-F7B0-3845-BBDA-EA6D1E91D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00157-700C-1749-831A-5545C7C84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38EF-8369-5448-92AB-292FAEE83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4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90EE-0EF5-264A-86AC-26FFABDC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Preprocessing: NYPD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FEED-9594-AF43-926D-D95ED8BB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we used NYC </a:t>
            </a:r>
            <a:r>
              <a:rPr lang="en-US" dirty="0" err="1"/>
              <a:t>OpenData’s</a:t>
            </a:r>
            <a:r>
              <a:rPr lang="en-US" dirty="0"/>
              <a:t> filter functionality to filter out examples outside of the borough of Williamsburg.</a:t>
            </a:r>
          </a:p>
          <a:p>
            <a:r>
              <a:rPr lang="en-US" dirty="0"/>
              <a:t>RapidMiner for </a:t>
            </a:r>
            <a:r>
              <a:rPr lang="en-US" b="1" dirty="0"/>
              <a:t>Preprocessing</a:t>
            </a:r>
          </a:p>
          <a:p>
            <a:pPr lvl="1"/>
            <a:r>
              <a:rPr lang="en-US" b="1" dirty="0"/>
              <a:t>Replaced missing values </a:t>
            </a:r>
            <a:r>
              <a:rPr lang="en-US" dirty="0"/>
              <a:t>for some features. Replacement based on context.</a:t>
            </a:r>
          </a:p>
          <a:p>
            <a:pPr lvl="1"/>
            <a:r>
              <a:rPr lang="en-US" dirty="0"/>
              <a:t>Filtered out rows will missing data.</a:t>
            </a:r>
          </a:p>
          <a:p>
            <a:pPr lvl="1"/>
            <a:r>
              <a:rPr lang="en-US" dirty="0"/>
              <a:t>Converting </a:t>
            </a:r>
            <a:r>
              <a:rPr lang="en-US" b="1" dirty="0"/>
              <a:t>categorical data to numerical data </a:t>
            </a:r>
            <a:r>
              <a:rPr lang="en-US" dirty="0"/>
              <a:t>with separate columns</a:t>
            </a:r>
          </a:p>
          <a:p>
            <a:pPr lvl="1"/>
            <a:r>
              <a:rPr lang="en-US" dirty="0"/>
              <a:t>Aggregated data in to months</a:t>
            </a:r>
          </a:p>
          <a:p>
            <a:r>
              <a:rPr lang="en-US" dirty="0"/>
              <a:t>From the prepared data, we hand selected columns that are of interest to us.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2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FE05-403C-2D4A-A9A3-96FD4863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Forecasting Median Rent: 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DA3D-C407-4E4D-ACAC-435F5796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5209"/>
          </a:xfrm>
        </p:spPr>
        <p:txBody>
          <a:bodyPr>
            <a:normAutofit/>
          </a:bodyPr>
          <a:lstStyle/>
          <a:p>
            <a:r>
              <a:rPr lang="en-US" dirty="0"/>
              <a:t>Input: Current Median Rent Price, +50ish other Columns</a:t>
            </a:r>
          </a:p>
          <a:p>
            <a:r>
              <a:rPr lang="en-US" dirty="0"/>
              <a:t>Target: Future Median Rent Price</a:t>
            </a:r>
          </a:p>
          <a:p>
            <a:endParaRPr lang="en-US" dirty="0"/>
          </a:p>
          <a:p>
            <a:r>
              <a:rPr lang="en-US" dirty="0"/>
              <a:t>Additional Processing/Modeling Steps:</a:t>
            </a:r>
          </a:p>
          <a:p>
            <a:pPr lvl="1"/>
            <a:r>
              <a:rPr lang="en-US" b="1" dirty="0"/>
              <a:t>Normalization </a:t>
            </a:r>
            <a:r>
              <a:rPr lang="en-US" dirty="0"/>
              <a:t>of values to [0, 1]</a:t>
            </a:r>
          </a:p>
          <a:p>
            <a:pPr lvl="1"/>
            <a:r>
              <a:rPr lang="en-US" b="1" dirty="0"/>
              <a:t>Forward Sequential Feature Selection </a:t>
            </a:r>
            <a:r>
              <a:rPr lang="en-US" dirty="0"/>
              <a:t>to find the most predictive features.</a:t>
            </a:r>
          </a:p>
          <a:p>
            <a:pPr lvl="1"/>
            <a:r>
              <a:rPr lang="en-US" b="1" dirty="0"/>
              <a:t>Split Validation</a:t>
            </a:r>
            <a:r>
              <a:rPr lang="en-US" dirty="0"/>
              <a:t>: Data was split to a</a:t>
            </a:r>
            <a:r>
              <a:rPr lang="en-US" b="1" dirty="0"/>
              <a:t> training </a:t>
            </a:r>
            <a:r>
              <a:rPr lang="en-US" dirty="0"/>
              <a:t>and </a:t>
            </a:r>
            <a:r>
              <a:rPr lang="en-US" b="1" dirty="0"/>
              <a:t>validation sets </a:t>
            </a:r>
            <a:r>
              <a:rPr lang="en-US" dirty="0"/>
              <a:t>(70:30).</a:t>
            </a:r>
          </a:p>
          <a:p>
            <a:pPr lvl="2"/>
            <a:r>
              <a:rPr lang="en-US" dirty="0"/>
              <a:t>Training Set: 	74 rows (months of data)</a:t>
            </a:r>
          </a:p>
          <a:p>
            <a:pPr lvl="2"/>
            <a:r>
              <a:rPr lang="en-US" dirty="0"/>
              <a:t>Test Set: 	31 rows (months of data)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5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ECA1-37C1-AE4D-9B4F-02EC116A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Forecasting Median Rent: 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A7F9-6318-7940-B934-5E77A4FFF4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evaluate the performance of our models, we will be comparing loss of the model with multiple variables against a linear regression model using only previous rent prices.</a:t>
            </a:r>
          </a:p>
          <a:p>
            <a:r>
              <a:rPr lang="en-US" dirty="0"/>
              <a:t>To evaluate which time lag would be best to use for the function, we first generated an </a:t>
            </a:r>
            <a:r>
              <a:rPr lang="en-US" b="1" dirty="0"/>
              <a:t>autocorrelation</a:t>
            </a:r>
            <a:r>
              <a:rPr lang="en-US" dirty="0"/>
              <a:t> plot with </a:t>
            </a:r>
            <a:r>
              <a:rPr lang="en-US" dirty="0" err="1"/>
              <a:t>RStudio</a:t>
            </a:r>
            <a:r>
              <a:rPr lang="en-US" dirty="0"/>
              <a:t>. </a:t>
            </a:r>
          </a:p>
          <a:p>
            <a:r>
              <a:rPr lang="en-US" dirty="0"/>
              <a:t>The most correlated lag is the most recent month, and will be used in a single variable linear regression model for obtaining a ”baseline” performance.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B6ABAF-EFCB-FF46-986B-8B1C0FE07B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7522"/>
            <a:ext cx="5181600" cy="3507544"/>
          </a:xfrm>
        </p:spPr>
      </p:pic>
    </p:spTree>
    <p:extLst>
      <p:ext uri="{BB962C8B-B14F-4D97-AF65-F5344CB8AC3E}">
        <p14:creationId xmlns:p14="http://schemas.microsoft.com/office/powerpoint/2010/main" val="167746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41AC-3273-D441-A53F-59DEB6C1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Forward Sequential Feature Selection: How many Features?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078CE-40B6-4F41-B916-7EAF7D65AB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observed that with higher numbers of features, we have decreased the training loss, but increase the test loss. </a:t>
            </a:r>
          </a:p>
          <a:p>
            <a:r>
              <a:rPr lang="en-US" dirty="0"/>
              <a:t>This suggests that we have overfitting with more features. </a:t>
            </a:r>
          </a:p>
          <a:p>
            <a:r>
              <a:rPr lang="en-US" dirty="0"/>
              <a:t>Optimal number of features is ~5. This number will be used for all multiple linear regression models.  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07F4D29-7261-D04E-A71D-02439F1287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72502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317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19E6-8DD6-234B-B354-ABF43504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Linear Regression: Predict 1 Month Ahead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265A5EF-0FFD-2A4D-9654-C203F952C5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170848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1295437-F0F9-494E-B25B-078D28475E3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01608045"/>
              </p:ext>
            </p:extLst>
          </p:nvPr>
        </p:nvGraphicFramePr>
        <p:xfrm>
          <a:off x="838200" y="1825625"/>
          <a:ext cx="5181599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8617">
                  <a:extLst>
                    <a:ext uri="{9D8B030D-6E8A-4147-A177-3AD203B41FA5}">
                      <a16:colId xmlns:a16="http://schemas.microsoft.com/office/drawing/2014/main" val="160235534"/>
                    </a:ext>
                  </a:extLst>
                </a:gridCol>
                <a:gridCol w="2314362">
                  <a:extLst>
                    <a:ext uri="{9D8B030D-6E8A-4147-A177-3AD203B41FA5}">
                      <a16:colId xmlns:a16="http://schemas.microsoft.com/office/drawing/2014/main" val="2910391052"/>
                    </a:ext>
                  </a:extLst>
                </a:gridCol>
                <a:gridCol w="1478620">
                  <a:extLst>
                    <a:ext uri="{9D8B030D-6E8A-4147-A177-3AD203B41FA5}">
                      <a16:colId xmlns:a16="http://schemas.microsoft.com/office/drawing/2014/main" val="393255218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Most Recent Rent Only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Top 5 Attributes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32366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Training 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83.7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75.0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4104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Test 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44.7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1364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F8865DB-63B4-5C4E-9825-BD2ED684A52B}"/>
              </a:ext>
            </a:extLst>
          </p:cNvPr>
          <p:cNvSpPr txBox="1"/>
          <p:nvPr/>
        </p:nvSpPr>
        <p:spPr>
          <a:xfrm>
            <a:off x="838200" y="3022169"/>
            <a:ext cx="518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Forecasting Loss is reduced in model with 5 attributes.</a:t>
            </a:r>
          </a:p>
        </p:txBody>
      </p:sp>
    </p:spTree>
    <p:extLst>
      <p:ext uri="{BB962C8B-B14F-4D97-AF65-F5344CB8AC3E}">
        <p14:creationId xmlns:p14="http://schemas.microsoft.com/office/powerpoint/2010/main" val="23316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19E6-8DD6-234B-B354-ABF43504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Linear Regression: Predict 2 Month Ahead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EB757BC-72A4-5D45-A5A7-FF5EEC578D5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394562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A23F448-1036-8946-8208-00FA5E7D568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45287402"/>
              </p:ext>
            </p:extLst>
          </p:nvPr>
        </p:nvGraphicFramePr>
        <p:xfrm>
          <a:off x="838200" y="1825625"/>
          <a:ext cx="5181599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8617">
                  <a:extLst>
                    <a:ext uri="{9D8B030D-6E8A-4147-A177-3AD203B41FA5}">
                      <a16:colId xmlns:a16="http://schemas.microsoft.com/office/drawing/2014/main" val="81731818"/>
                    </a:ext>
                  </a:extLst>
                </a:gridCol>
                <a:gridCol w="2314362">
                  <a:extLst>
                    <a:ext uri="{9D8B030D-6E8A-4147-A177-3AD203B41FA5}">
                      <a16:colId xmlns:a16="http://schemas.microsoft.com/office/drawing/2014/main" val="2362143000"/>
                    </a:ext>
                  </a:extLst>
                </a:gridCol>
                <a:gridCol w="1478620">
                  <a:extLst>
                    <a:ext uri="{9D8B030D-6E8A-4147-A177-3AD203B41FA5}">
                      <a16:colId xmlns:a16="http://schemas.microsoft.com/office/drawing/2014/main" val="21661630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Most Recent Rent Only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Top 5 Attributes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70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Training 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118.5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98.8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17939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Test 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72.4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50.7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256452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506392D-E767-2947-84FE-25E1A9057FB8}"/>
              </a:ext>
            </a:extLst>
          </p:cNvPr>
          <p:cNvSpPr txBox="1"/>
          <p:nvPr/>
        </p:nvSpPr>
        <p:spPr>
          <a:xfrm>
            <a:off x="838200" y="3022169"/>
            <a:ext cx="518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Forecasting Loss is reduced in model with 5 attributes.</a:t>
            </a:r>
          </a:p>
        </p:txBody>
      </p:sp>
    </p:spTree>
    <p:extLst>
      <p:ext uri="{BB962C8B-B14F-4D97-AF65-F5344CB8AC3E}">
        <p14:creationId xmlns:p14="http://schemas.microsoft.com/office/powerpoint/2010/main" val="209484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19E6-8DD6-234B-B354-ABF43504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Linear Regression: Predict 3 Month Ahead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E4BC9CA-1330-BA4D-A2AB-61774C9C04E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653332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8BD38033-F707-1D40-81D2-CB47834A6B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207405"/>
              </p:ext>
            </p:extLst>
          </p:nvPr>
        </p:nvGraphicFramePr>
        <p:xfrm>
          <a:off x="838200" y="1825625"/>
          <a:ext cx="5181600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8617">
                  <a:extLst>
                    <a:ext uri="{9D8B030D-6E8A-4147-A177-3AD203B41FA5}">
                      <a16:colId xmlns:a16="http://schemas.microsoft.com/office/drawing/2014/main" val="3172816430"/>
                    </a:ext>
                  </a:extLst>
                </a:gridCol>
                <a:gridCol w="2314362">
                  <a:extLst>
                    <a:ext uri="{9D8B030D-6E8A-4147-A177-3AD203B41FA5}">
                      <a16:colId xmlns:a16="http://schemas.microsoft.com/office/drawing/2014/main" val="2581912030"/>
                    </a:ext>
                  </a:extLst>
                </a:gridCol>
                <a:gridCol w="1478621">
                  <a:extLst>
                    <a:ext uri="{9D8B030D-6E8A-4147-A177-3AD203B41FA5}">
                      <a16:colId xmlns:a16="http://schemas.microsoft.com/office/drawing/2014/main" val="253074531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Most Recent Rent Only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Top 5 Attributes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5644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Training 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139.6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108.2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041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Test RMSE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95.4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2990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778868F-5997-B540-9229-F84EE8F3C69A}"/>
              </a:ext>
            </a:extLst>
          </p:cNvPr>
          <p:cNvSpPr txBox="1"/>
          <p:nvPr/>
        </p:nvSpPr>
        <p:spPr>
          <a:xfrm>
            <a:off x="838200" y="3022169"/>
            <a:ext cx="518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Forecasting Loss is reduced in model with 5 attributes.</a:t>
            </a:r>
          </a:p>
        </p:txBody>
      </p:sp>
    </p:spTree>
    <p:extLst>
      <p:ext uri="{BB962C8B-B14F-4D97-AF65-F5344CB8AC3E}">
        <p14:creationId xmlns:p14="http://schemas.microsoft.com/office/powerpoint/2010/main" val="269279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FE05-403C-2D4A-A9A3-96FD4863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(Weights)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B1F6D-7757-3B48-9131-385DCECC4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7214"/>
            <a:ext cx="10515600" cy="5498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Linear regression is </a:t>
            </a:r>
            <a:r>
              <a:rPr lang="en-US" b="1" dirty="0"/>
              <a:t>Interpretable</a:t>
            </a:r>
            <a:r>
              <a:rPr lang="en-US" dirty="0"/>
              <a:t>.</a:t>
            </a:r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166C4F-FE25-AE4B-9164-6BA880D10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90904"/>
              </p:ext>
            </p:extLst>
          </p:nvPr>
        </p:nvGraphicFramePr>
        <p:xfrm>
          <a:off x="6711719" y="2313283"/>
          <a:ext cx="4261082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3404">
                  <a:extLst>
                    <a:ext uri="{9D8B030D-6E8A-4147-A177-3AD203B41FA5}">
                      <a16:colId xmlns:a16="http://schemas.microsoft.com/office/drawing/2014/main" val="1731170943"/>
                    </a:ext>
                  </a:extLst>
                </a:gridCol>
                <a:gridCol w="1657678">
                  <a:extLst>
                    <a:ext uri="{9D8B030D-6E8A-4147-A177-3AD203B41FA5}">
                      <a16:colId xmlns:a16="http://schemas.microsoft.com/office/drawing/2014/main" val="3043895248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 Month Forecast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547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Feature 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Weights (Normalized)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86697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Rent Price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97365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General Construction/Plumbing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07970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DANGEROUS WEAPONS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6799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Street Condition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4748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Noise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6150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32E6ABE-310D-B048-88E1-AD175F98E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76161"/>
              </p:ext>
            </p:extLst>
          </p:nvPr>
        </p:nvGraphicFramePr>
        <p:xfrm>
          <a:off x="1219199" y="2313282"/>
          <a:ext cx="4261082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3404">
                  <a:extLst>
                    <a:ext uri="{9D8B030D-6E8A-4147-A177-3AD203B41FA5}">
                      <a16:colId xmlns:a16="http://schemas.microsoft.com/office/drawing/2014/main" val="376739438"/>
                    </a:ext>
                  </a:extLst>
                </a:gridCol>
                <a:gridCol w="1657678">
                  <a:extLst>
                    <a:ext uri="{9D8B030D-6E8A-4147-A177-3AD203B41FA5}">
                      <a16:colId xmlns:a16="http://schemas.microsoft.com/office/drawing/2014/main" val="3005501576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 Month Forecast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622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Feature 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Weights (Normalized)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3293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Rent Price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13742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ELECTRIC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8680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Derelict Vehicles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810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General Construction/Plumbing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0689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Street Condition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1695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11D480-2862-B340-98F9-33EECBC42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16589"/>
              </p:ext>
            </p:extLst>
          </p:nvPr>
        </p:nvGraphicFramePr>
        <p:xfrm>
          <a:off x="3965458" y="4149718"/>
          <a:ext cx="4261082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3404">
                  <a:extLst>
                    <a:ext uri="{9D8B030D-6E8A-4147-A177-3AD203B41FA5}">
                      <a16:colId xmlns:a16="http://schemas.microsoft.com/office/drawing/2014/main" val="2236412043"/>
                    </a:ext>
                  </a:extLst>
                </a:gridCol>
                <a:gridCol w="1657678">
                  <a:extLst>
                    <a:ext uri="{9D8B030D-6E8A-4147-A177-3AD203B41FA5}">
                      <a16:colId xmlns:a16="http://schemas.microsoft.com/office/drawing/2014/main" val="438424047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 Month Forecast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Feature Name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Weights (Normalized)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200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Rent 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3325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Street Sign - Damaged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71898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General Construction/Plumbing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1504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DANGEROUS WEAPONS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-0.25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08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CRIMINAL MISCHIEF &amp; RELATED OF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2349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5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558</Words>
  <Application>Microsoft Macintosh PowerPoint</Application>
  <PresentationFormat>Widescreen</PresentationFormat>
  <Paragraphs>119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Preprocessing: NYPD Data</vt:lpstr>
      <vt:lpstr>Forecasting Median Rent: Multiple Linear Regression</vt:lpstr>
      <vt:lpstr>Forecasting Median Rent: Multiple Linear Regression</vt:lpstr>
      <vt:lpstr>Forward Sequential Feature Selection: How many Features?</vt:lpstr>
      <vt:lpstr>Multiple Linear Regression: Predict 1 Month Ahead</vt:lpstr>
      <vt:lpstr>Multiple Linear Regression: Predict 2 Month Ahead</vt:lpstr>
      <vt:lpstr>Multiple Linear Regression: Predict 3 Month Ahead</vt:lpstr>
      <vt:lpstr>Multiple Linear Regression (Weights)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Tse</dc:creator>
  <cp:lastModifiedBy>Anthony Tse</cp:lastModifiedBy>
  <cp:revision>27</cp:revision>
  <dcterms:created xsi:type="dcterms:W3CDTF">2019-05-06T21:08:42Z</dcterms:created>
  <dcterms:modified xsi:type="dcterms:W3CDTF">2019-05-15T06:12:51Z</dcterms:modified>
</cp:coreProperties>
</file>