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74" r:id="rId3"/>
    <p:sldId id="257" r:id="rId4"/>
    <p:sldId id="258" r:id="rId5"/>
    <p:sldId id="259" r:id="rId6"/>
    <p:sldId id="260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1" r:id="rId16"/>
    <p:sldId id="262" r:id="rId17"/>
    <p:sldId id="263" r:id="rId18"/>
    <p:sldId id="264" r:id="rId19"/>
    <p:sldId id="265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William" id="{3C070443-9C7B-E04E-9EA0-78FB367F3645}">
          <p14:sldIdLst>
            <p14:sldId id="256"/>
            <p14:sldId id="274"/>
            <p14:sldId id="257"/>
            <p14:sldId id="258"/>
            <p14:sldId id="259"/>
            <p14:sldId id="260"/>
          </p14:sldIdLst>
        </p14:section>
        <p14:section name="Anthony" id="{B6AE2C69-C62A-0D40-9104-2C20C743CCA4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Ryan" id="{92E33CC3-75DA-AE4D-ADE8-3EE03969AEFA}">
          <p14:sldIdLst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8"/>
    <p:restoredTop sz="94608"/>
  </p:normalViewPr>
  <p:slideViewPr>
    <p:cSldViewPr snapToGrid="0" snapToObjects="1">
      <p:cViewPr varScale="1">
        <p:scale>
          <a:sx n="53" d="100"/>
          <a:sy n="53" d="100"/>
        </p:scale>
        <p:origin x="17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thonytse/Desktop/BDS%20Project/AT_tab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thonytse/Desktop/BDS%20Project/AT_tab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thonytse/Desktop/BDS%20Project/AT_tab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thonytse/Desktop/BDS%20Project/AT_tab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Forward Sequential Feature Selection:</a:t>
            </a:r>
          </a:p>
          <a:p>
            <a:pPr>
              <a:defRPr sz="1600"/>
            </a:pPr>
            <a:r>
              <a:rPr lang="en-US" sz="1600" dirty="0"/>
              <a:t># of Features vs Loss (RMSE),</a:t>
            </a:r>
          </a:p>
          <a:p>
            <a:pPr>
              <a:defRPr sz="1600"/>
            </a:pPr>
            <a:r>
              <a:rPr lang="en-US" sz="1600" dirty="0"/>
              <a:t>1 Month Lag Forecast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strRef>
              <c:f>Sheet1!$Q$7</c:f>
              <c:strCache>
                <c:ptCount val="1"/>
                <c:pt idx="0">
                  <c:v>Test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Sheet1!$R$5:$W$5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40</c:v>
                </c:pt>
              </c:numCache>
            </c:numRef>
          </c:xVal>
          <c:yVal>
            <c:numRef>
              <c:f>Sheet1!$R$7:$W$7</c:f>
              <c:numCache>
                <c:formatCode>General</c:formatCode>
                <c:ptCount val="6"/>
                <c:pt idx="0">
                  <c:v>44.656999999999996</c:v>
                </c:pt>
                <c:pt idx="1">
                  <c:v>41.603999999999999</c:v>
                </c:pt>
                <c:pt idx="2">
                  <c:v>33.243000000000002</c:v>
                </c:pt>
                <c:pt idx="3">
                  <c:v>39.694000000000003</c:v>
                </c:pt>
                <c:pt idx="4">
                  <c:v>64.876000000000005</c:v>
                </c:pt>
                <c:pt idx="5">
                  <c:v>138.95699999999999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6B0-1641-9BEC-689AB482E8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3531184"/>
        <c:axId val="1067322464"/>
      </c:scatterChart>
      <c:scatterChart>
        <c:scatterStyle val="smoothMarker"/>
        <c:varyColors val="0"/>
        <c:ser>
          <c:idx val="0"/>
          <c:order val="0"/>
          <c:tx>
            <c:strRef>
              <c:f>Sheet1!$Q$6</c:f>
              <c:strCache>
                <c:ptCount val="1"/>
                <c:pt idx="0">
                  <c:v>Training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Sheet1!$R$5:$W$5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40</c:v>
                </c:pt>
              </c:numCache>
            </c:numRef>
          </c:xVal>
          <c:yVal>
            <c:numRef>
              <c:f>Sheet1!$R$6:$W$6</c:f>
              <c:numCache>
                <c:formatCode>General</c:formatCode>
                <c:ptCount val="6"/>
                <c:pt idx="0">
                  <c:v>83.745999999999995</c:v>
                </c:pt>
                <c:pt idx="1">
                  <c:v>81.613</c:v>
                </c:pt>
                <c:pt idx="2">
                  <c:v>75.043999999999997</c:v>
                </c:pt>
                <c:pt idx="3">
                  <c:v>66.311000000000007</c:v>
                </c:pt>
                <c:pt idx="4">
                  <c:v>54.756999999999998</c:v>
                </c:pt>
                <c:pt idx="5">
                  <c:v>46.140999999999998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6B0-1641-9BEC-689AB482E8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3531184"/>
        <c:axId val="1067322464"/>
      </c:scatterChart>
      <c:valAx>
        <c:axId val="1053531184"/>
        <c:scaling>
          <c:orientation val="minMax"/>
          <c:max val="4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Features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322464"/>
        <c:crosses val="autoZero"/>
        <c:crossBetween val="midCat"/>
      </c:valAx>
      <c:valAx>
        <c:axId val="106732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RMSE (loss)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5311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Forecasting with Linear Regression:</a:t>
            </a:r>
          </a:p>
          <a:p>
            <a:pPr>
              <a:defRPr/>
            </a:pPr>
            <a:r>
              <a:rPr lang="en-US"/>
              <a:t>1 Month Ahead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Sheet2!$E$4</c:f>
              <c:strCache>
                <c:ptCount val="1"/>
                <c:pt idx="0">
                  <c:v>Rent Price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Sheet2!$B$5:$B$109</c:f>
              <c:numCache>
                <c:formatCode>General</c:formatCode>
                <c:ptCount val="10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</c:numCache>
            </c:numRef>
          </c:xVal>
          <c:yVal>
            <c:numRef>
              <c:f>Sheet2!$C$5:$C$109</c:f>
              <c:numCache>
                <c:formatCode>General</c:formatCode>
                <c:ptCount val="105"/>
                <c:pt idx="0">
                  <c:v>2500</c:v>
                </c:pt>
                <c:pt idx="1">
                  <c:v>2600</c:v>
                </c:pt>
                <c:pt idx="2">
                  <c:v>2625</c:v>
                </c:pt>
                <c:pt idx="3">
                  <c:v>2700</c:v>
                </c:pt>
                <c:pt idx="4">
                  <c:v>2775</c:v>
                </c:pt>
                <c:pt idx="5">
                  <c:v>2830</c:v>
                </c:pt>
                <c:pt idx="6">
                  <c:v>2900</c:v>
                </c:pt>
                <c:pt idx="7">
                  <c:v>2950</c:v>
                </c:pt>
                <c:pt idx="8">
                  <c:v>2800</c:v>
                </c:pt>
                <c:pt idx="9">
                  <c:v>2723</c:v>
                </c:pt>
                <c:pt idx="10">
                  <c:v>2800</c:v>
                </c:pt>
                <c:pt idx="11">
                  <c:v>2750</c:v>
                </c:pt>
                <c:pt idx="12">
                  <c:v>2763</c:v>
                </c:pt>
                <c:pt idx="13">
                  <c:v>2900</c:v>
                </c:pt>
                <c:pt idx="14">
                  <c:v>2900</c:v>
                </c:pt>
                <c:pt idx="15">
                  <c:v>2973</c:v>
                </c:pt>
                <c:pt idx="16">
                  <c:v>2900</c:v>
                </c:pt>
                <c:pt idx="17">
                  <c:v>2900</c:v>
                </c:pt>
                <c:pt idx="18">
                  <c:v>2973</c:v>
                </c:pt>
                <c:pt idx="19">
                  <c:v>3000</c:v>
                </c:pt>
                <c:pt idx="20">
                  <c:v>3000</c:v>
                </c:pt>
                <c:pt idx="21">
                  <c:v>2850</c:v>
                </c:pt>
                <c:pt idx="22">
                  <c:v>3032</c:v>
                </c:pt>
                <c:pt idx="23">
                  <c:v>3000</c:v>
                </c:pt>
                <c:pt idx="24">
                  <c:v>3000</c:v>
                </c:pt>
                <c:pt idx="25">
                  <c:v>3062</c:v>
                </c:pt>
                <c:pt idx="26">
                  <c:v>3150</c:v>
                </c:pt>
                <c:pt idx="27">
                  <c:v>3250</c:v>
                </c:pt>
                <c:pt idx="28">
                  <c:v>3200</c:v>
                </c:pt>
                <c:pt idx="29">
                  <c:v>3100</c:v>
                </c:pt>
                <c:pt idx="30">
                  <c:v>3325</c:v>
                </c:pt>
                <c:pt idx="31">
                  <c:v>3350</c:v>
                </c:pt>
                <c:pt idx="32">
                  <c:v>3350</c:v>
                </c:pt>
                <c:pt idx="33">
                  <c:v>3499</c:v>
                </c:pt>
                <c:pt idx="34">
                  <c:v>3398</c:v>
                </c:pt>
                <c:pt idx="35">
                  <c:v>3300</c:v>
                </c:pt>
                <c:pt idx="36">
                  <c:v>3200</c:v>
                </c:pt>
                <c:pt idx="37">
                  <c:v>3000</c:v>
                </c:pt>
                <c:pt idx="38">
                  <c:v>3150</c:v>
                </c:pt>
                <c:pt idx="39">
                  <c:v>3250</c:v>
                </c:pt>
                <c:pt idx="40">
                  <c:v>3200</c:v>
                </c:pt>
                <c:pt idx="41">
                  <c:v>3199</c:v>
                </c:pt>
                <c:pt idx="42">
                  <c:v>3195</c:v>
                </c:pt>
                <c:pt idx="43">
                  <c:v>3100</c:v>
                </c:pt>
                <c:pt idx="44">
                  <c:v>3101</c:v>
                </c:pt>
                <c:pt idx="45">
                  <c:v>2999</c:v>
                </c:pt>
                <c:pt idx="46">
                  <c:v>3002</c:v>
                </c:pt>
                <c:pt idx="47">
                  <c:v>3000</c:v>
                </c:pt>
                <c:pt idx="48">
                  <c:v>3071</c:v>
                </c:pt>
                <c:pt idx="49">
                  <c:v>3200</c:v>
                </c:pt>
                <c:pt idx="50">
                  <c:v>3200</c:v>
                </c:pt>
                <c:pt idx="51">
                  <c:v>3295</c:v>
                </c:pt>
                <c:pt idx="52">
                  <c:v>3250</c:v>
                </c:pt>
                <c:pt idx="53">
                  <c:v>3200</c:v>
                </c:pt>
                <c:pt idx="54">
                  <c:v>3200</c:v>
                </c:pt>
                <c:pt idx="55">
                  <c:v>3157</c:v>
                </c:pt>
                <c:pt idx="56">
                  <c:v>3050</c:v>
                </c:pt>
                <c:pt idx="57">
                  <c:v>3050</c:v>
                </c:pt>
                <c:pt idx="58">
                  <c:v>3050</c:v>
                </c:pt>
                <c:pt idx="59">
                  <c:v>3050</c:v>
                </c:pt>
                <c:pt idx="60">
                  <c:v>3050</c:v>
                </c:pt>
                <c:pt idx="61">
                  <c:v>3100</c:v>
                </c:pt>
                <c:pt idx="62">
                  <c:v>3100</c:v>
                </c:pt>
                <c:pt idx="63">
                  <c:v>3300</c:v>
                </c:pt>
                <c:pt idx="64">
                  <c:v>3350</c:v>
                </c:pt>
                <c:pt idx="65">
                  <c:v>3250</c:v>
                </c:pt>
                <c:pt idx="66">
                  <c:v>3200</c:v>
                </c:pt>
                <c:pt idx="67">
                  <c:v>3200</c:v>
                </c:pt>
                <c:pt idx="68">
                  <c:v>3254</c:v>
                </c:pt>
                <c:pt idx="69">
                  <c:v>3300</c:v>
                </c:pt>
                <c:pt idx="70">
                  <c:v>3275</c:v>
                </c:pt>
                <c:pt idx="71">
                  <c:v>3200</c:v>
                </c:pt>
                <c:pt idx="72">
                  <c:v>3100</c:v>
                </c:pt>
                <c:pt idx="73">
                  <c:v>3100</c:v>
                </c:pt>
                <c:pt idx="74">
                  <c:v>3195</c:v>
                </c:pt>
                <c:pt idx="75">
                  <c:v>3199</c:v>
                </c:pt>
                <c:pt idx="76">
                  <c:v>3195</c:v>
                </c:pt>
                <c:pt idx="77">
                  <c:v>3200</c:v>
                </c:pt>
                <c:pt idx="78">
                  <c:v>3150</c:v>
                </c:pt>
                <c:pt idx="79">
                  <c:v>3150</c:v>
                </c:pt>
                <c:pt idx="80">
                  <c:v>3100</c:v>
                </c:pt>
                <c:pt idx="81">
                  <c:v>3070</c:v>
                </c:pt>
                <c:pt idx="82">
                  <c:v>3000</c:v>
                </c:pt>
                <c:pt idx="83">
                  <c:v>3000</c:v>
                </c:pt>
                <c:pt idx="84">
                  <c:v>3050</c:v>
                </c:pt>
                <c:pt idx="85">
                  <c:v>3100</c:v>
                </c:pt>
                <c:pt idx="86">
                  <c:v>3150</c:v>
                </c:pt>
                <c:pt idx="87">
                  <c:v>3190</c:v>
                </c:pt>
                <c:pt idx="88">
                  <c:v>3121</c:v>
                </c:pt>
                <c:pt idx="89">
                  <c:v>3117</c:v>
                </c:pt>
                <c:pt idx="90">
                  <c:v>3100</c:v>
                </c:pt>
                <c:pt idx="91">
                  <c:v>3000</c:v>
                </c:pt>
                <c:pt idx="92">
                  <c:v>2967</c:v>
                </c:pt>
                <c:pt idx="93">
                  <c:v>2900</c:v>
                </c:pt>
                <c:pt idx="94">
                  <c:v>2900</c:v>
                </c:pt>
                <c:pt idx="95">
                  <c:v>2950</c:v>
                </c:pt>
                <c:pt idx="96">
                  <c:v>2950</c:v>
                </c:pt>
                <c:pt idx="97">
                  <c:v>2999</c:v>
                </c:pt>
                <c:pt idx="98">
                  <c:v>3000</c:v>
                </c:pt>
                <c:pt idx="99">
                  <c:v>3000</c:v>
                </c:pt>
                <c:pt idx="100">
                  <c:v>3000</c:v>
                </c:pt>
                <c:pt idx="101">
                  <c:v>3025</c:v>
                </c:pt>
                <c:pt idx="102">
                  <c:v>3000</c:v>
                </c:pt>
                <c:pt idx="103">
                  <c:v>3000</c:v>
                </c:pt>
                <c:pt idx="104">
                  <c:v>2900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364-7147-B6A9-B3B5F979076D}"/>
            </c:ext>
          </c:extLst>
        </c:ser>
        <c:ser>
          <c:idx val="1"/>
          <c:order val="1"/>
          <c:tx>
            <c:strRef>
              <c:f>Sheet2!$A$5</c:f>
              <c:strCache>
                <c:ptCount val="1"/>
                <c:pt idx="0">
                  <c:v>Training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Sheet2!$B$5:$B$78</c:f>
              <c:numCache>
                <c:formatCode>General</c:formatCode>
                <c:ptCount val="7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</c:numCache>
            </c:numRef>
          </c:xVal>
          <c:yVal>
            <c:numRef>
              <c:f>Sheet2!$D$5:$D$78</c:f>
              <c:numCache>
                <c:formatCode>General</c:formatCode>
                <c:ptCount val="74"/>
                <c:pt idx="0">
                  <c:v>2545.76532351794</c:v>
                </c:pt>
                <c:pt idx="1">
                  <c:v>2612.4725954840601</c:v>
                </c:pt>
                <c:pt idx="2">
                  <c:v>2652.93432135085</c:v>
                </c:pt>
                <c:pt idx="3">
                  <c:v>2727.47872149364</c:v>
                </c:pt>
                <c:pt idx="4">
                  <c:v>2799.3921532027298</c:v>
                </c:pt>
                <c:pt idx="5">
                  <c:v>2868.44113876968</c:v>
                </c:pt>
                <c:pt idx="6">
                  <c:v>2874.6662739209501</c:v>
                </c:pt>
                <c:pt idx="7">
                  <c:v>2856.2318950099402</c:v>
                </c:pt>
                <c:pt idx="8">
                  <c:v>2768.6940218801701</c:v>
                </c:pt>
                <c:pt idx="9">
                  <c:v>2777.2464616725001</c:v>
                </c:pt>
                <c:pt idx="10">
                  <c:v>2750.2138816501601</c:v>
                </c:pt>
                <c:pt idx="11">
                  <c:v>2784.845703424</c:v>
                </c:pt>
                <c:pt idx="12">
                  <c:v>2894.2324971087701</c:v>
                </c:pt>
                <c:pt idx="13">
                  <c:v>2840.8238022551</c:v>
                </c:pt>
                <c:pt idx="14">
                  <c:v>2974.3656440861901</c:v>
                </c:pt>
                <c:pt idx="15">
                  <c:v>2909.15032113182</c:v>
                </c:pt>
                <c:pt idx="16">
                  <c:v>2911.1645733134901</c:v>
                </c:pt>
                <c:pt idx="17">
                  <c:v>2980.8161337962201</c:v>
                </c:pt>
                <c:pt idx="18">
                  <c:v>2971.6665488209901</c:v>
                </c:pt>
                <c:pt idx="19">
                  <c:v>3008.1078340363601</c:v>
                </c:pt>
                <c:pt idx="20">
                  <c:v>2886.6892028198799</c:v>
                </c:pt>
                <c:pt idx="21">
                  <c:v>3045.6101410043502</c:v>
                </c:pt>
                <c:pt idx="22">
                  <c:v>3020.8253595022902</c:v>
                </c:pt>
                <c:pt idx="23">
                  <c:v>3009.2212255725799</c:v>
                </c:pt>
                <c:pt idx="24">
                  <c:v>3065.2740009070199</c:v>
                </c:pt>
                <c:pt idx="25">
                  <c:v>3119.7501232849299</c:v>
                </c:pt>
                <c:pt idx="26">
                  <c:v>3250.7685730890298</c:v>
                </c:pt>
                <c:pt idx="27">
                  <c:v>3194.2790568822802</c:v>
                </c:pt>
                <c:pt idx="28">
                  <c:v>3108.7720932135799</c:v>
                </c:pt>
                <c:pt idx="29">
                  <c:v>3303.0310693786901</c:v>
                </c:pt>
                <c:pt idx="30">
                  <c:v>3296.6974689644799</c:v>
                </c:pt>
                <c:pt idx="31">
                  <c:v>3360.5031132894501</c:v>
                </c:pt>
                <c:pt idx="32">
                  <c:v>3407.4907803173901</c:v>
                </c:pt>
                <c:pt idx="33">
                  <c:v>3342.6052708653301</c:v>
                </c:pt>
                <c:pt idx="34">
                  <c:v>3311.86990620897</c:v>
                </c:pt>
                <c:pt idx="35">
                  <c:v>3138.5205051408402</c:v>
                </c:pt>
                <c:pt idx="36">
                  <c:v>2993.2470204835799</c:v>
                </c:pt>
                <c:pt idx="37">
                  <c:v>3118.6935383117402</c:v>
                </c:pt>
                <c:pt idx="38">
                  <c:v>3201.4814821314599</c:v>
                </c:pt>
                <c:pt idx="39">
                  <c:v>3257.3185664294801</c:v>
                </c:pt>
                <c:pt idx="40">
                  <c:v>3220.8200461308802</c:v>
                </c:pt>
                <c:pt idx="41">
                  <c:v>3197.31921054751</c:v>
                </c:pt>
                <c:pt idx="42">
                  <c:v>3119.6282544880701</c:v>
                </c:pt>
                <c:pt idx="43">
                  <c:v>3119.5540999559898</c:v>
                </c:pt>
                <c:pt idx="44">
                  <c:v>3015.6644607786998</c:v>
                </c:pt>
                <c:pt idx="45">
                  <c:v>3015.3708572597802</c:v>
                </c:pt>
                <c:pt idx="46">
                  <c:v>3015.3845991135599</c:v>
                </c:pt>
                <c:pt idx="47">
                  <c:v>3022.9208608860599</c:v>
                </c:pt>
                <c:pt idx="48">
                  <c:v>3151.8721366119798</c:v>
                </c:pt>
                <c:pt idx="49">
                  <c:v>3092.1021696235798</c:v>
                </c:pt>
                <c:pt idx="50">
                  <c:v>3223.2087874126</c:v>
                </c:pt>
                <c:pt idx="51">
                  <c:v>3245.9952714395099</c:v>
                </c:pt>
                <c:pt idx="52">
                  <c:v>3209.0118749088401</c:v>
                </c:pt>
                <c:pt idx="53">
                  <c:v>3204.3504800391402</c:v>
                </c:pt>
                <c:pt idx="54">
                  <c:v>3150.5297251260499</c:v>
                </c:pt>
                <c:pt idx="55">
                  <c:v>3075.3412287122301</c:v>
                </c:pt>
                <c:pt idx="56">
                  <c:v>3105.4878472025198</c:v>
                </c:pt>
                <c:pt idx="57">
                  <c:v>3132.6378437713402</c:v>
                </c:pt>
                <c:pt idx="58">
                  <c:v>3088.395435681</c:v>
                </c:pt>
                <c:pt idx="59">
                  <c:v>3014.3294950580398</c:v>
                </c:pt>
                <c:pt idx="60">
                  <c:v>3066.7396394581001</c:v>
                </c:pt>
                <c:pt idx="61">
                  <c:v>3096.37181245391</c:v>
                </c:pt>
                <c:pt idx="62">
                  <c:v>3235.9445842708501</c:v>
                </c:pt>
                <c:pt idx="63">
                  <c:v>3357.7462536201001</c:v>
                </c:pt>
                <c:pt idx="64">
                  <c:v>3231.4210349568698</c:v>
                </c:pt>
                <c:pt idx="65">
                  <c:v>3190.4158095959101</c:v>
                </c:pt>
                <c:pt idx="66">
                  <c:v>3187.6379224304701</c:v>
                </c:pt>
                <c:pt idx="67">
                  <c:v>3248.7995782186899</c:v>
                </c:pt>
                <c:pt idx="68">
                  <c:v>3243.3202819614999</c:v>
                </c:pt>
                <c:pt idx="69">
                  <c:v>3323.6748976540398</c:v>
                </c:pt>
                <c:pt idx="70">
                  <c:v>3186.7831448185002</c:v>
                </c:pt>
                <c:pt idx="71">
                  <c:v>3142.9180678596099</c:v>
                </c:pt>
                <c:pt idx="72">
                  <c:v>3096.9366967838</c:v>
                </c:pt>
                <c:pt idx="73">
                  <c:v>3106.0072474470599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364-7147-B6A9-B3B5F979076D}"/>
            </c:ext>
          </c:extLst>
        </c:ser>
        <c:ser>
          <c:idx val="2"/>
          <c:order val="2"/>
          <c:tx>
            <c:strRef>
              <c:f>Sheet2!$A$79</c:f>
              <c:strCache>
                <c:ptCount val="1"/>
                <c:pt idx="0">
                  <c:v>Test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Sheet2!$B$79:$B$109</c:f>
              <c:numCache>
                <c:formatCode>General</c:formatCode>
                <c:ptCount val="31"/>
                <c:pt idx="0">
                  <c:v>75</c:v>
                </c:pt>
                <c:pt idx="1">
                  <c:v>76</c:v>
                </c:pt>
                <c:pt idx="2">
                  <c:v>77</c:v>
                </c:pt>
                <c:pt idx="3">
                  <c:v>78</c:v>
                </c:pt>
                <c:pt idx="4">
                  <c:v>79</c:v>
                </c:pt>
                <c:pt idx="5">
                  <c:v>80</c:v>
                </c:pt>
                <c:pt idx="6">
                  <c:v>81</c:v>
                </c:pt>
                <c:pt idx="7">
                  <c:v>82</c:v>
                </c:pt>
                <c:pt idx="8">
                  <c:v>83</c:v>
                </c:pt>
                <c:pt idx="9">
                  <c:v>84</c:v>
                </c:pt>
                <c:pt idx="10">
                  <c:v>85</c:v>
                </c:pt>
                <c:pt idx="11">
                  <c:v>86</c:v>
                </c:pt>
                <c:pt idx="12">
                  <c:v>87</c:v>
                </c:pt>
                <c:pt idx="13">
                  <c:v>88</c:v>
                </c:pt>
                <c:pt idx="14">
                  <c:v>89</c:v>
                </c:pt>
                <c:pt idx="15">
                  <c:v>90</c:v>
                </c:pt>
                <c:pt idx="16">
                  <c:v>91</c:v>
                </c:pt>
                <c:pt idx="17">
                  <c:v>92</c:v>
                </c:pt>
                <c:pt idx="18">
                  <c:v>93</c:v>
                </c:pt>
                <c:pt idx="19">
                  <c:v>94</c:v>
                </c:pt>
                <c:pt idx="20">
                  <c:v>95</c:v>
                </c:pt>
                <c:pt idx="21">
                  <c:v>96</c:v>
                </c:pt>
                <c:pt idx="22">
                  <c:v>97</c:v>
                </c:pt>
                <c:pt idx="23">
                  <c:v>98</c:v>
                </c:pt>
                <c:pt idx="24">
                  <c:v>99</c:v>
                </c:pt>
                <c:pt idx="25">
                  <c:v>100</c:v>
                </c:pt>
                <c:pt idx="26">
                  <c:v>101</c:v>
                </c:pt>
                <c:pt idx="27">
                  <c:v>102</c:v>
                </c:pt>
                <c:pt idx="28">
                  <c:v>103</c:v>
                </c:pt>
                <c:pt idx="29">
                  <c:v>104</c:v>
                </c:pt>
                <c:pt idx="30">
                  <c:v>105</c:v>
                </c:pt>
              </c:numCache>
            </c:numRef>
          </c:xVal>
          <c:yVal>
            <c:numRef>
              <c:f>Sheet2!$D$79:$D$109</c:f>
              <c:numCache>
                <c:formatCode>General</c:formatCode>
                <c:ptCount val="31"/>
                <c:pt idx="0">
                  <c:v>3183.4784676294098</c:v>
                </c:pt>
                <c:pt idx="1">
                  <c:v>3217.1141327344098</c:v>
                </c:pt>
                <c:pt idx="2">
                  <c:v>3182.97872479032</c:v>
                </c:pt>
                <c:pt idx="3">
                  <c:v>3198.53899057531</c:v>
                </c:pt>
                <c:pt idx="4">
                  <c:v>3209.6009523991002</c:v>
                </c:pt>
                <c:pt idx="5">
                  <c:v>3126.62401302034</c:v>
                </c:pt>
                <c:pt idx="6">
                  <c:v>3081.14291758227</c:v>
                </c:pt>
                <c:pt idx="7">
                  <c:v>3010.26161654936</c:v>
                </c:pt>
                <c:pt idx="8">
                  <c:v>3004.1324077935301</c:v>
                </c:pt>
                <c:pt idx="9">
                  <c:v>3027.4474242351598</c:v>
                </c:pt>
                <c:pt idx="10">
                  <c:v>3062.5029512230599</c:v>
                </c:pt>
                <c:pt idx="11">
                  <c:v>3115.92403442671</c:v>
                </c:pt>
                <c:pt idx="12">
                  <c:v>3174.00525493336</c:v>
                </c:pt>
                <c:pt idx="13">
                  <c:v>3102.41592553083</c:v>
                </c:pt>
                <c:pt idx="14">
                  <c:v>3108.6534701528399</c:v>
                </c:pt>
                <c:pt idx="15">
                  <c:v>3113.4918341152302</c:v>
                </c:pt>
                <c:pt idx="16">
                  <c:v>3043.1923756870701</c:v>
                </c:pt>
                <c:pt idx="17">
                  <c:v>3026.5944211307701</c:v>
                </c:pt>
                <c:pt idx="18">
                  <c:v>2926.3986683193598</c:v>
                </c:pt>
                <c:pt idx="19">
                  <c:v>2935.8033535620002</c:v>
                </c:pt>
                <c:pt idx="20">
                  <c:v>2932.34524186201</c:v>
                </c:pt>
                <c:pt idx="21">
                  <c:v>2944.1423920580501</c:v>
                </c:pt>
                <c:pt idx="22">
                  <c:v>3016.1590008237699</c:v>
                </c:pt>
                <c:pt idx="23">
                  <c:v>2999.1260016105498</c:v>
                </c:pt>
                <c:pt idx="24">
                  <c:v>3015.02160962979</c:v>
                </c:pt>
                <c:pt idx="25">
                  <c:v>3016.3720611179701</c:v>
                </c:pt>
                <c:pt idx="26">
                  <c:v>2999.4895183622002</c:v>
                </c:pt>
                <c:pt idx="27">
                  <c:v>3070.25301680337</c:v>
                </c:pt>
                <c:pt idx="28">
                  <c:v>2999.4560788513199</c:v>
                </c:pt>
                <c:pt idx="29">
                  <c:v>2982.4756668182799</c:v>
                </c:pt>
                <c:pt idx="30">
                  <c:v>2929.37401590129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364-7147-B6A9-B3B5F97907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7366064"/>
        <c:axId val="1054932032"/>
      </c:scatterChart>
      <c:valAx>
        <c:axId val="1067366064"/>
        <c:scaling>
          <c:orientation val="minMax"/>
          <c:max val="11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4932032"/>
        <c:crosses val="autoZero"/>
        <c:crossBetween val="midCat"/>
      </c:valAx>
      <c:valAx>
        <c:axId val="1054932032"/>
        <c:scaling>
          <c:orientation val="minMax"/>
          <c:min val="2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Median Rent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3660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Forecasting with Linear Regression:</a:t>
            </a:r>
          </a:p>
          <a:p>
            <a:pPr>
              <a:defRPr/>
            </a:pPr>
            <a:r>
              <a:rPr lang="en-US"/>
              <a:t>2 Month Ahead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Sheet2!$E$4</c:f>
              <c:strCache>
                <c:ptCount val="1"/>
                <c:pt idx="0">
                  <c:v>Rent Price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Sheet2!$B$5:$B$109</c:f>
              <c:numCache>
                <c:formatCode>General</c:formatCode>
                <c:ptCount val="10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</c:numCache>
            </c:numRef>
          </c:xVal>
          <c:yVal>
            <c:numRef>
              <c:f>Sheet2!$C$5:$C$109</c:f>
              <c:numCache>
                <c:formatCode>General</c:formatCode>
                <c:ptCount val="105"/>
                <c:pt idx="0">
                  <c:v>2500</c:v>
                </c:pt>
                <c:pt idx="1">
                  <c:v>2600</c:v>
                </c:pt>
                <c:pt idx="2">
                  <c:v>2625</c:v>
                </c:pt>
                <c:pt idx="3">
                  <c:v>2700</c:v>
                </c:pt>
                <c:pt idx="4">
                  <c:v>2775</c:v>
                </c:pt>
                <c:pt idx="5">
                  <c:v>2830</c:v>
                </c:pt>
                <c:pt idx="6">
                  <c:v>2900</c:v>
                </c:pt>
                <c:pt idx="7">
                  <c:v>2950</c:v>
                </c:pt>
                <c:pt idx="8">
                  <c:v>2800</c:v>
                </c:pt>
                <c:pt idx="9">
                  <c:v>2723</c:v>
                </c:pt>
                <c:pt idx="10">
                  <c:v>2800</c:v>
                </c:pt>
                <c:pt idx="11">
                  <c:v>2750</c:v>
                </c:pt>
                <c:pt idx="12">
                  <c:v>2763</c:v>
                </c:pt>
                <c:pt idx="13">
                  <c:v>2900</c:v>
                </c:pt>
                <c:pt idx="14">
                  <c:v>2900</c:v>
                </c:pt>
                <c:pt idx="15">
                  <c:v>2973</c:v>
                </c:pt>
                <c:pt idx="16">
                  <c:v>2900</c:v>
                </c:pt>
                <c:pt idx="17">
                  <c:v>2900</c:v>
                </c:pt>
                <c:pt idx="18">
                  <c:v>2973</c:v>
                </c:pt>
                <c:pt idx="19">
                  <c:v>3000</c:v>
                </c:pt>
                <c:pt idx="20">
                  <c:v>3000</c:v>
                </c:pt>
                <c:pt idx="21">
                  <c:v>2850</c:v>
                </c:pt>
                <c:pt idx="22">
                  <c:v>3032</c:v>
                </c:pt>
                <c:pt idx="23">
                  <c:v>3000</c:v>
                </c:pt>
                <c:pt idx="24">
                  <c:v>3000</c:v>
                </c:pt>
                <c:pt idx="25">
                  <c:v>3062</c:v>
                </c:pt>
                <c:pt idx="26">
                  <c:v>3150</c:v>
                </c:pt>
                <c:pt idx="27">
                  <c:v>3250</c:v>
                </c:pt>
                <c:pt idx="28">
                  <c:v>3200</c:v>
                </c:pt>
                <c:pt idx="29">
                  <c:v>3100</c:v>
                </c:pt>
                <c:pt idx="30">
                  <c:v>3325</c:v>
                </c:pt>
                <c:pt idx="31">
                  <c:v>3350</c:v>
                </c:pt>
                <c:pt idx="32">
                  <c:v>3350</c:v>
                </c:pt>
                <c:pt idx="33">
                  <c:v>3499</c:v>
                </c:pt>
                <c:pt idx="34">
                  <c:v>3398</c:v>
                </c:pt>
                <c:pt idx="35">
                  <c:v>3300</c:v>
                </c:pt>
                <c:pt idx="36">
                  <c:v>3200</c:v>
                </c:pt>
                <c:pt idx="37">
                  <c:v>3000</c:v>
                </c:pt>
                <c:pt idx="38">
                  <c:v>3150</c:v>
                </c:pt>
                <c:pt idx="39">
                  <c:v>3250</c:v>
                </c:pt>
                <c:pt idx="40">
                  <c:v>3200</c:v>
                </c:pt>
                <c:pt idx="41">
                  <c:v>3199</c:v>
                </c:pt>
                <c:pt idx="42">
                  <c:v>3195</c:v>
                </c:pt>
                <c:pt idx="43">
                  <c:v>3100</c:v>
                </c:pt>
                <c:pt idx="44">
                  <c:v>3101</c:v>
                </c:pt>
                <c:pt idx="45">
                  <c:v>2999</c:v>
                </c:pt>
                <c:pt idx="46">
                  <c:v>3002</c:v>
                </c:pt>
                <c:pt idx="47">
                  <c:v>3000</c:v>
                </c:pt>
                <c:pt idx="48">
                  <c:v>3071</c:v>
                </c:pt>
                <c:pt idx="49">
                  <c:v>3200</c:v>
                </c:pt>
                <c:pt idx="50">
                  <c:v>3200</c:v>
                </c:pt>
                <c:pt idx="51">
                  <c:v>3295</c:v>
                </c:pt>
                <c:pt idx="52">
                  <c:v>3250</c:v>
                </c:pt>
                <c:pt idx="53">
                  <c:v>3200</c:v>
                </c:pt>
                <c:pt idx="54">
                  <c:v>3200</c:v>
                </c:pt>
                <c:pt idx="55">
                  <c:v>3157</c:v>
                </c:pt>
                <c:pt idx="56">
                  <c:v>3050</c:v>
                </c:pt>
                <c:pt idx="57">
                  <c:v>3050</c:v>
                </c:pt>
                <c:pt idx="58">
                  <c:v>3050</c:v>
                </c:pt>
                <c:pt idx="59">
                  <c:v>3050</c:v>
                </c:pt>
                <c:pt idx="60">
                  <c:v>3050</c:v>
                </c:pt>
                <c:pt idx="61">
                  <c:v>3100</c:v>
                </c:pt>
                <c:pt idx="62">
                  <c:v>3100</c:v>
                </c:pt>
                <c:pt idx="63">
                  <c:v>3300</c:v>
                </c:pt>
                <c:pt idx="64">
                  <c:v>3350</c:v>
                </c:pt>
                <c:pt idx="65">
                  <c:v>3250</c:v>
                </c:pt>
                <c:pt idx="66">
                  <c:v>3200</c:v>
                </c:pt>
                <c:pt idx="67">
                  <c:v>3200</c:v>
                </c:pt>
                <c:pt idx="68">
                  <c:v>3254</c:v>
                </c:pt>
                <c:pt idx="69">
                  <c:v>3300</c:v>
                </c:pt>
                <c:pt idx="70">
                  <c:v>3275</c:v>
                </c:pt>
                <c:pt idx="71">
                  <c:v>3200</c:v>
                </c:pt>
                <c:pt idx="72">
                  <c:v>3100</c:v>
                </c:pt>
                <c:pt idx="73">
                  <c:v>3100</c:v>
                </c:pt>
                <c:pt idx="74">
                  <c:v>3195</c:v>
                </c:pt>
                <c:pt idx="75">
                  <c:v>3199</c:v>
                </c:pt>
                <c:pt idx="76">
                  <c:v>3195</c:v>
                </c:pt>
                <c:pt idx="77">
                  <c:v>3200</c:v>
                </c:pt>
                <c:pt idx="78">
                  <c:v>3150</c:v>
                </c:pt>
                <c:pt idx="79">
                  <c:v>3150</c:v>
                </c:pt>
                <c:pt idx="80">
                  <c:v>3100</c:v>
                </c:pt>
                <c:pt idx="81">
                  <c:v>3070</c:v>
                </c:pt>
                <c:pt idx="82">
                  <c:v>3000</c:v>
                </c:pt>
                <c:pt idx="83">
                  <c:v>3000</c:v>
                </c:pt>
                <c:pt idx="84">
                  <c:v>3050</c:v>
                </c:pt>
                <c:pt idx="85">
                  <c:v>3100</c:v>
                </c:pt>
                <c:pt idx="86">
                  <c:v>3150</c:v>
                </c:pt>
                <c:pt idx="87">
                  <c:v>3190</c:v>
                </c:pt>
                <c:pt idx="88">
                  <c:v>3121</c:v>
                </c:pt>
                <c:pt idx="89">
                  <c:v>3117</c:v>
                </c:pt>
                <c:pt idx="90">
                  <c:v>3100</c:v>
                </c:pt>
                <c:pt idx="91">
                  <c:v>3000</c:v>
                </c:pt>
                <c:pt idx="92">
                  <c:v>2967</c:v>
                </c:pt>
                <c:pt idx="93">
                  <c:v>2900</c:v>
                </c:pt>
                <c:pt idx="94">
                  <c:v>2900</c:v>
                </c:pt>
                <c:pt idx="95">
                  <c:v>2950</c:v>
                </c:pt>
                <c:pt idx="96">
                  <c:v>2950</c:v>
                </c:pt>
                <c:pt idx="97">
                  <c:v>2999</c:v>
                </c:pt>
                <c:pt idx="98">
                  <c:v>3000</c:v>
                </c:pt>
                <c:pt idx="99">
                  <c:v>3000</c:v>
                </c:pt>
                <c:pt idx="100">
                  <c:v>3000</c:v>
                </c:pt>
                <c:pt idx="101">
                  <c:v>3025</c:v>
                </c:pt>
                <c:pt idx="102">
                  <c:v>3000</c:v>
                </c:pt>
                <c:pt idx="103">
                  <c:v>3000</c:v>
                </c:pt>
                <c:pt idx="104">
                  <c:v>2900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896-3A4C-9D0C-DBADBF998E23}"/>
            </c:ext>
          </c:extLst>
        </c:ser>
        <c:ser>
          <c:idx val="1"/>
          <c:order val="1"/>
          <c:tx>
            <c:strRef>
              <c:f>Sheet2!$A$5</c:f>
              <c:strCache>
                <c:ptCount val="1"/>
                <c:pt idx="0">
                  <c:v>Training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Sheet2!$B$5:$B$78</c:f>
              <c:numCache>
                <c:formatCode>General</c:formatCode>
                <c:ptCount val="7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</c:numCache>
            </c:numRef>
          </c:xVal>
          <c:yVal>
            <c:numRef>
              <c:f>Sheet2!$J$5:$J$78</c:f>
              <c:numCache>
                <c:formatCode>General</c:formatCode>
                <c:ptCount val="74"/>
                <c:pt idx="0">
                  <c:v>2526.8143930350502</c:v>
                </c:pt>
                <c:pt idx="1">
                  <c:v>2586.27819202097</c:v>
                </c:pt>
                <c:pt idx="2">
                  <c:v>2614.9725831568298</c:v>
                </c:pt>
                <c:pt idx="3">
                  <c:v>2703.8216353604598</c:v>
                </c:pt>
                <c:pt idx="4">
                  <c:v>2706.9265920050502</c:v>
                </c:pt>
                <c:pt idx="5">
                  <c:v>2848.4047689007498</c:v>
                </c:pt>
                <c:pt idx="6">
                  <c:v>2803.3084357534099</c:v>
                </c:pt>
                <c:pt idx="7">
                  <c:v>2825.0685648393001</c:v>
                </c:pt>
                <c:pt idx="8">
                  <c:v>2842.1944394116899</c:v>
                </c:pt>
                <c:pt idx="9">
                  <c:v>2801.0263865544298</c:v>
                </c:pt>
                <c:pt idx="10">
                  <c:v>2733.1210740732899</c:v>
                </c:pt>
                <c:pt idx="11">
                  <c:v>2743.7467275857998</c:v>
                </c:pt>
                <c:pt idx="12">
                  <c:v>2909.1460781729902</c:v>
                </c:pt>
                <c:pt idx="13">
                  <c:v>2866.95017864996</c:v>
                </c:pt>
                <c:pt idx="14">
                  <c:v>2951.20445877776</c:v>
                </c:pt>
                <c:pt idx="15">
                  <c:v>2929.5104930859902</c:v>
                </c:pt>
                <c:pt idx="16">
                  <c:v>2864.4379767598598</c:v>
                </c:pt>
                <c:pt idx="17">
                  <c:v>3008.1973561189302</c:v>
                </c:pt>
                <c:pt idx="18">
                  <c:v>3002.2399645535802</c:v>
                </c:pt>
                <c:pt idx="19">
                  <c:v>2965.9174430593398</c:v>
                </c:pt>
                <c:pt idx="20">
                  <c:v>2918.1632756250101</c:v>
                </c:pt>
                <c:pt idx="21">
                  <c:v>3075.5820403871699</c:v>
                </c:pt>
                <c:pt idx="22">
                  <c:v>3002.1812307124001</c:v>
                </c:pt>
                <c:pt idx="23">
                  <c:v>2971.1014591294302</c:v>
                </c:pt>
                <c:pt idx="24">
                  <c:v>3115.5890456239099</c:v>
                </c:pt>
                <c:pt idx="25">
                  <c:v>3089.5996315859602</c:v>
                </c:pt>
                <c:pt idx="26">
                  <c:v>3206.6140688888499</c:v>
                </c:pt>
                <c:pt idx="27">
                  <c:v>3119.5005933603402</c:v>
                </c:pt>
                <c:pt idx="28">
                  <c:v>3105.2723040577698</c:v>
                </c:pt>
                <c:pt idx="29">
                  <c:v>3339.2185630200802</c:v>
                </c:pt>
                <c:pt idx="30">
                  <c:v>3276.71100929565</c:v>
                </c:pt>
                <c:pt idx="31">
                  <c:v>3298.92450621647</c:v>
                </c:pt>
                <c:pt idx="32">
                  <c:v>3339.4211680742301</c:v>
                </c:pt>
                <c:pt idx="33">
                  <c:v>3268.3067528625202</c:v>
                </c:pt>
                <c:pt idx="34">
                  <c:v>3313.4783255197599</c:v>
                </c:pt>
                <c:pt idx="35">
                  <c:v>3118.62904253845</c:v>
                </c:pt>
                <c:pt idx="36">
                  <c:v>3026.6296977945599</c:v>
                </c:pt>
                <c:pt idx="37">
                  <c:v>3066.4924415502201</c:v>
                </c:pt>
                <c:pt idx="38">
                  <c:v>3197.7581936688398</c:v>
                </c:pt>
                <c:pt idx="39">
                  <c:v>3207.7491600776898</c:v>
                </c:pt>
                <c:pt idx="40">
                  <c:v>3178.3444266360498</c:v>
                </c:pt>
                <c:pt idx="41">
                  <c:v>3179.3184443535401</c:v>
                </c:pt>
                <c:pt idx="42">
                  <c:v>3155.8031266758098</c:v>
                </c:pt>
                <c:pt idx="43">
                  <c:v>3148.4185809744199</c:v>
                </c:pt>
                <c:pt idx="44">
                  <c:v>3056.98988512817</c:v>
                </c:pt>
                <c:pt idx="45">
                  <c:v>3004.0896361892901</c:v>
                </c:pt>
                <c:pt idx="46">
                  <c:v>2983.1317426748401</c:v>
                </c:pt>
                <c:pt idx="47">
                  <c:v>2997.3519243822302</c:v>
                </c:pt>
                <c:pt idx="48">
                  <c:v>3117.1681055398299</c:v>
                </c:pt>
                <c:pt idx="49">
                  <c:v>3120.9035466863602</c:v>
                </c:pt>
                <c:pt idx="50">
                  <c:v>3162.4020163155101</c:v>
                </c:pt>
                <c:pt idx="51">
                  <c:v>3188.08826028053</c:v>
                </c:pt>
                <c:pt idx="52">
                  <c:v>3235.5682192126801</c:v>
                </c:pt>
                <c:pt idx="53">
                  <c:v>3238.1561395017002</c:v>
                </c:pt>
                <c:pt idx="54">
                  <c:v>3206.4327190848799</c:v>
                </c:pt>
                <c:pt idx="55">
                  <c:v>3197.81982807439</c:v>
                </c:pt>
                <c:pt idx="56">
                  <c:v>3181.3443194850001</c:v>
                </c:pt>
                <c:pt idx="57">
                  <c:v>3169.0164163620302</c:v>
                </c:pt>
                <c:pt idx="58">
                  <c:v>3148.37225273172</c:v>
                </c:pt>
                <c:pt idx="59">
                  <c:v>2927.6240464049902</c:v>
                </c:pt>
                <c:pt idx="60">
                  <c:v>3098.716576279</c:v>
                </c:pt>
                <c:pt idx="61">
                  <c:v>3092.5690383254801</c:v>
                </c:pt>
                <c:pt idx="62">
                  <c:v>3169.9298249923499</c:v>
                </c:pt>
                <c:pt idx="63">
                  <c:v>3248.3865967719398</c:v>
                </c:pt>
                <c:pt idx="64">
                  <c:v>3205.0845000112199</c:v>
                </c:pt>
                <c:pt idx="65">
                  <c:v>3208.7698379142798</c:v>
                </c:pt>
                <c:pt idx="66">
                  <c:v>3242.62517433004</c:v>
                </c:pt>
                <c:pt idx="67">
                  <c:v>3299.9315390214301</c:v>
                </c:pt>
                <c:pt idx="68">
                  <c:v>3274.89550374381</c:v>
                </c:pt>
                <c:pt idx="69">
                  <c:v>3195.4135700072202</c:v>
                </c:pt>
                <c:pt idx="70">
                  <c:v>3174.1474284709898</c:v>
                </c:pt>
                <c:pt idx="71">
                  <c:v>3140.9161387670001</c:v>
                </c:pt>
                <c:pt idx="72">
                  <c:v>3142.8741059826102</c:v>
                </c:pt>
                <c:pt idx="73">
                  <c:v>3095.1862768235301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896-3A4C-9D0C-DBADBF998E23}"/>
            </c:ext>
          </c:extLst>
        </c:ser>
        <c:ser>
          <c:idx val="2"/>
          <c:order val="2"/>
          <c:tx>
            <c:strRef>
              <c:f>Sheet2!$A$79</c:f>
              <c:strCache>
                <c:ptCount val="1"/>
                <c:pt idx="0">
                  <c:v>Test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Sheet2!$B$79:$B$109</c:f>
              <c:numCache>
                <c:formatCode>General</c:formatCode>
                <c:ptCount val="31"/>
                <c:pt idx="0">
                  <c:v>75</c:v>
                </c:pt>
                <c:pt idx="1">
                  <c:v>76</c:v>
                </c:pt>
                <c:pt idx="2">
                  <c:v>77</c:v>
                </c:pt>
                <c:pt idx="3">
                  <c:v>78</c:v>
                </c:pt>
                <c:pt idx="4">
                  <c:v>79</c:v>
                </c:pt>
                <c:pt idx="5">
                  <c:v>80</c:v>
                </c:pt>
                <c:pt idx="6">
                  <c:v>81</c:v>
                </c:pt>
                <c:pt idx="7">
                  <c:v>82</c:v>
                </c:pt>
                <c:pt idx="8">
                  <c:v>83</c:v>
                </c:pt>
                <c:pt idx="9">
                  <c:v>84</c:v>
                </c:pt>
                <c:pt idx="10">
                  <c:v>85</c:v>
                </c:pt>
                <c:pt idx="11">
                  <c:v>86</c:v>
                </c:pt>
                <c:pt idx="12">
                  <c:v>87</c:v>
                </c:pt>
                <c:pt idx="13">
                  <c:v>88</c:v>
                </c:pt>
                <c:pt idx="14">
                  <c:v>89</c:v>
                </c:pt>
                <c:pt idx="15">
                  <c:v>90</c:v>
                </c:pt>
                <c:pt idx="16">
                  <c:v>91</c:v>
                </c:pt>
                <c:pt idx="17">
                  <c:v>92</c:v>
                </c:pt>
                <c:pt idx="18">
                  <c:v>93</c:v>
                </c:pt>
                <c:pt idx="19">
                  <c:v>94</c:v>
                </c:pt>
                <c:pt idx="20">
                  <c:v>95</c:v>
                </c:pt>
                <c:pt idx="21">
                  <c:v>96</c:v>
                </c:pt>
                <c:pt idx="22">
                  <c:v>97</c:v>
                </c:pt>
                <c:pt idx="23">
                  <c:v>98</c:v>
                </c:pt>
                <c:pt idx="24">
                  <c:v>99</c:v>
                </c:pt>
                <c:pt idx="25">
                  <c:v>100</c:v>
                </c:pt>
                <c:pt idx="26">
                  <c:v>101</c:v>
                </c:pt>
                <c:pt idx="27">
                  <c:v>102</c:v>
                </c:pt>
                <c:pt idx="28">
                  <c:v>103</c:v>
                </c:pt>
                <c:pt idx="29">
                  <c:v>104</c:v>
                </c:pt>
                <c:pt idx="30">
                  <c:v>105</c:v>
                </c:pt>
              </c:numCache>
            </c:numRef>
          </c:xVal>
          <c:yVal>
            <c:numRef>
              <c:f>Sheet2!$J$79:$J$109</c:f>
              <c:numCache>
                <c:formatCode>General</c:formatCode>
                <c:ptCount val="31"/>
                <c:pt idx="0">
                  <c:v>3148.1828331736601</c:v>
                </c:pt>
                <c:pt idx="1">
                  <c:v>3210.3033958511701</c:v>
                </c:pt>
                <c:pt idx="2">
                  <c:v>3140.63386919801</c:v>
                </c:pt>
                <c:pt idx="3">
                  <c:v>3211.5129061780399</c:v>
                </c:pt>
                <c:pt idx="4">
                  <c:v>3237.8162371343401</c:v>
                </c:pt>
                <c:pt idx="5">
                  <c:v>3081.2980699660702</c:v>
                </c:pt>
                <c:pt idx="6">
                  <c:v>3087.47597370924</c:v>
                </c:pt>
                <c:pt idx="7">
                  <c:v>3086.6640903539301</c:v>
                </c:pt>
                <c:pt idx="8">
                  <c:v>3038.4075789633598</c:v>
                </c:pt>
                <c:pt idx="9">
                  <c:v>3111.1983582791399</c:v>
                </c:pt>
                <c:pt idx="10">
                  <c:v>3054.5926771938898</c:v>
                </c:pt>
                <c:pt idx="11">
                  <c:v>3116.9687178527802</c:v>
                </c:pt>
                <c:pt idx="12">
                  <c:v>3161.6904483809899</c:v>
                </c:pt>
                <c:pt idx="13">
                  <c:v>3130.5463413071102</c:v>
                </c:pt>
                <c:pt idx="14">
                  <c:v>3138.6984806519099</c:v>
                </c:pt>
                <c:pt idx="15">
                  <c:v>3182.4149097477598</c:v>
                </c:pt>
                <c:pt idx="16">
                  <c:v>3091.4730179029898</c:v>
                </c:pt>
                <c:pt idx="17">
                  <c:v>3106.4079520289001</c:v>
                </c:pt>
                <c:pt idx="18">
                  <c:v>3042.9455917772102</c:v>
                </c:pt>
                <c:pt idx="19">
                  <c:v>2980.1976954095499</c:v>
                </c:pt>
                <c:pt idx="20">
                  <c:v>2925.8749303933801</c:v>
                </c:pt>
                <c:pt idx="21">
                  <c:v>2965.35028489345</c:v>
                </c:pt>
                <c:pt idx="22">
                  <c:v>3045.96254938211</c:v>
                </c:pt>
                <c:pt idx="23">
                  <c:v>2973.6796019397202</c:v>
                </c:pt>
                <c:pt idx="24">
                  <c:v>3027.44653823318</c:v>
                </c:pt>
                <c:pt idx="25">
                  <c:v>3043.2818601713602</c:v>
                </c:pt>
                <c:pt idx="26">
                  <c:v>2969.2495912950099</c:v>
                </c:pt>
                <c:pt idx="27">
                  <c:v>3040.8077389918799</c:v>
                </c:pt>
                <c:pt idx="28">
                  <c:v>2929.89837784563</c:v>
                </c:pt>
                <c:pt idx="29">
                  <c:v>2997.9628001178999</c:v>
                </c:pt>
                <c:pt idx="30">
                  <c:v>2989.4785862475301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896-3A4C-9D0C-DBADBF998E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7366064"/>
        <c:axId val="1054932032"/>
      </c:scatterChart>
      <c:valAx>
        <c:axId val="1067366064"/>
        <c:scaling>
          <c:orientation val="minMax"/>
          <c:max val="11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4932032"/>
        <c:crosses val="autoZero"/>
        <c:crossBetween val="midCat"/>
      </c:valAx>
      <c:valAx>
        <c:axId val="1054932032"/>
        <c:scaling>
          <c:orientation val="minMax"/>
          <c:min val="2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Median Rent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3660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Forecasting with Linear Regression:</a:t>
            </a:r>
          </a:p>
          <a:p>
            <a:pPr>
              <a:defRPr/>
            </a:pPr>
            <a:r>
              <a:rPr lang="en-US"/>
              <a:t>3 Month Ahead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Sheet2!$E$4</c:f>
              <c:strCache>
                <c:ptCount val="1"/>
                <c:pt idx="0">
                  <c:v>Rent Price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Sheet2!$B$5:$B$109</c:f>
              <c:numCache>
                <c:formatCode>General</c:formatCode>
                <c:ptCount val="10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</c:numCache>
            </c:numRef>
          </c:xVal>
          <c:yVal>
            <c:numRef>
              <c:f>Sheet2!$C$5:$C$109</c:f>
              <c:numCache>
                <c:formatCode>General</c:formatCode>
                <c:ptCount val="105"/>
                <c:pt idx="0">
                  <c:v>2500</c:v>
                </c:pt>
                <c:pt idx="1">
                  <c:v>2600</c:v>
                </c:pt>
                <c:pt idx="2">
                  <c:v>2625</c:v>
                </c:pt>
                <c:pt idx="3">
                  <c:v>2700</c:v>
                </c:pt>
                <c:pt idx="4">
                  <c:v>2775</c:v>
                </c:pt>
                <c:pt idx="5">
                  <c:v>2830</c:v>
                </c:pt>
                <c:pt idx="6">
                  <c:v>2900</c:v>
                </c:pt>
                <c:pt idx="7">
                  <c:v>2950</c:v>
                </c:pt>
                <c:pt idx="8">
                  <c:v>2800</c:v>
                </c:pt>
                <c:pt idx="9">
                  <c:v>2723</c:v>
                </c:pt>
                <c:pt idx="10">
                  <c:v>2800</c:v>
                </c:pt>
                <c:pt idx="11">
                  <c:v>2750</c:v>
                </c:pt>
                <c:pt idx="12">
                  <c:v>2763</c:v>
                </c:pt>
                <c:pt idx="13">
                  <c:v>2900</c:v>
                </c:pt>
                <c:pt idx="14">
                  <c:v>2900</c:v>
                </c:pt>
                <c:pt idx="15">
                  <c:v>2973</c:v>
                </c:pt>
                <c:pt idx="16">
                  <c:v>2900</c:v>
                </c:pt>
                <c:pt idx="17">
                  <c:v>2900</c:v>
                </c:pt>
                <c:pt idx="18">
                  <c:v>2973</c:v>
                </c:pt>
                <c:pt idx="19">
                  <c:v>3000</c:v>
                </c:pt>
                <c:pt idx="20">
                  <c:v>3000</c:v>
                </c:pt>
                <c:pt idx="21">
                  <c:v>2850</c:v>
                </c:pt>
                <c:pt idx="22">
                  <c:v>3032</c:v>
                </c:pt>
                <c:pt idx="23">
                  <c:v>3000</c:v>
                </c:pt>
                <c:pt idx="24">
                  <c:v>3000</c:v>
                </c:pt>
                <c:pt idx="25">
                  <c:v>3062</c:v>
                </c:pt>
                <c:pt idx="26">
                  <c:v>3150</c:v>
                </c:pt>
                <c:pt idx="27">
                  <c:v>3250</c:v>
                </c:pt>
                <c:pt idx="28">
                  <c:v>3200</c:v>
                </c:pt>
                <c:pt idx="29">
                  <c:v>3100</c:v>
                </c:pt>
                <c:pt idx="30">
                  <c:v>3325</c:v>
                </c:pt>
                <c:pt idx="31">
                  <c:v>3350</c:v>
                </c:pt>
                <c:pt idx="32">
                  <c:v>3350</c:v>
                </c:pt>
                <c:pt idx="33">
                  <c:v>3499</c:v>
                </c:pt>
                <c:pt idx="34">
                  <c:v>3398</c:v>
                </c:pt>
                <c:pt idx="35">
                  <c:v>3300</c:v>
                </c:pt>
                <c:pt idx="36">
                  <c:v>3200</c:v>
                </c:pt>
                <c:pt idx="37">
                  <c:v>3000</c:v>
                </c:pt>
                <c:pt idx="38">
                  <c:v>3150</c:v>
                </c:pt>
                <c:pt idx="39">
                  <c:v>3250</c:v>
                </c:pt>
                <c:pt idx="40">
                  <c:v>3200</c:v>
                </c:pt>
                <c:pt idx="41">
                  <c:v>3199</c:v>
                </c:pt>
                <c:pt idx="42">
                  <c:v>3195</c:v>
                </c:pt>
                <c:pt idx="43">
                  <c:v>3100</c:v>
                </c:pt>
                <c:pt idx="44">
                  <c:v>3101</c:v>
                </c:pt>
                <c:pt idx="45">
                  <c:v>2999</c:v>
                </c:pt>
                <c:pt idx="46">
                  <c:v>3002</c:v>
                </c:pt>
                <c:pt idx="47">
                  <c:v>3000</c:v>
                </c:pt>
                <c:pt idx="48">
                  <c:v>3071</c:v>
                </c:pt>
                <c:pt idx="49">
                  <c:v>3200</c:v>
                </c:pt>
                <c:pt idx="50">
                  <c:v>3200</c:v>
                </c:pt>
                <c:pt idx="51">
                  <c:v>3295</c:v>
                </c:pt>
                <c:pt idx="52">
                  <c:v>3250</c:v>
                </c:pt>
                <c:pt idx="53">
                  <c:v>3200</c:v>
                </c:pt>
                <c:pt idx="54">
                  <c:v>3200</c:v>
                </c:pt>
                <c:pt idx="55">
                  <c:v>3157</c:v>
                </c:pt>
                <c:pt idx="56">
                  <c:v>3050</c:v>
                </c:pt>
                <c:pt idx="57">
                  <c:v>3050</c:v>
                </c:pt>
                <c:pt idx="58">
                  <c:v>3050</c:v>
                </c:pt>
                <c:pt idx="59">
                  <c:v>3050</c:v>
                </c:pt>
                <c:pt idx="60">
                  <c:v>3050</c:v>
                </c:pt>
                <c:pt idx="61">
                  <c:v>3100</c:v>
                </c:pt>
                <c:pt idx="62">
                  <c:v>3100</c:v>
                </c:pt>
                <c:pt idx="63">
                  <c:v>3300</c:v>
                </c:pt>
                <c:pt idx="64">
                  <c:v>3350</c:v>
                </c:pt>
                <c:pt idx="65">
                  <c:v>3250</c:v>
                </c:pt>
                <c:pt idx="66">
                  <c:v>3200</c:v>
                </c:pt>
                <c:pt idx="67">
                  <c:v>3200</c:v>
                </c:pt>
                <c:pt idx="68">
                  <c:v>3254</c:v>
                </c:pt>
                <c:pt idx="69">
                  <c:v>3300</c:v>
                </c:pt>
                <c:pt idx="70">
                  <c:v>3275</c:v>
                </c:pt>
                <c:pt idx="71">
                  <c:v>3200</c:v>
                </c:pt>
                <c:pt idx="72">
                  <c:v>3100</c:v>
                </c:pt>
                <c:pt idx="73">
                  <c:v>3100</c:v>
                </c:pt>
                <c:pt idx="74">
                  <c:v>3195</c:v>
                </c:pt>
                <c:pt idx="75">
                  <c:v>3199</c:v>
                </c:pt>
                <c:pt idx="76">
                  <c:v>3195</c:v>
                </c:pt>
                <c:pt idx="77">
                  <c:v>3200</c:v>
                </c:pt>
                <c:pt idx="78">
                  <c:v>3150</c:v>
                </c:pt>
                <c:pt idx="79">
                  <c:v>3150</c:v>
                </c:pt>
                <c:pt idx="80">
                  <c:v>3100</c:v>
                </c:pt>
                <c:pt idx="81">
                  <c:v>3070</c:v>
                </c:pt>
                <c:pt idx="82">
                  <c:v>3000</c:v>
                </c:pt>
                <c:pt idx="83">
                  <c:v>3000</c:v>
                </c:pt>
                <c:pt idx="84">
                  <c:v>3050</c:v>
                </c:pt>
                <c:pt idx="85">
                  <c:v>3100</c:v>
                </c:pt>
                <c:pt idx="86">
                  <c:v>3150</c:v>
                </c:pt>
                <c:pt idx="87">
                  <c:v>3190</c:v>
                </c:pt>
                <c:pt idx="88">
                  <c:v>3121</c:v>
                </c:pt>
                <c:pt idx="89">
                  <c:v>3117</c:v>
                </c:pt>
                <c:pt idx="90">
                  <c:v>3100</c:v>
                </c:pt>
                <c:pt idx="91">
                  <c:v>3000</c:v>
                </c:pt>
                <c:pt idx="92">
                  <c:v>2967</c:v>
                </c:pt>
                <c:pt idx="93">
                  <c:v>2900</c:v>
                </c:pt>
                <c:pt idx="94">
                  <c:v>2900</c:v>
                </c:pt>
                <c:pt idx="95">
                  <c:v>2950</c:v>
                </c:pt>
                <c:pt idx="96">
                  <c:v>2950</c:v>
                </c:pt>
                <c:pt idx="97">
                  <c:v>2999</c:v>
                </c:pt>
                <c:pt idx="98">
                  <c:v>3000</c:v>
                </c:pt>
                <c:pt idx="99">
                  <c:v>3000</c:v>
                </c:pt>
                <c:pt idx="100">
                  <c:v>3000</c:v>
                </c:pt>
                <c:pt idx="101">
                  <c:v>3025</c:v>
                </c:pt>
                <c:pt idx="102">
                  <c:v>3000</c:v>
                </c:pt>
                <c:pt idx="103">
                  <c:v>3000</c:v>
                </c:pt>
                <c:pt idx="104">
                  <c:v>2900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E21-CA4B-B443-26D69A42B86D}"/>
            </c:ext>
          </c:extLst>
        </c:ser>
        <c:ser>
          <c:idx val="1"/>
          <c:order val="1"/>
          <c:tx>
            <c:strRef>
              <c:f>Sheet2!$A$5</c:f>
              <c:strCache>
                <c:ptCount val="1"/>
                <c:pt idx="0">
                  <c:v>Training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Sheet2!$B$5:$B$78</c:f>
              <c:numCache>
                <c:formatCode>General</c:formatCode>
                <c:ptCount val="7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</c:numCache>
            </c:numRef>
          </c:xVal>
          <c:yVal>
            <c:numRef>
              <c:f>Sheet2!$O$5:$O$78</c:f>
              <c:numCache>
                <c:formatCode>General</c:formatCode>
                <c:ptCount val="74"/>
                <c:pt idx="0">
                  <c:v>2509.5326578504601</c:v>
                </c:pt>
                <c:pt idx="1">
                  <c:v>2497.2723756855999</c:v>
                </c:pt>
                <c:pt idx="2">
                  <c:v>2570.57218680188</c:v>
                </c:pt>
                <c:pt idx="3">
                  <c:v>2730.2963874429001</c:v>
                </c:pt>
                <c:pt idx="4">
                  <c:v>2679.1414013089998</c:v>
                </c:pt>
                <c:pt idx="5">
                  <c:v>2804.6140834787402</c:v>
                </c:pt>
                <c:pt idx="6">
                  <c:v>2761.0303842380099</c:v>
                </c:pt>
                <c:pt idx="7">
                  <c:v>2777.1609944339102</c:v>
                </c:pt>
                <c:pt idx="8">
                  <c:v>2887.7759705261301</c:v>
                </c:pt>
                <c:pt idx="9">
                  <c:v>2894.4061221944899</c:v>
                </c:pt>
                <c:pt idx="10">
                  <c:v>2766.55565213916</c:v>
                </c:pt>
                <c:pt idx="11">
                  <c:v>2799.13102106423</c:v>
                </c:pt>
                <c:pt idx="12">
                  <c:v>2874.7880292954501</c:v>
                </c:pt>
                <c:pt idx="13">
                  <c:v>2839.9020243856198</c:v>
                </c:pt>
                <c:pt idx="14">
                  <c:v>2841.1297838330502</c:v>
                </c:pt>
                <c:pt idx="15">
                  <c:v>2840.2078424142201</c:v>
                </c:pt>
                <c:pt idx="16">
                  <c:v>2846.6648448289902</c:v>
                </c:pt>
                <c:pt idx="17">
                  <c:v>3017.0024569747902</c:v>
                </c:pt>
                <c:pt idx="18">
                  <c:v>2990.57059143477</c:v>
                </c:pt>
                <c:pt idx="19">
                  <c:v>2828.7679668045398</c:v>
                </c:pt>
                <c:pt idx="20">
                  <c:v>2890.47124967734</c:v>
                </c:pt>
                <c:pt idx="21">
                  <c:v>3019.5914709133399</c:v>
                </c:pt>
                <c:pt idx="22">
                  <c:v>3004.4210008412601</c:v>
                </c:pt>
                <c:pt idx="23">
                  <c:v>3040.6115614478299</c:v>
                </c:pt>
                <c:pt idx="24">
                  <c:v>3145.9476736947699</c:v>
                </c:pt>
                <c:pt idx="25">
                  <c:v>3132.3564292348601</c:v>
                </c:pt>
                <c:pt idx="26">
                  <c:v>3219.44295470731</c:v>
                </c:pt>
                <c:pt idx="27">
                  <c:v>3068.0595494845702</c:v>
                </c:pt>
                <c:pt idx="28">
                  <c:v>3139.8998609650398</c:v>
                </c:pt>
                <c:pt idx="29">
                  <c:v>3299.2700604331199</c:v>
                </c:pt>
                <c:pt idx="30">
                  <c:v>3273.4625020110302</c:v>
                </c:pt>
                <c:pt idx="31">
                  <c:v>3257.3318183259098</c:v>
                </c:pt>
                <c:pt idx="32">
                  <c:v>3356.8246470601098</c:v>
                </c:pt>
                <c:pt idx="33">
                  <c:v>3247.2176025622998</c:v>
                </c:pt>
                <c:pt idx="34">
                  <c:v>3328.1470500115602</c:v>
                </c:pt>
                <c:pt idx="35">
                  <c:v>3310.2160454391001</c:v>
                </c:pt>
                <c:pt idx="36">
                  <c:v>3102.98947240496</c:v>
                </c:pt>
                <c:pt idx="37">
                  <c:v>2993.5198590105101</c:v>
                </c:pt>
                <c:pt idx="38">
                  <c:v>3379.6638384254102</c:v>
                </c:pt>
                <c:pt idx="39">
                  <c:v>3202.2827082533699</c:v>
                </c:pt>
                <c:pt idx="40">
                  <c:v>3124.5320825725398</c:v>
                </c:pt>
                <c:pt idx="41">
                  <c:v>3299.4819385988599</c:v>
                </c:pt>
                <c:pt idx="42">
                  <c:v>3168.0264964083999</c:v>
                </c:pt>
                <c:pt idx="43">
                  <c:v>3139.4287832504801</c:v>
                </c:pt>
                <c:pt idx="44">
                  <c:v>3133.4024538653298</c:v>
                </c:pt>
                <c:pt idx="45">
                  <c:v>3044.94850651856</c:v>
                </c:pt>
                <c:pt idx="46">
                  <c:v>3048.0604500290201</c:v>
                </c:pt>
                <c:pt idx="47">
                  <c:v>3082.5815529780398</c:v>
                </c:pt>
                <c:pt idx="48">
                  <c:v>3100.5694933640402</c:v>
                </c:pt>
                <c:pt idx="49">
                  <c:v>3158.0800889656498</c:v>
                </c:pt>
                <c:pt idx="50">
                  <c:v>3136.60741744499</c:v>
                </c:pt>
                <c:pt idx="51">
                  <c:v>3128.3462265956</c:v>
                </c:pt>
                <c:pt idx="52">
                  <c:v>3159.8325975562402</c:v>
                </c:pt>
                <c:pt idx="53">
                  <c:v>3102.6600439925301</c:v>
                </c:pt>
                <c:pt idx="54">
                  <c:v>3113.2871633760401</c:v>
                </c:pt>
                <c:pt idx="55">
                  <c:v>3182.2724404491801</c:v>
                </c:pt>
                <c:pt idx="56">
                  <c:v>3202.7925445153401</c:v>
                </c:pt>
                <c:pt idx="57">
                  <c:v>3143.82341343596</c:v>
                </c:pt>
                <c:pt idx="58">
                  <c:v>3166.6429808962998</c:v>
                </c:pt>
                <c:pt idx="59">
                  <c:v>3072.05133895484</c:v>
                </c:pt>
                <c:pt idx="60">
                  <c:v>3084.6515617210798</c:v>
                </c:pt>
                <c:pt idx="61">
                  <c:v>3079.4717227503902</c:v>
                </c:pt>
                <c:pt idx="62">
                  <c:v>3184.00569929833</c:v>
                </c:pt>
                <c:pt idx="63">
                  <c:v>3144.7342529613402</c:v>
                </c:pt>
                <c:pt idx="64">
                  <c:v>3155.8016070250901</c:v>
                </c:pt>
                <c:pt idx="65">
                  <c:v>3210.0108548962498</c:v>
                </c:pt>
                <c:pt idx="66">
                  <c:v>3137.3281485561702</c:v>
                </c:pt>
                <c:pt idx="67">
                  <c:v>3172.25447907431</c:v>
                </c:pt>
                <c:pt idx="68">
                  <c:v>3232.9945465700998</c:v>
                </c:pt>
                <c:pt idx="69">
                  <c:v>3148.5841892898802</c:v>
                </c:pt>
                <c:pt idx="70">
                  <c:v>3167.2560208811901</c:v>
                </c:pt>
                <c:pt idx="71">
                  <c:v>3098.23308429689</c:v>
                </c:pt>
                <c:pt idx="72">
                  <c:v>3124.91231344169</c:v>
                </c:pt>
                <c:pt idx="73">
                  <c:v>3060.0833734293601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E21-CA4B-B443-26D69A42B86D}"/>
            </c:ext>
          </c:extLst>
        </c:ser>
        <c:ser>
          <c:idx val="2"/>
          <c:order val="2"/>
          <c:tx>
            <c:strRef>
              <c:f>Sheet2!$A$79</c:f>
              <c:strCache>
                <c:ptCount val="1"/>
                <c:pt idx="0">
                  <c:v>Test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Sheet2!$B$79:$B$109</c:f>
              <c:numCache>
                <c:formatCode>General</c:formatCode>
                <c:ptCount val="31"/>
                <c:pt idx="0">
                  <c:v>75</c:v>
                </c:pt>
                <c:pt idx="1">
                  <c:v>76</c:v>
                </c:pt>
                <c:pt idx="2">
                  <c:v>77</c:v>
                </c:pt>
                <c:pt idx="3">
                  <c:v>78</c:v>
                </c:pt>
                <c:pt idx="4">
                  <c:v>79</c:v>
                </c:pt>
                <c:pt idx="5">
                  <c:v>80</c:v>
                </c:pt>
                <c:pt idx="6">
                  <c:v>81</c:v>
                </c:pt>
                <c:pt idx="7">
                  <c:v>82</c:v>
                </c:pt>
                <c:pt idx="8">
                  <c:v>83</c:v>
                </c:pt>
                <c:pt idx="9">
                  <c:v>84</c:v>
                </c:pt>
                <c:pt idx="10">
                  <c:v>85</c:v>
                </c:pt>
                <c:pt idx="11">
                  <c:v>86</c:v>
                </c:pt>
                <c:pt idx="12">
                  <c:v>87</c:v>
                </c:pt>
                <c:pt idx="13">
                  <c:v>88</c:v>
                </c:pt>
                <c:pt idx="14">
                  <c:v>89</c:v>
                </c:pt>
                <c:pt idx="15">
                  <c:v>90</c:v>
                </c:pt>
                <c:pt idx="16">
                  <c:v>91</c:v>
                </c:pt>
                <c:pt idx="17">
                  <c:v>92</c:v>
                </c:pt>
                <c:pt idx="18">
                  <c:v>93</c:v>
                </c:pt>
                <c:pt idx="19">
                  <c:v>94</c:v>
                </c:pt>
                <c:pt idx="20">
                  <c:v>95</c:v>
                </c:pt>
                <c:pt idx="21">
                  <c:v>96</c:v>
                </c:pt>
                <c:pt idx="22">
                  <c:v>97</c:v>
                </c:pt>
                <c:pt idx="23">
                  <c:v>98</c:v>
                </c:pt>
                <c:pt idx="24">
                  <c:v>99</c:v>
                </c:pt>
                <c:pt idx="25">
                  <c:v>100</c:v>
                </c:pt>
                <c:pt idx="26">
                  <c:v>101</c:v>
                </c:pt>
                <c:pt idx="27">
                  <c:v>102</c:v>
                </c:pt>
                <c:pt idx="28">
                  <c:v>103</c:v>
                </c:pt>
                <c:pt idx="29">
                  <c:v>104</c:v>
                </c:pt>
                <c:pt idx="30">
                  <c:v>105</c:v>
                </c:pt>
              </c:numCache>
            </c:numRef>
          </c:xVal>
          <c:yVal>
            <c:numRef>
              <c:f>Sheet2!$O$79:$O$109</c:f>
              <c:numCache>
                <c:formatCode>General</c:formatCode>
                <c:ptCount val="31"/>
                <c:pt idx="0">
                  <c:v>3142.6325126699098</c:v>
                </c:pt>
                <c:pt idx="1">
                  <c:v>3194.5599377693502</c:v>
                </c:pt>
                <c:pt idx="2">
                  <c:v>3138.1611596914299</c:v>
                </c:pt>
                <c:pt idx="3">
                  <c:v>3166.6338646356398</c:v>
                </c:pt>
                <c:pt idx="4">
                  <c:v>3196.17403892227</c:v>
                </c:pt>
                <c:pt idx="5">
                  <c:v>3057.7921479366701</c:v>
                </c:pt>
                <c:pt idx="6">
                  <c:v>3152.4785622929599</c:v>
                </c:pt>
                <c:pt idx="7">
                  <c:v>3130.4490616942999</c:v>
                </c:pt>
                <c:pt idx="8">
                  <c:v>3017.64657777606</c:v>
                </c:pt>
                <c:pt idx="9">
                  <c:v>3103.1831006258699</c:v>
                </c:pt>
                <c:pt idx="10">
                  <c:v>3048.4524429798798</c:v>
                </c:pt>
                <c:pt idx="11">
                  <c:v>3055.2578352757901</c:v>
                </c:pt>
                <c:pt idx="12">
                  <c:v>3137.65935707157</c:v>
                </c:pt>
                <c:pt idx="13">
                  <c:v>2957.5348303012402</c:v>
                </c:pt>
                <c:pt idx="14">
                  <c:v>3156.3988735206399</c:v>
                </c:pt>
                <c:pt idx="15">
                  <c:v>3131.4165889846799</c:v>
                </c:pt>
                <c:pt idx="16">
                  <c:v>3029.9092508549602</c:v>
                </c:pt>
                <c:pt idx="17">
                  <c:v>3096.6841065363901</c:v>
                </c:pt>
                <c:pt idx="18">
                  <c:v>2977.1949483132798</c:v>
                </c:pt>
                <c:pt idx="19">
                  <c:v>2971.0258125666101</c:v>
                </c:pt>
                <c:pt idx="20">
                  <c:v>2988.8289914429001</c:v>
                </c:pt>
                <c:pt idx="21">
                  <c:v>2977.8652365135599</c:v>
                </c:pt>
                <c:pt idx="22">
                  <c:v>3011.2738165586802</c:v>
                </c:pt>
                <c:pt idx="23">
                  <c:v>2894.0704149466701</c:v>
                </c:pt>
                <c:pt idx="24">
                  <c:v>3053.35579512595</c:v>
                </c:pt>
                <c:pt idx="25">
                  <c:v>3017.9474739484999</c:v>
                </c:pt>
                <c:pt idx="26">
                  <c:v>2946.7233431234099</c:v>
                </c:pt>
                <c:pt idx="27">
                  <c:v>2988.2086811146401</c:v>
                </c:pt>
                <c:pt idx="28">
                  <c:v>2908.72770220743</c:v>
                </c:pt>
                <c:pt idx="29">
                  <c:v>2904.2975274190399</c:v>
                </c:pt>
                <c:pt idx="30">
                  <c:v>2940.2773036111398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E21-CA4B-B443-26D69A42B8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7366064"/>
        <c:axId val="1054932032"/>
      </c:scatterChart>
      <c:valAx>
        <c:axId val="1067366064"/>
        <c:scaling>
          <c:orientation val="minMax"/>
          <c:max val="11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4932032"/>
        <c:crosses val="autoZero"/>
        <c:crossBetween val="midCat"/>
      </c:valAx>
      <c:valAx>
        <c:axId val="1054932032"/>
        <c:scaling>
          <c:orientation val="minMax"/>
          <c:min val="2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Median Rent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3660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7802bd2a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7802bd2ae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57802bd2ae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7802bd2a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7802bd2ae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57802bd2ae_1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802bd2a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802bd2ae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57802bd2ae_1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7802bd2ae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7802bd2ae_1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57802bd2ae_1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7802bd2a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7802bd2ae_1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7802bd2ae_1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crimes are neg correlated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E4A87-B992-CB4C-B12F-ABD57E0E88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98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mailto:abari@ny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wj419@nyu.edu" TargetMode="External"/><Relationship Id="rId5" Type="http://schemas.openxmlformats.org/officeDocument/2006/relationships/hyperlink" Target="mailto:at4091@nyu.edu" TargetMode="External"/><Relationship Id="rId4" Type="http://schemas.openxmlformats.org/officeDocument/2006/relationships/hyperlink" Target="mailto:rpm295@nyu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ycopendata.socrata.com/Social-Services/311-Service-Requests-from-2010-to-Present/erm2-nwe9/data" TargetMode="External"/><Relationship Id="rId2" Type="http://schemas.openxmlformats.org/officeDocument/2006/relationships/hyperlink" Target="https://data.cityofnewyork.us/Public-Safety/NYC-crime/qb7u-rbm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cityofnewyork.us/Education/2010-SAT-College-Board-School-Level-Results/zt9s-n5aj/dat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l="80718"/>
          <a:stretch/>
        </p:blipFill>
        <p:spPr>
          <a:xfrm>
            <a:off x="1" y="-16889"/>
            <a:ext cx="121920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524000" y="145214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Harnessing Big Data to Forecast NYC Rent Prices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 dirty="0"/>
              <a:t>Abstract Presentation - 2019/03/06</a:t>
            </a:r>
            <a:endParaRPr dirty="0"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 dirty="0"/>
              <a:t>Ryan Moriarty, </a:t>
            </a:r>
            <a:r>
              <a:rPr lang="en-US" sz="1860" u="sng" dirty="0">
                <a:solidFill>
                  <a:schemeClr val="hlink"/>
                </a:solidFill>
                <a:hlinkClick r:id="rId4"/>
              </a:rPr>
              <a:t>rpm295@nyu.edu</a:t>
            </a:r>
            <a:endParaRPr sz="1860" dirty="0"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 dirty="0"/>
              <a:t>Anthony Tse, </a:t>
            </a:r>
            <a:r>
              <a:rPr lang="en-US" sz="1860" u="sng" dirty="0">
                <a:solidFill>
                  <a:schemeClr val="hlink"/>
                </a:solidFill>
                <a:hlinkClick r:id="rId5"/>
              </a:rPr>
              <a:t>at4091@nyu.edu</a:t>
            </a:r>
            <a:endParaRPr sz="1860" dirty="0"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 dirty="0"/>
              <a:t>William Jiang, </a:t>
            </a:r>
            <a:r>
              <a:rPr lang="en-US" sz="1860" u="sng" dirty="0">
                <a:solidFill>
                  <a:schemeClr val="hlink"/>
                </a:solidFill>
                <a:hlinkClick r:id="rId6"/>
              </a:rPr>
              <a:t>wj419@nyu.edu</a:t>
            </a:r>
            <a:endParaRPr sz="1860" dirty="0"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 dirty="0" err="1"/>
              <a:t>Anasse</a:t>
            </a:r>
            <a:r>
              <a:rPr lang="en-US" sz="1860" dirty="0"/>
              <a:t> Bari, PHD , </a:t>
            </a:r>
            <a:r>
              <a:rPr lang="en-US" sz="1860" u="sng" dirty="0">
                <a:solidFill>
                  <a:schemeClr val="hlink"/>
                </a:solidFill>
                <a:hlinkClick r:id="rId7"/>
              </a:rPr>
              <a:t>abari@nyu.edu</a:t>
            </a:r>
            <a:endParaRPr sz="1860" dirty="0"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5600" y="-17462"/>
            <a:ext cx="64008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41AC-3273-D441-A53F-59DEB6C1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Forward Sequential Feature Selection: How many Features?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078CE-40B6-4F41-B916-7EAF7D65AB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observed that with higher numbers of features, we have decreased the training loss, but increase the test loss. </a:t>
            </a:r>
          </a:p>
          <a:p>
            <a:r>
              <a:rPr lang="en-US" dirty="0"/>
              <a:t>This suggests that we have overfitting with more features. </a:t>
            </a:r>
          </a:p>
          <a:p>
            <a:r>
              <a:rPr lang="en-US" dirty="0"/>
              <a:t>Optimal number of features is ~5. This number will be used for all multiple linear regression models.  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07F4D29-7261-D04E-A71D-02439F1287E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9063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19E6-8DD6-234B-B354-ABF43504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Multiple Linear Regression: Predict 1 Month Ahead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265A5EF-0FFD-2A4D-9654-C203F952C55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01295437-F0F9-494E-B25B-078D28475E3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599" cy="1003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8617">
                  <a:extLst>
                    <a:ext uri="{9D8B030D-6E8A-4147-A177-3AD203B41FA5}">
                      <a16:colId xmlns:a16="http://schemas.microsoft.com/office/drawing/2014/main" val="160235534"/>
                    </a:ext>
                  </a:extLst>
                </a:gridCol>
                <a:gridCol w="2314362">
                  <a:extLst>
                    <a:ext uri="{9D8B030D-6E8A-4147-A177-3AD203B41FA5}">
                      <a16:colId xmlns:a16="http://schemas.microsoft.com/office/drawing/2014/main" val="2910391052"/>
                    </a:ext>
                  </a:extLst>
                </a:gridCol>
                <a:gridCol w="1478620">
                  <a:extLst>
                    <a:ext uri="{9D8B030D-6E8A-4147-A177-3AD203B41FA5}">
                      <a16:colId xmlns:a16="http://schemas.microsoft.com/office/drawing/2014/main" val="393255218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Most Recent Rent Only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Top 5 Attributes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32366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Training RMSE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83.7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75.0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41049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Test RMSE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44.7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33.2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913641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F8865DB-63B4-5C4E-9825-BD2ED684A52B}"/>
              </a:ext>
            </a:extLst>
          </p:cNvPr>
          <p:cNvSpPr txBox="1"/>
          <p:nvPr/>
        </p:nvSpPr>
        <p:spPr>
          <a:xfrm>
            <a:off x="838200" y="3022169"/>
            <a:ext cx="5181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Forecasting Loss is reduced in model with 5 attributes. </a:t>
            </a:r>
          </a:p>
        </p:txBody>
      </p:sp>
    </p:spTree>
    <p:extLst>
      <p:ext uri="{BB962C8B-B14F-4D97-AF65-F5344CB8AC3E}">
        <p14:creationId xmlns:p14="http://schemas.microsoft.com/office/powerpoint/2010/main" val="108602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19E6-8DD6-234B-B354-ABF43504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Multiple Linear Regression: Predict 2 Month Ahead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EB757BC-72A4-5D45-A5A7-FF5EEC578D5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FA23F448-1036-8946-8208-00FA5E7D5687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599" cy="1003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8617">
                  <a:extLst>
                    <a:ext uri="{9D8B030D-6E8A-4147-A177-3AD203B41FA5}">
                      <a16:colId xmlns:a16="http://schemas.microsoft.com/office/drawing/2014/main" val="81731818"/>
                    </a:ext>
                  </a:extLst>
                </a:gridCol>
                <a:gridCol w="2314362">
                  <a:extLst>
                    <a:ext uri="{9D8B030D-6E8A-4147-A177-3AD203B41FA5}">
                      <a16:colId xmlns:a16="http://schemas.microsoft.com/office/drawing/2014/main" val="2362143000"/>
                    </a:ext>
                  </a:extLst>
                </a:gridCol>
                <a:gridCol w="1478620">
                  <a:extLst>
                    <a:ext uri="{9D8B030D-6E8A-4147-A177-3AD203B41FA5}">
                      <a16:colId xmlns:a16="http://schemas.microsoft.com/office/drawing/2014/main" val="21661630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Most Recent Rent Only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Top 5 Attributes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70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Training RMSE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118.5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98.8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17939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Test RMSE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72.4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50.7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256452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506392D-E767-2947-84FE-25E1A9057FB8}"/>
              </a:ext>
            </a:extLst>
          </p:cNvPr>
          <p:cNvSpPr txBox="1"/>
          <p:nvPr/>
        </p:nvSpPr>
        <p:spPr>
          <a:xfrm>
            <a:off x="838200" y="3037409"/>
            <a:ext cx="518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Forecasting Loss is reduced in model with 5 attributes.</a:t>
            </a:r>
          </a:p>
        </p:txBody>
      </p:sp>
    </p:spTree>
    <p:extLst>
      <p:ext uri="{BB962C8B-B14F-4D97-AF65-F5344CB8AC3E}">
        <p14:creationId xmlns:p14="http://schemas.microsoft.com/office/powerpoint/2010/main" val="2027709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19E6-8DD6-234B-B354-ABF43504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Multiple Linear Regression: Predict 3 Month Ahead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E4BC9CA-1330-BA4D-A2AB-61774C9C04E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8BD38033-F707-1D40-81D2-CB47834A6B5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1003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8617">
                  <a:extLst>
                    <a:ext uri="{9D8B030D-6E8A-4147-A177-3AD203B41FA5}">
                      <a16:colId xmlns:a16="http://schemas.microsoft.com/office/drawing/2014/main" val="3172816430"/>
                    </a:ext>
                  </a:extLst>
                </a:gridCol>
                <a:gridCol w="2314362">
                  <a:extLst>
                    <a:ext uri="{9D8B030D-6E8A-4147-A177-3AD203B41FA5}">
                      <a16:colId xmlns:a16="http://schemas.microsoft.com/office/drawing/2014/main" val="2581912030"/>
                    </a:ext>
                  </a:extLst>
                </a:gridCol>
                <a:gridCol w="1478621">
                  <a:extLst>
                    <a:ext uri="{9D8B030D-6E8A-4147-A177-3AD203B41FA5}">
                      <a16:colId xmlns:a16="http://schemas.microsoft.com/office/drawing/2014/main" val="253074531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Most Recent Rent Only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Top 5 Attributes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5644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Training RMSE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139.6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108.2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4041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Test RMSE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95.4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52990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778868F-5997-B540-9229-F84EE8F3C69A}"/>
              </a:ext>
            </a:extLst>
          </p:cNvPr>
          <p:cNvSpPr txBox="1"/>
          <p:nvPr/>
        </p:nvSpPr>
        <p:spPr>
          <a:xfrm>
            <a:off x="838200" y="3022169"/>
            <a:ext cx="518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Forecasting Loss is reduced in model with 5 attributes.</a:t>
            </a:r>
          </a:p>
        </p:txBody>
      </p:sp>
    </p:spTree>
    <p:extLst>
      <p:ext uri="{BB962C8B-B14F-4D97-AF65-F5344CB8AC3E}">
        <p14:creationId xmlns:p14="http://schemas.microsoft.com/office/powerpoint/2010/main" val="2968712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FE05-403C-2D4A-A9A3-96FD4863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(Weights)</a:t>
            </a: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4B1F6D-7757-3B48-9131-385DCECC4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7214"/>
            <a:ext cx="10515600" cy="5498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Linear regression is </a:t>
            </a:r>
            <a:r>
              <a:rPr lang="en-US" b="1" dirty="0"/>
              <a:t>Interpretable</a:t>
            </a:r>
            <a:r>
              <a:rPr lang="en-US" dirty="0"/>
              <a:t>.</a:t>
            </a:r>
            <a:endParaRPr lang="en-US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166C4F-FE25-AE4B-9164-6BA880D1053F}"/>
              </a:ext>
            </a:extLst>
          </p:cNvPr>
          <p:cNvGraphicFramePr>
            <a:graphicFrameLocks noGrp="1"/>
          </p:cNvGraphicFramePr>
          <p:nvPr/>
        </p:nvGraphicFramePr>
        <p:xfrm>
          <a:off x="6711719" y="2313283"/>
          <a:ext cx="4261082" cy="1773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3404">
                  <a:extLst>
                    <a:ext uri="{9D8B030D-6E8A-4147-A177-3AD203B41FA5}">
                      <a16:colId xmlns:a16="http://schemas.microsoft.com/office/drawing/2014/main" val="1731170943"/>
                    </a:ext>
                  </a:extLst>
                </a:gridCol>
                <a:gridCol w="1657678">
                  <a:extLst>
                    <a:ext uri="{9D8B030D-6E8A-4147-A177-3AD203B41FA5}">
                      <a16:colId xmlns:a16="http://schemas.microsoft.com/office/drawing/2014/main" val="3043895248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 Month Forecast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478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Feature Name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Weights (Normalized)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86697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Rent Price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97365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General Construction/Plumbing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07970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DANGEROUS WEAPONS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96799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Street Condition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84748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Noise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561508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32E6ABE-310D-B048-88E1-AD175F98E7ED}"/>
              </a:ext>
            </a:extLst>
          </p:cNvPr>
          <p:cNvGraphicFramePr>
            <a:graphicFrameLocks noGrp="1"/>
          </p:cNvGraphicFramePr>
          <p:nvPr/>
        </p:nvGraphicFramePr>
        <p:xfrm>
          <a:off x="1219199" y="2313282"/>
          <a:ext cx="4261082" cy="1773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3404">
                  <a:extLst>
                    <a:ext uri="{9D8B030D-6E8A-4147-A177-3AD203B41FA5}">
                      <a16:colId xmlns:a16="http://schemas.microsoft.com/office/drawing/2014/main" val="376739438"/>
                    </a:ext>
                  </a:extLst>
                </a:gridCol>
                <a:gridCol w="1657678">
                  <a:extLst>
                    <a:ext uri="{9D8B030D-6E8A-4147-A177-3AD203B41FA5}">
                      <a16:colId xmlns:a16="http://schemas.microsoft.com/office/drawing/2014/main" val="3005501576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 Month Forecast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6221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Feature Name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Weights (Normalized)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832931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Rent Price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13742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ELECTRIC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98680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Derelict Vehicles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88103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General Construction/Plumbing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70689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Street Condition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1695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611D480-2862-B340-98F9-33EECBC42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206874"/>
              </p:ext>
            </p:extLst>
          </p:nvPr>
        </p:nvGraphicFramePr>
        <p:xfrm>
          <a:off x="3965458" y="4210678"/>
          <a:ext cx="4261082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3404">
                  <a:extLst>
                    <a:ext uri="{9D8B030D-6E8A-4147-A177-3AD203B41FA5}">
                      <a16:colId xmlns:a16="http://schemas.microsoft.com/office/drawing/2014/main" val="2236412043"/>
                    </a:ext>
                  </a:extLst>
                </a:gridCol>
                <a:gridCol w="1657678">
                  <a:extLst>
                    <a:ext uri="{9D8B030D-6E8A-4147-A177-3AD203B41FA5}">
                      <a16:colId xmlns:a16="http://schemas.microsoft.com/office/drawing/2014/main" val="438424047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 Month Forecast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Feature Name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Weights (Normalized)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9200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Rent Price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13325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Street Sign - Damaged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71898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General Construction/Plumbing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1504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DANGEROUS WEAPONS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088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CRIMINAL MISCHIEF &amp; RELATED OF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2349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563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 Series Modeling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7123" y="3980269"/>
            <a:ext cx="4095917" cy="2236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960" y="1821461"/>
            <a:ext cx="6836642" cy="3733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7125" y="1606175"/>
            <a:ext cx="4095926" cy="2236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 Series cont.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7342909" y="2876263"/>
            <a:ext cx="4190999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ARIMA: 98.38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Combination: 117.05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ETS: 100.90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NNAR: 157.61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STL: 118.20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TBATS: 126.00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1039090" y="1730066"/>
            <a:ext cx="101830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then broke the data into training (2010-2016) and test (2017-2018) sets and ran a series of models on it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095" y="2373168"/>
            <a:ext cx="6582706" cy="334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ARIMAX Modeling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2531" y="1555553"/>
            <a:ext cx="5105400" cy="432175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522785" y="6123543"/>
            <a:ext cx="11374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the felonies time series had a statistically significant p-value for granger causality at a lag of 3.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67" y="1555550"/>
            <a:ext cx="5454232" cy="432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ARIMAX cont.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7010401" y="4031406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ARIMA: 98.38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ARIMAX: 98.02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NAÏVE w/ Drift: 182.12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945572" y="5722623"/>
            <a:ext cx="103008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ARIMAX using the lagged felony time series as an external regressor slightly improved accuracy.</a:t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5877" y="1690688"/>
            <a:ext cx="4400550" cy="2340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690700"/>
            <a:ext cx="6279405" cy="37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Evaluation/Next Steps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We were able to forecast Williamsburg rent prices up to two years out with a RMSE of ~$100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Adding alternative datasets didn’t significantly improve accuracy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Next steps would be to try different neighborhoods                            or different external variables and compare results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endParaRPr dirty="0"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5350" y="3429000"/>
            <a:ext cx="3326650" cy="32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78" y="4243703"/>
            <a:ext cx="2506400" cy="25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CA89-23DF-354F-84BD-9F35C4F3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Understanding: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F834B-7856-924B-9888-DAF1EA92C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NYC Crime Data</a:t>
            </a:r>
          </a:p>
          <a:p>
            <a:pPr lvl="1"/>
            <a:r>
              <a:rPr lang="en-US" dirty="0"/>
              <a:t>Includes felony, misdemeanor, and violation crimes reported to the New York City Police Department (NYPD).</a:t>
            </a:r>
          </a:p>
          <a:p>
            <a:r>
              <a:rPr lang="en-US" dirty="0"/>
              <a:t>311 Data</a:t>
            </a:r>
          </a:p>
          <a:p>
            <a:pPr lvl="1"/>
            <a:r>
              <a:rPr lang="en-US" dirty="0"/>
              <a:t>311 Service Requests. Includes requests for various public departments:</a:t>
            </a:r>
          </a:p>
          <a:p>
            <a:pPr lvl="2"/>
            <a:r>
              <a:rPr lang="en-US" dirty="0"/>
              <a:t>Department of Transportation: Potholes, etc.</a:t>
            </a:r>
          </a:p>
          <a:p>
            <a:pPr lvl="2"/>
            <a:r>
              <a:rPr lang="en-US" dirty="0"/>
              <a:t>NYPD : Noise Complaints, Illegal Parking, etc.</a:t>
            </a:r>
          </a:p>
          <a:p>
            <a:pPr lvl="2"/>
            <a:r>
              <a:rPr lang="en-US" dirty="0"/>
              <a:t>Department of Sanitation: Waste Disposal, etc. </a:t>
            </a:r>
          </a:p>
          <a:p>
            <a:r>
              <a:rPr lang="en-US" dirty="0"/>
              <a:t>NYC Taxi Data</a:t>
            </a:r>
          </a:p>
          <a:p>
            <a:pPr lvl="1"/>
            <a:r>
              <a:rPr lang="en-US" dirty="0"/>
              <a:t>Quantity of arrivals and destinations from various Neighborhoods.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03DDF-EC28-0240-B90B-BF6BBEC0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8754255" cy="695429"/>
          </a:xfrm>
        </p:spPr>
        <p:txBody>
          <a:bodyPr/>
          <a:lstStyle/>
          <a:p>
            <a:pPr algn="l"/>
            <a:r>
              <a:rPr lang="en-US" dirty="0">
                <a:hlinkClick r:id="rId2"/>
              </a:rPr>
              <a:t>https://data.cityofnewyork.us/Public-Safety/NYC-crime/qb7u-rbmr</a:t>
            </a:r>
            <a:endParaRPr lang="en-US" dirty="0"/>
          </a:p>
          <a:p>
            <a:pPr algn="l"/>
            <a:r>
              <a:rPr lang="en-US" dirty="0">
                <a:hlinkClick r:id="rId3"/>
              </a:rPr>
              <a:t>https://nycopendata.socrata.com/Social-Services/311-Service-Requests-from-2010-to-Present/erm2-nwe9/data</a:t>
            </a:r>
            <a:endParaRPr lang="en-US" dirty="0"/>
          </a:p>
          <a:p>
            <a:pPr algn="l"/>
            <a:r>
              <a:rPr lang="en-US" dirty="0">
                <a:hlinkClick r:id="rId4"/>
              </a:rPr>
              <a:t>https://data.cityofnewyork.us/Education/2010-SAT-College-Board-School-Level-Results/zt9s-n5aj/data</a:t>
            </a:r>
            <a:r>
              <a:rPr lang="en-US" dirty="0"/>
              <a:t>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29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1524000" y="403367"/>
            <a:ext cx="9144000" cy="868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Data Acquisition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712825" y="1576198"/>
            <a:ext cx="9144000" cy="370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spcBef>
                <a:spcPts val="100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/>
              <a:t>Rent price index sourced from StreetEasy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/>
              <a:t>NYC Open Data</a:t>
            </a:r>
            <a:endParaRPr sz="30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/>
              <a:t>NYPD Crime Data</a:t>
            </a:r>
            <a:endParaRPr sz="24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/>
              <a:t>felony, misdemeanor, and violation crimes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311 Complaints</a:t>
            </a:r>
            <a:endParaRPr sz="24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DoT: Potholes, etc.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NYPD : Noise Complaints, Illegal Parking, etc.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250" y="1611575"/>
            <a:ext cx="38100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1524000" y="255893"/>
            <a:ext cx="9144000" cy="1034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Data Selection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510050" y="1548548"/>
            <a:ext cx="9144000" cy="392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Data contains daily records from 2010 until end of 2018.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Williamsburg neighborhood chosen as our initial data set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ctrTitle"/>
          </p:nvPr>
        </p:nvSpPr>
        <p:spPr>
          <a:xfrm>
            <a:off x="1524000" y="-5"/>
            <a:ext cx="9144000" cy="138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Preprocessing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546924" y="1769827"/>
            <a:ext cx="10669716" cy="431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Used NYC Open Data’s filtering option to select data belonging only to Williamsburg</a:t>
            </a:r>
            <a:endParaRPr sz="2800"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Used R on NYPD and 311 Complaints to:</a:t>
            </a:r>
            <a:endParaRPr sz="2800" dirty="0"/>
          </a:p>
          <a:p>
            <a:pPr lvl="1" algn="l">
              <a:lnSpc>
                <a:spcPct val="115000"/>
              </a:lnSpc>
              <a:spcBef>
                <a:spcPts val="0"/>
              </a:spcBef>
              <a:buSzPts val="2400"/>
              <a:buFont typeface="Arial"/>
              <a:buChar char="○"/>
            </a:pPr>
            <a:r>
              <a:rPr lang="en-US" sz="2400" b="1" dirty="0"/>
              <a:t>Replaced missing values </a:t>
            </a:r>
            <a:r>
              <a:rPr lang="en-US" sz="2400" dirty="0"/>
              <a:t>for some features. Replacement based on context.</a:t>
            </a: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dirty="0"/>
              <a:t>Convert </a:t>
            </a:r>
            <a:r>
              <a:rPr lang="en-US" sz="2400" b="1" dirty="0"/>
              <a:t>categorical data into numerical data</a:t>
            </a:r>
            <a:endParaRPr sz="2400" b="1"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b="1" dirty="0"/>
              <a:t>Aggregate</a:t>
            </a:r>
            <a:r>
              <a:rPr lang="en-US" sz="2400" dirty="0"/>
              <a:t> daily records into monthly records</a:t>
            </a:r>
            <a:endParaRPr sz="2400" dirty="0"/>
          </a:p>
          <a:p>
            <a:pPr lvl="1" algn="l">
              <a:lnSpc>
                <a:spcPct val="115000"/>
              </a:lnSpc>
              <a:spcBef>
                <a:spcPts val="0"/>
              </a:spcBef>
              <a:buSzPts val="2400"/>
              <a:buChar char="○"/>
            </a:pPr>
            <a:r>
              <a:rPr lang="en-US" sz="2400" b="1" dirty="0"/>
              <a:t>Filtered</a:t>
            </a:r>
            <a:r>
              <a:rPr lang="en-US" sz="2400" dirty="0"/>
              <a:t> out rows will missing data.</a:t>
            </a: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3942" y="2327052"/>
            <a:ext cx="5413900" cy="2203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 rotWithShape="1">
          <a:blip r:embed="rId4">
            <a:alphaModFix/>
          </a:blip>
          <a:srcRect b="77857"/>
          <a:stretch/>
        </p:blipFill>
        <p:spPr>
          <a:xfrm>
            <a:off x="167640" y="1828800"/>
            <a:ext cx="4942840" cy="826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7DEFA2-A619-FC41-9164-C3873F52A8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356" b="-3334"/>
          <a:stretch/>
        </p:blipFill>
        <p:spPr>
          <a:xfrm>
            <a:off x="167640" y="3564255"/>
            <a:ext cx="4942840" cy="8267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36D485-B4C6-2340-A958-36C55FA78A0C}"/>
              </a:ext>
            </a:extLst>
          </p:cNvPr>
          <p:cNvSpPr txBox="1"/>
          <p:nvPr/>
        </p:nvSpPr>
        <p:spPr>
          <a:xfrm>
            <a:off x="426720" y="1263253"/>
            <a:ext cx="2212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311 Complaints:</a:t>
            </a:r>
          </a:p>
          <a:p>
            <a:r>
              <a:rPr lang="en-US" dirty="0"/>
              <a:t>~300,000 rows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9E9E7D-AD36-8149-9A62-B85DDD42AA13}"/>
              </a:ext>
            </a:extLst>
          </p:cNvPr>
          <p:cNvSpPr txBox="1"/>
          <p:nvPr/>
        </p:nvSpPr>
        <p:spPr>
          <a:xfrm>
            <a:off x="426720" y="2905779"/>
            <a:ext cx="22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NYPD Complaints:</a:t>
            </a:r>
          </a:p>
          <a:p>
            <a:r>
              <a:rPr lang="en-US" dirty="0"/>
              <a:t>~20,000 rows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BB1F6D-3CCF-5743-BA45-A2FB48F3F435}"/>
              </a:ext>
            </a:extLst>
          </p:cNvPr>
          <p:cNvSpPr txBox="1"/>
          <p:nvPr/>
        </p:nvSpPr>
        <p:spPr>
          <a:xfrm>
            <a:off x="426720" y="4732436"/>
            <a:ext cx="1539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NYC Taxi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9A0EB4-2C33-3442-8993-A012543863EC}"/>
              </a:ext>
            </a:extLst>
          </p:cNvPr>
          <p:cNvCxnSpPr>
            <a:stCxn id="120" idx="3"/>
          </p:cNvCxnSpPr>
          <p:nvPr/>
        </p:nvCxnSpPr>
        <p:spPr>
          <a:xfrm>
            <a:off x="5110480" y="2242185"/>
            <a:ext cx="985520" cy="66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6C3335-747B-BB46-A8CA-C3B238FD241E}"/>
              </a:ext>
            </a:extLst>
          </p:cNvPr>
          <p:cNvCxnSpPr>
            <a:stCxn id="4" idx="3"/>
          </p:cNvCxnSpPr>
          <p:nvPr/>
        </p:nvCxnSpPr>
        <p:spPr>
          <a:xfrm flipV="1">
            <a:off x="5110480" y="3428999"/>
            <a:ext cx="985520" cy="54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CE2591-E7E8-934F-88C1-72BADE1763CF}"/>
              </a:ext>
            </a:extLst>
          </p:cNvPr>
          <p:cNvCxnSpPr>
            <a:cxnSpLocks/>
          </p:cNvCxnSpPr>
          <p:nvPr/>
        </p:nvCxnSpPr>
        <p:spPr>
          <a:xfrm flipV="1">
            <a:off x="4632960" y="4337685"/>
            <a:ext cx="1295400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9C8CD1-9345-7E48-8707-869989BC63B7}"/>
              </a:ext>
            </a:extLst>
          </p:cNvPr>
          <p:cNvSpPr txBox="1"/>
          <p:nvPr/>
        </p:nvSpPr>
        <p:spPr>
          <a:xfrm>
            <a:off x="1661160" y="352246"/>
            <a:ext cx="9159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Aggregation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62953B-87F4-7749-9BBA-9CE80E379CAD}"/>
              </a:ext>
            </a:extLst>
          </p:cNvPr>
          <p:cNvSpPr txBox="1"/>
          <p:nvPr/>
        </p:nvSpPr>
        <p:spPr>
          <a:xfrm>
            <a:off x="7081522" y="1786925"/>
            <a:ext cx="3254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Data:</a:t>
            </a:r>
          </a:p>
          <a:p>
            <a:r>
              <a:rPr lang="en-US" dirty="0"/>
              <a:t>105 Rows,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EFFFC98-26C6-EC42-B639-40545E3602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20" y="5162078"/>
            <a:ext cx="4206240" cy="14534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90EE-0EF5-264A-86AC-26FFABDC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Preprocessing: NYPD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FEED-9594-AF43-926D-D95ED8BB9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we used NYC </a:t>
            </a:r>
            <a:r>
              <a:rPr lang="en-US" dirty="0" err="1"/>
              <a:t>OpenData’s</a:t>
            </a:r>
            <a:r>
              <a:rPr lang="en-US" dirty="0"/>
              <a:t> filter functionality to filter out examples outside of the borough of Williamsburg.</a:t>
            </a:r>
          </a:p>
          <a:p>
            <a:r>
              <a:rPr lang="en-US" dirty="0"/>
              <a:t>RapidMiner for </a:t>
            </a:r>
            <a:r>
              <a:rPr lang="en-US" b="1" dirty="0"/>
              <a:t>Preprocessing</a:t>
            </a:r>
          </a:p>
          <a:p>
            <a:pPr lvl="1"/>
            <a:r>
              <a:rPr lang="en-US" b="1" dirty="0"/>
              <a:t>Replaced missing values </a:t>
            </a:r>
            <a:r>
              <a:rPr lang="en-US" dirty="0"/>
              <a:t>for some features. Replacement based on context.</a:t>
            </a:r>
          </a:p>
          <a:p>
            <a:pPr lvl="1"/>
            <a:r>
              <a:rPr lang="en-US" dirty="0"/>
              <a:t>Filtered out rows will missing data.</a:t>
            </a:r>
          </a:p>
          <a:p>
            <a:pPr lvl="1"/>
            <a:r>
              <a:rPr lang="en-US" dirty="0"/>
              <a:t>Converting </a:t>
            </a:r>
            <a:r>
              <a:rPr lang="en-US" b="1" dirty="0"/>
              <a:t>categorical data to numerical data </a:t>
            </a:r>
            <a:r>
              <a:rPr lang="en-US" dirty="0"/>
              <a:t>with separate columns</a:t>
            </a:r>
          </a:p>
          <a:p>
            <a:pPr lvl="1"/>
            <a:r>
              <a:rPr lang="en-US" dirty="0"/>
              <a:t>Aggregated data in to months</a:t>
            </a:r>
          </a:p>
          <a:p>
            <a:r>
              <a:rPr lang="en-US" dirty="0"/>
              <a:t>From the prepared data, we hand selected columns that are of interest to us.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5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FE05-403C-2D4A-A9A3-96FD4863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Forecasting Median Rent: 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BDA3D-C407-4E4D-ACAC-435F5796E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5209"/>
          </a:xfrm>
        </p:spPr>
        <p:txBody>
          <a:bodyPr>
            <a:normAutofit/>
          </a:bodyPr>
          <a:lstStyle/>
          <a:p>
            <a:r>
              <a:rPr lang="en-US" dirty="0"/>
              <a:t>Input: Current Median Rent Price, +50ish other Columns</a:t>
            </a:r>
          </a:p>
          <a:p>
            <a:r>
              <a:rPr lang="en-US" dirty="0"/>
              <a:t>Target: Future Median Rent Price</a:t>
            </a:r>
          </a:p>
          <a:p>
            <a:endParaRPr lang="en-US" dirty="0"/>
          </a:p>
          <a:p>
            <a:r>
              <a:rPr lang="en-US" dirty="0"/>
              <a:t>Additional Processing/Modeling Steps:</a:t>
            </a:r>
          </a:p>
          <a:p>
            <a:pPr lvl="1"/>
            <a:r>
              <a:rPr lang="en-US" b="1" dirty="0"/>
              <a:t>Normalization </a:t>
            </a:r>
            <a:r>
              <a:rPr lang="en-US" dirty="0"/>
              <a:t>of values to [0, 1]</a:t>
            </a:r>
          </a:p>
          <a:p>
            <a:pPr lvl="1"/>
            <a:r>
              <a:rPr lang="en-US" b="1" dirty="0"/>
              <a:t>Forward Sequential Feature Selection </a:t>
            </a:r>
            <a:r>
              <a:rPr lang="en-US" dirty="0"/>
              <a:t>to find the most predictive features.</a:t>
            </a:r>
          </a:p>
          <a:p>
            <a:pPr lvl="1"/>
            <a:r>
              <a:rPr lang="en-US" b="1" dirty="0"/>
              <a:t>Split Validation</a:t>
            </a:r>
            <a:r>
              <a:rPr lang="en-US" dirty="0"/>
              <a:t>: Data was split to a</a:t>
            </a:r>
            <a:r>
              <a:rPr lang="en-US" b="1" dirty="0"/>
              <a:t> training </a:t>
            </a:r>
            <a:r>
              <a:rPr lang="en-US" dirty="0"/>
              <a:t>and </a:t>
            </a:r>
            <a:r>
              <a:rPr lang="en-US" b="1" dirty="0"/>
              <a:t>validation sets </a:t>
            </a:r>
            <a:r>
              <a:rPr lang="en-US" dirty="0"/>
              <a:t>(70:30).</a:t>
            </a:r>
          </a:p>
          <a:p>
            <a:pPr lvl="2"/>
            <a:r>
              <a:rPr lang="en-US" dirty="0"/>
              <a:t>Training Set: 	74 rows (months of data)</a:t>
            </a:r>
          </a:p>
          <a:p>
            <a:pPr lvl="2"/>
            <a:r>
              <a:rPr lang="en-US" dirty="0"/>
              <a:t>Test Set: 	31 rows (months of data)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6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ECA1-37C1-AE4D-9B4F-02EC116A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Forecasting Median Rent: 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A7F9-6318-7940-B934-5E77A4FFF4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evaluate the performance of our models, we will be comparing loss of the model with multiple variables against a linear regression model using only previous rent prices.</a:t>
            </a:r>
          </a:p>
          <a:p>
            <a:r>
              <a:rPr lang="en-US" dirty="0"/>
              <a:t>To evaluate which time lag would be best to use for the function, we first generated an </a:t>
            </a:r>
            <a:r>
              <a:rPr lang="en-US" b="1" dirty="0"/>
              <a:t>autocorrelation</a:t>
            </a:r>
            <a:r>
              <a:rPr lang="en-US" dirty="0"/>
              <a:t> plot with </a:t>
            </a:r>
            <a:r>
              <a:rPr lang="en-US" dirty="0" err="1"/>
              <a:t>RStudio</a:t>
            </a:r>
            <a:r>
              <a:rPr lang="en-US" dirty="0"/>
              <a:t>. </a:t>
            </a:r>
          </a:p>
          <a:p>
            <a:r>
              <a:rPr lang="en-US" dirty="0"/>
              <a:t>The most correlated lag is the most recent month, and will be used in a single variable linear regression model for obtaining a ”baseline” performance.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B6ABAF-EFCB-FF46-986B-8B1C0FE07B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47522"/>
            <a:ext cx="5181600" cy="3507544"/>
          </a:xfrm>
        </p:spPr>
      </p:pic>
    </p:spTree>
    <p:extLst>
      <p:ext uri="{BB962C8B-B14F-4D97-AF65-F5344CB8AC3E}">
        <p14:creationId xmlns:p14="http://schemas.microsoft.com/office/powerpoint/2010/main" val="327582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1019</Words>
  <Application>Microsoft Macintosh PowerPoint</Application>
  <PresentationFormat>Widescreen</PresentationFormat>
  <Paragraphs>193</Paragraphs>
  <Slides>19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Harnessing Big Data to Forecast NYC Rent Prices</vt:lpstr>
      <vt:lpstr>Data Understanding: Data Sources</vt:lpstr>
      <vt:lpstr>Data Acquisition</vt:lpstr>
      <vt:lpstr>Data Selection</vt:lpstr>
      <vt:lpstr>Preprocessing</vt:lpstr>
      <vt:lpstr>PowerPoint Presentation</vt:lpstr>
      <vt:lpstr>Preprocessing: NYPD Data</vt:lpstr>
      <vt:lpstr>Forecasting Median Rent: Multiple Linear Regression</vt:lpstr>
      <vt:lpstr>Forecasting Median Rent: Multiple Linear Regression</vt:lpstr>
      <vt:lpstr>Forward Sequential Feature Selection: How many Features?</vt:lpstr>
      <vt:lpstr>Multiple Linear Regression: Predict 1 Month Ahead</vt:lpstr>
      <vt:lpstr>Multiple Linear Regression: Predict 2 Month Ahead</vt:lpstr>
      <vt:lpstr>Multiple Linear Regression: Predict 3 Month Ahead</vt:lpstr>
      <vt:lpstr>Multiple Linear Regression (Weights)</vt:lpstr>
      <vt:lpstr>Time Series Modeling</vt:lpstr>
      <vt:lpstr>Time Series cont.</vt:lpstr>
      <vt:lpstr>ARIMAX Modeling</vt:lpstr>
      <vt:lpstr>ARIMAX cont.</vt:lpstr>
      <vt:lpstr>Evaluation/Next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Big Data to Forecast NYC Rent Prices</dc:title>
  <cp:lastModifiedBy>Anthony Tse</cp:lastModifiedBy>
  <cp:revision>5</cp:revision>
  <dcterms:modified xsi:type="dcterms:W3CDTF">2019-05-21T01:28:15Z</dcterms:modified>
</cp:coreProperties>
</file>