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3"/>
  </p:notesMasterIdLst>
  <p:sldIdLst>
    <p:sldId id="256" r:id="rId2"/>
    <p:sldId id="259" r:id="rId3"/>
    <p:sldId id="260" r:id="rId4"/>
    <p:sldId id="264" r:id="rId5"/>
    <p:sldId id="263" r:id="rId6"/>
    <p:sldId id="261" r:id="rId7"/>
    <p:sldId id="265" r:id="rId8"/>
    <p:sldId id="266" r:id="rId9"/>
    <p:sldId id="258"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2B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59" autoAdjust="0"/>
  </p:normalViewPr>
  <p:slideViewPr>
    <p:cSldViewPr snapToGrid="0" snapToObjects="1">
      <p:cViewPr varScale="1">
        <p:scale>
          <a:sx n="95" d="100"/>
          <a:sy n="95" d="100"/>
        </p:scale>
        <p:origin x="-12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C01D17-DA87-D94B-92C1-8D232FEA5201}" type="datetimeFigureOut">
              <a:rPr lang="en-US" smtClean="0"/>
              <a:t>3/11/14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B2D498-0FF7-EB4D-BB5D-1465F55B905F}" type="slidenum">
              <a:rPr lang="en-US" smtClean="0"/>
              <a:t>‹#›</a:t>
            </a:fld>
            <a:endParaRPr lang="en-US"/>
          </a:p>
        </p:txBody>
      </p:sp>
    </p:spTree>
    <p:extLst>
      <p:ext uri="{BB962C8B-B14F-4D97-AF65-F5344CB8AC3E}">
        <p14:creationId xmlns:p14="http://schemas.microsoft.com/office/powerpoint/2010/main" val="35679096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Pieter Zeeman is credited with the quantum explanation of spin and its relation to a particle’s magnetic field. This relationship produces the phenomena we call the Zeeman effect.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effect is responsible for line splitting in the emission spectra of substances subjected to uniform magnetic fields.</a:t>
            </a:r>
          </a:p>
          <a:p>
            <a:endParaRPr lang="en-US" dirty="0" smtClean="0"/>
          </a:p>
          <a:p>
            <a:r>
              <a:rPr lang="en-US" dirty="0" smtClean="0"/>
              <a:t>Normal Zeeman effect,</a:t>
            </a:r>
            <a:r>
              <a:rPr lang="en-US" baseline="0" dirty="0" smtClean="0"/>
              <a:t> which is the one we will be reporting on, occurs </a:t>
            </a:r>
            <a:r>
              <a:rPr lang="en-US" dirty="0" smtClean="0"/>
              <a:t>when </a:t>
            </a:r>
            <a:r>
              <a:rPr lang="en-US" dirty="0" smtClean="0"/>
              <a:t>the </a:t>
            </a:r>
            <a:r>
              <a:rPr lang="en-US" dirty="0" smtClean="0"/>
              <a:t>spin </a:t>
            </a:r>
            <a:r>
              <a:rPr lang="en-US" dirty="0" smtClean="0"/>
              <a:t>quantum </a:t>
            </a:r>
            <a:r>
              <a:rPr lang="en-US" dirty="0" smtClean="0"/>
              <a:t>number</a:t>
            </a:r>
            <a:r>
              <a:rPr lang="en-US" baseline="0" dirty="0" smtClean="0"/>
              <a:t> S is zero. In other words the net spin of the electrons is zero. In this case the change in energy for displaced lines is</a:t>
            </a:r>
          </a:p>
          <a:p>
            <a:endParaRPr lang="en-US" baseline="0" dirty="0" smtClean="0"/>
          </a:p>
          <a:p>
            <a:r>
              <a:rPr lang="en-US" baseline="0" dirty="0" smtClean="0"/>
              <a:t>The more common anomalous Zeeman effect concerns the case where the total spin is not zero. As a result the number of lines which appear is far greater an more complex.</a:t>
            </a:r>
            <a:endParaRPr lang="en-US" dirty="0"/>
          </a:p>
        </p:txBody>
      </p:sp>
      <p:sp>
        <p:nvSpPr>
          <p:cNvPr id="4" name="Slide Number Placeholder 3"/>
          <p:cNvSpPr>
            <a:spLocks noGrp="1"/>
          </p:cNvSpPr>
          <p:nvPr>
            <p:ph type="sldNum" sz="quarter" idx="10"/>
          </p:nvPr>
        </p:nvSpPr>
        <p:spPr/>
        <p:txBody>
          <a:bodyPr/>
          <a:lstStyle/>
          <a:p>
            <a:fld id="{A8B2D498-0FF7-EB4D-BB5D-1465F55B905F}" type="slidenum">
              <a:rPr lang="en-US" smtClean="0"/>
              <a:t>2</a:t>
            </a:fld>
            <a:endParaRPr lang="en-US"/>
          </a:p>
        </p:txBody>
      </p:sp>
    </p:spTree>
    <p:extLst>
      <p:ext uri="{BB962C8B-B14F-4D97-AF65-F5344CB8AC3E}">
        <p14:creationId xmlns:p14="http://schemas.microsoft.com/office/powerpoint/2010/main" val="285142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experimental arrangement, there’s a series of lenses which focus the photons from the housing at various points, along with a polarizer, filter, </a:t>
            </a:r>
            <a:r>
              <a:rPr lang="en-US" baseline="0" dirty="0" err="1" smtClean="0"/>
              <a:t>fabry</a:t>
            </a:r>
            <a:r>
              <a:rPr lang="en-US" baseline="0" dirty="0" smtClean="0"/>
              <a:t> </a:t>
            </a:r>
            <a:r>
              <a:rPr lang="en-US" baseline="0" dirty="0" err="1" smtClean="0"/>
              <a:t>erot</a:t>
            </a:r>
            <a:r>
              <a:rPr lang="en-US" baseline="0" dirty="0" smtClean="0"/>
              <a:t> etalon, and in this case an ocular. Though during the experiment with is switched with the </a:t>
            </a:r>
            <a:r>
              <a:rPr lang="en-US" baseline="0" dirty="0" err="1" smtClean="0"/>
              <a:t>VideoCom</a:t>
            </a:r>
            <a:r>
              <a:rPr lang="en-US" baseline="0" dirty="0" smtClean="0"/>
              <a:t> spectrometer.</a:t>
            </a:r>
          </a:p>
          <a:p>
            <a:endParaRPr lang="en-US" baseline="0" dirty="0" smtClean="0"/>
          </a:p>
          <a:p>
            <a:r>
              <a:rPr lang="en-US" baseline="0" dirty="0" smtClean="0"/>
              <a:t>The polarizer lets us isolate the different polarized components which the Zeeman effect separates. The components, in this particular arrangement are either perpendicular, for the displaced lines, and parallel for non displaced lines</a:t>
            </a:r>
          </a:p>
        </p:txBody>
      </p:sp>
      <p:sp>
        <p:nvSpPr>
          <p:cNvPr id="4" name="Slide Number Placeholder 3"/>
          <p:cNvSpPr>
            <a:spLocks noGrp="1"/>
          </p:cNvSpPr>
          <p:nvPr>
            <p:ph type="sldNum" sz="quarter" idx="10"/>
          </p:nvPr>
        </p:nvSpPr>
        <p:spPr/>
        <p:txBody>
          <a:bodyPr/>
          <a:lstStyle/>
          <a:p>
            <a:fld id="{A8B2D498-0FF7-EB4D-BB5D-1465F55B905F}" type="slidenum">
              <a:rPr lang="en-US" smtClean="0"/>
              <a:t>3</a:t>
            </a:fld>
            <a:endParaRPr lang="en-US"/>
          </a:p>
        </p:txBody>
      </p:sp>
    </p:spTree>
    <p:extLst>
      <p:ext uri="{BB962C8B-B14F-4D97-AF65-F5344CB8AC3E}">
        <p14:creationId xmlns:p14="http://schemas.microsoft.com/office/powerpoint/2010/main" val="96723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create photons we apply a current to</a:t>
            </a:r>
            <a:r>
              <a:rPr lang="en-US" baseline="0" dirty="0" smtClean="0"/>
              <a:t> a cadmium lamp at which point the added energy causes excited electrons to emit photons as the descend to lower energy levels.</a:t>
            </a:r>
          </a:p>
          <a:p>
            <a:endParaRPr lang="en-US" baseline="0" dirty="0" smtClean="0"/>
          </a:p>
          <a:p>
            <a:r>
              <a:rPr lang="en-US" baseline="0" dirty="0" smtClean="0"/>
              <a:t>The red filter which you can see in this image will limit out observations to Cadmiums 643.8 nm emission line</a:t>
            </a:r>
          </a:p>
          <a:p>
            <a:endParaRPr lang="en-US" baseline="0" dirty="0" smtClean="0"/>
          </a:p>
          <a:p>
            <a:r>
              <a:rPr lang="en-US" baseline="0" dirty="0" smtClean="0"/>
              <a:t>The two magnets which cause the polarization and line splitting are on either side of the glowing lamp in the image.</a:t>
            </a:r>
            <a:endParaRPr lang="en-US" dirty="0"/>
          </a:p>
        </p:txBody>
      </p:sp>
      <p:sp>
        <p:nvSpPr>
          <p:cNvPr id="4" name="Slide Number Placeholder 3"/>
          <p:cNvSpPr>
            <a:spLocks noGrp="1"/>
          </p:cNvSpPr>
          <p:nvPr>
            <p:ph type="sldNum" sz="quarter" idx="10"/>
          </p:nvPr>
        </p:nvSpPr>
        <p:spPr/>
        <p:txBody>
          <a:bodyPr/>
          <a:lstStyle/>
          <a:p>
            <a:fld id="{A8B2D498-0FF7-EB4D-BB5D-1465F55B905F}" type="slidenum">
              <a:rPr lang="en-US" smtClean="0"/>
              <a:t>4</a:t>
            </a:fld>
            <a:endParaRPr lang="en-US"/>
          </a:p>
        </p:txBody>
      </p:sp>
    </p:spTree>
    <p:extLst>
      <p:ext uri="{BB962C8B-B14F-4D97-AF65-F5344CB8AC3E}">
        <p14:creationId xmlns:p14="http://schemas.microsoft.com/office/powerpoint/2010/main" val="187201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fabry</a:t>
            </a:r>
            <a:r>
              <a:rPr lang="en-US" dirty="0" smtClean="0"/>
              <a:t> </a:t>
            </a:r>
            <a:r>
              <a:rPr lang="en-US" dirty="0" err="1" smtClean="0"/>
              <a:t>perot</a:t>
            </a:r>
            <a:r>
              <a:rPr lang="en-US" dirty="0" smtClean="0"/>
              <a:t> etalon</a:t>
            </a:r>
            <a:r>
              <a:rPr lang="en-US" baseline="0" dirty="0" smtClean="0"/>
              <a:t> is essentially a glass plate with a aluminized sides to create internal reflection.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Through this internal reflection w</a:t>
            </a:r>
            <a:r>
              <a:rPr lang="en-US" dirty="0" smtClean="0"/>
              <a:t>e are able to observe an interference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Phase shift arises from path difference</a:t>
            </a:r>
            <a:r>
              <a:rPr lang="en-US" baseline="0" dirty="0" smtClean="0"/>
              <a:t> via reflection inside the etalon minus the difference from delta 2. where in the equation </a:t>
            </a:r>
            <a:r>
              <a:rPr lang="en-US" dirty="0" smtClean="0"/>
              <a:t>n </a:t>
            </a:r>
            <a:r>
              <a:rPr lang="en-US" dirty="0" smtClean="0"/>
              <a:t>is the refraction index of the glass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pattern</a:t>
            </a:r>
            <a:r>
              <a:rPr lang="en-US" baseline="0" dirty="0" smtClean="0"/>
              <a:t> of the interference is circular as seen through the ocular and is centered about </a:t>
            </a:r>
            <a:r>
              <a:rPr lang="en-US" dirty="0" smtClean="0"/>
              <a:t>the </a:t>
            </a:r>
            <a:r>
              <a:rPr lang="en-US" i="1" dirty="0" smtClean="0"/>
              <a:t>α</a:t>
            </a:r>
            <a:r>
              <a:rPr lang="en-US" dirty="0" smtClean="0"/>
              <a:t>=0 line</a:t>
            </a:r>
            <a:r>
              <a:rPr lang="en-US" baseline="0" dirty="0" smtClean="0"/>
              <a:t>.</a:t>
            </a:r>
            <a:endParaRPr lang="en-US" dirty="0" smtClean="0"/>
          </a:p>
          <a:p>
            <a:endParaRPr lang="en-US" dirty="0" smtClean="0"/>
          </a:p>
          <a:p>
            <a:r>
              <a:rPr lang="en-US" dirty="0" smtClean="0"/>
              <a:t>Because</a:t>
            </a:r>
            <a:r>
              <a:rPr lang="en-US" baseline="0" dirty="0" smtClean="0"/>
              <a:t> the light passes through the glass, different wavelength will observe different levels of refraction and thus different distances between the rings in the pattern shown below.</a:t>
            </a:r>
            <a:endParaRPr lang="en-US" dirty="0"/>
          </a:p>
        </p:txBody>
      </p:sp>
      <p:sp>
        <p:nvSpPr>
          <p:cNvPr id="4" name="Slide Number Placeholder 3"/>
          <p:cNvSpPr>
            <a:spLocks noGrp="1"/>
          </p:cNvSpPr>
          <p:nvPr>
            <p:ph type="sldNum" sz="quarter" idx="10"/>
          </p:nvPr>
        </p:nvSpPr>
        <p:spPr/>
        <p:txBody>
          <a:bodyPr/>
          <a:lstStyle/>
          <a:p>
            <a:fld id="{A8B2D498-0FF7-EB4D-BB5D-1465F55B905F}" type="slidenum">
              <a:rPr lang="en-US" smtClean="0"/>
              <a:t>5</a:t>
            </a:fld>
            <a:endParaRPr lang="en-US"/>
          </a:p>
        </p:txBody>
      </p:sp>
    </p:spTree>
    <p:extLst>
      <p:ext uri="{BB962C8B-B14F-4D97-AF65-F5344CB8AC3E}">
        <p14:creationId xmlns:p14="http://schemas.microsoft.com/office/powerpoint/2010/main" val="3723630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begin by measuring magnetic field (</a:t>
            </a:r>
            <a:r>
              <a:rPr lang="en-US" i="1" dirty="0" smtClean="0"/>
              <a:t>B</a:t>
            </a:r>
            <a:r>
              <a:rPr lang="en-US" dirty="0" smtClean="0"/>
              <a:t>-field) strength along with the current (</a:t>
            </a:r>
            <a:r>
              <a:rPr lang="en-US" i="1" dirty="0" smtClean="0"/>
              <a:t>I</a:t>
            </a:r>
            <a:r>
              <a:rPr lang="en-US" dirty="0" smtClean="0"/>
              <a:t>) required to generate that particular field.</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data is then fit to a curve in</a:t>
            </a:r>
            <a:r>
              <a:rPr lang="en-US" baseline="0" dirty="0" smtClean="0"/>
              <a:t> order</a:t>
            </a:r>
            <a:r>
              <a:rPr lang="en-US" dirty="0" smtClean="0"/>
              <a:t> to predict the </a:t>
            </a:r>
            <a:r>
              <a:rPr lang="en-US" i="1" dirty="0" smtClean="0"/>
              <a:t>B</a:t>
            </a:r>
            <a:r>
              <a:rPr lang="en-US" dirty="0" smtClean="0"/>
              <a:t>-field at an arbitrary </a:t>
            </a:r>
            <a:r>
              <a:rPr lang="en-US" i="1" dirty="0" smtClean="0"/>
              <a:t>current</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we use a sixth degree polynomial fit there is no particular theory surrounding this data set. If there was we might use a more appropriate fit equation. However this seems to perform admirably</a:t>
            </a:r>
            <a:endParaRPr lang="en-US" dirty="0" smtClean="0"/>
          </a:p>
          <a:p>
            <a:endParaRPr lang="en-US" dirty="0"/>
          </a:p>
        </p:txBody>
      </p:sp>
      <p:sp>
        <p:nvSpPr>
          <p:cNvPr id="4" name="Slide Number Placeholder 3"/>
          <p:cNvSpPr>
            <a:spLocks noGrp="1"/>
          </p:cNvSpPr>
          <p:nvPr>
            <p:ph type="sldNum" sz="quarter" idx="10"/>
          </p:nvPr>
        </p:nvSpPr>
        <p:spPr/>
        <p:txBody>
          <a:bodyPr/>
          <a:lstStyle/>
          <a:p>
            <a:fld id="{A8B2D498-0FF7-EB4D-BB5D-1465F55B905F}" type="slidenum">
              <a:rPr lang="en-US" smtClean="0"/>
              <a:t>6</a:t>
            </a:fld>
            <a:endParaRPr lang="en-US"/>
          </a:p>
        </p:txBody>
      </p:sp>
    </p:spTree>
    <p:extLst>
      <p:ext uri="{BB962C8B-B14F-4D97-AF65-F5344CB8AC3E}">
        <p14:creationId xmlns:p14="http://schemas.microsoft.com/office/powerpoint/2010/main" val="16377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incrementally increase the </a:t>
            </a:r>
            <a:r>
              <a:rPr lang="en-US" i="1" dirty="0" smtClean="0"/>
              <a:t>B</a:t>
            </a:r>
            <a:r>
              <a:rPr lang="en-US" dirty="0" smtClean="0"/>
              <a:t>-field in order to take advantage of the energy shift equation for</a:t>
            </a:r>
            <a:r>
              <a:rPr lang="en-US" baseline="0" dirty="0" smtClean="0"/>
              <a:t> substances in magnetic fields.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By knowing how much the emission lines diverge from the non-displaced line (L=0) at each value of </a:t>
            </a:r>
            <a:r>
              <a:rPr lang="en-US" i="1" dirty="0" smtClean="0"/>
              <a:t>B</a:t>
            </a:r>
            <a:r>
              <a:rPr lang="en-US" dirty="0" smtClean="0"/>
              <a:t>, we can determine, via a linear fit, the value of </a:t>
            </a:r>
            <a:r>
              <a:rPr lang="en-US" dirty="0" err="1" smtClean="0"/>
              <a:t>μ</a:t>
            </a:r>
            <a:r>
              <a:rPr lang="en-US" baseline="-25000" dirty="0" err="1" smtClean="0"/>
              <a:t>B</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order to get</a:t>
            </a:r>
            <a:r>
              <a:rPr lang="en-US" baseline="0" dirty="0" smtClean="0"/>
              <a:t> that information we use the </a:t>
            </a:r>
            <a:r>
              <a:rPr lang="en-US" baseline="0" dirty="0" err="1" smtClean="0"/>
              <a:t>videocom</a:t>
            </a:r>
            <a:r>
              <a:rPr lang="en-US" baseline="0" dirty="0" smtClean="0"/>
              <a:t> spectrometer.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output we get is shown below.</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8B2D498-0FF7-EB4D-BB5D-1465F55B905F}" type="slidenum">
              <a:rPr lang="en-US" smtClean="0"/>
              <a:t>7</a:t>
            </a:fld>
            <a:endParaRPr lang="en-US"/>
          </a:p>
        </p:txBody>
      </p:sp>
    </p:spTree>
    <p:extLst>
      <p:ext uri="{BB962C8B-B14F-4D97-AF65-F5344CB8AC3E}">
        <p14:creationId xmlns:p14="http://schemas.microsoft.com/office/powerpoint/2010/main" val="1174311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program gives</a:t>
            </a:r>
            <a:r>
              <a:rPr lang="en-US" baseline="0" dirty="0" smtClean="0"/>
              <a:t> us an output that allows us to</a:t>
            </a:r>
            <a:r>
              <a:rPr lang="en-US" dirty="0" smtClean="0"/>
              <a:t> determine the peak location in degrees from the non-displaced line.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 this information we</a:t>
            </a:r>
            <a:r>
              <a:rPr lang="en-US" sz="1200" dirty="0" smtClean="0"/>
              <a:t> determine </a:t>
            </a:r>
            <a:r>
              <a:rPr lang="en-US" sz="1200" dirty="0" err="1" smtClean="0"/>
              <a:t>Δλ</a:t>
            </a:r>
            <a:r>
              <a:rPr lang="en-US" sz="1200" dirty="0" smtClean="0"/>
              <a:t>, where </a:t>
            </a:r>
            <a:r>
              <a:rPr lang="en-US" sz="1200" dirty="0" err="1" smtClean="0"/>
              <a:t>λ</a:t>
            </a:r>
            <a:r>
              <a:rPr lang="en-US" sz="1200" dirty="0" smtClean="0"/>
              <a:t> is the wavelength of the non-displaced line, and α is the divergence from the non-displaced line in degrees.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It’s then an easy task to convert wavelength to energy using</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where it can be applied to</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the case where L=1</a:t>
            </a:r>
            <a:endParaRPr lang="en-US" sz="1200" dirty="0" smtClean="0"/>
          </a:p>
          <a:p>
            <a:endParaRPr lang="en-US" dirty="0" smtClean="0"/>
          </a:p>
        </p:txBody>
      </p:sp>
      <p:sp>
        <p:nvSpPr>
          <p:cNvPr id="4" name="Slide Number Placeholder 3"/>
          <p:cNvSpPr>
            <a:spLocks noGrp="1"/>
          </p:cNvSpPr>
          <p:nvPr>
            <p:ph type="sldNum" sz="quarter" idx="10"/>
          </p:nvPr>
        </p:nvSpPr>
        <p:spPr/>
        <p:txBody>
          <a:bodyPr/>
          <a:lstStyle/>
          <a:p>
            <a:fld id="{A8B2D498-0FF7-EB4D-BB5D-1465F55B905F}" type="slidenum">
              <a:rPr lang="en-US" smtClean="0"/>
              <a:t>8</a:t>
            </a:fld>
            <a:endParaRPr lang="en-US"/>
          </a:p>
        </p:txBody>
      </p:sp>
    </p:spTree>
    <p:extLst>
      <p:ext uri="{BB962C8B-B14F-4D97-AF65-F5344CB8AC3E}">
        <p14:creationId xmlns:p14="http://schemas.microsoft.com/office/powerpoint/2010/main" val="904667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small</a:t>
            </a:r>
            <a:r>
              <a:rPr lang="en-US" baseline="0" dirty="0" smtClean="0"/>
              <a:t> y-intercept also suggests small error. For even with a reasonable value for the </a:t>
            </a:r>
            <a:r>
              <a:rPr lang="en-US" baseline="0" dirty="0" err="1" smtClean="0"/>
              <a:t>bohr</a:t>
            </a:r>
            <a:r>
              <a:rPr lang="en-US" baseline="0" dirty="0" smtClean="0"/>
              <a:t> </a:t>
            </a:r>
            <a:r>
              <a:rPr lang="en-US" baseline="0" dirty="0" err="1" smtClean="0"/>
              <a:t>magneton</a:t>
            </a:r>
            <a:r>
              <a:rPr lang="en-US" baseline="0" dirty="0" smtClean="0"/>
              <a:t> from the slope we </a:t>
            </a:r>
            <a:endParaRPr lang="en-US" dirty="0"/>
          </a:p>
        </p:txBody>
      </p:sp>
      <p:sp>
        <p:nvSpPr>
          <p:cNvPr id="4" name="Slide Number Placeholder 3"/>
          <p:cNvSpPr>
            <a:spLocks noGrp="1"/>
          </p:cNvSpPr>
          <p:nvPr>
            <p:ph type="sldNum" sz="quarter" idx="10"/>
          </p:nvPr>
        </p:nvSpPr>
        <p:spPr/>
        <p:txBody>
          <a:bodyPr/>
          <a:lstStyle/>
          <a:p>
            <a:fld id="{A8B2D498-0FF7-EB4D-BB5D-1465F55B905F}" type="slidenum">
              <a:rPr lang="en-US" smtClean="0"/>
              <a:t>10</a:t>
            </a:fld>
            <a:endParaRPr lang="en-US"/>
          </a:p>
        </p:txBody>
      </p:sp>
    </p:spTree>
    <p:extLst>
      <p:ext uri="{BB962C8B-B14F-4D97-AF65-F5344CB8AC3E}">
        <p14:creationId xmlns:p14="http://schemas.microsoft.com/office/powerpoint/2010/main" val="4030643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2D498-0FF7-EB4D-BB5D-1465F55B905F}" type="slidenum">
              <a:rPr lang="en-US" smtClean="0"/>
              <a:t>11</a:t>
            </a:fld>
            <a:endParaRPr lang="en-US"/>
          </a:p>
        </p:txBody>
      </p:sp>
    </p:spTree>
    <p:extLst>
      <p:ext uri="{BB962C8B-B14F-4D97-AF65-F5344CB8AC3E}">
        <p14:creationId xmlns:p14="http://schemas.microsoft.com/office/powerpoint/2010/main" val="85834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92DFE0A-6798-B546-B49F-5E733495F0CC}" type="datetimeFigureOut">
              <a:rPr lang="en-US" smtClean="0"/>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DC1E6-8CA1-6A49-AC9C-A848A6A9FC44}"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DFE0A-6798-B546-B49F-5E733495F0CC}" type="datetimeFigureOut">
              <a:rPr lang="en-US" smtClean="0"/>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DC1E6-8CA1-6A49-AC9C-A848A6A9FC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DFE0A-6798-B546-B49F-5E733495F0CC}" type="datetimeFigureOut">
              <a:rPr lang="en-US" smtClean="0"/>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DC1E6-8CA1-6A49-AC9C-A848A6A9FC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92DFE0A-6798-B546-B49F-5E733495F0CC}" type="datetimeFigureOut">
              <a:rPr lang="en-US" smtClean="0"/>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DC1E6-8CA1-6A49-AC9C-A848A6A9FC44}"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2DFE0A-6798-B546-B49F-5E733495F0CC}" type="datetimeFigureOut">
              <a:rPr lang="en-US" smtClean="0"/>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DC1E6-8CA1-6A49-AC9C-A848A6A9FC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92DFE0A-6798-B546-B49F-5E733495F0CC}" type="datetimeFigureOut">
              <a:rPr lang="en-US" smtClean="0"/>
              <a:t>3/11/14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DC1E6-8CA1-6A49-AC9C-A848A6A9FC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92DFE0A-6798-B546-B49F-5E733495F0CC}" type="datetimeFigureOut">
              <a:rPr lang="en-US" smtClean="0"/>
              <a:t>3/11/14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DC1E6-8CA1-6A49-AC9C-A848A6A9FC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2DFE0A-6798-B546-B49F-5E733495F0CC}" type="datetimeFigureOut">
              <a:rPr lang="en-US" smtClean="0"/>
              <a:t>3/11/14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DC1E6-8CA1-6A49-AC9C-A848A6A9FC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DFE0A-6798-B546-B49F-5E733495F0CC}" type="datetimeFigureOut">
              <a:rPr lang="en-US" smtClean="0"/>
              <a:t>3/11/14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DC1E6-8CA1-6A49-AC9C-A848A6A9FC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2DFE0A-6798-B546-B49F-5E733495F0CC}" type="datetimeFigureOut">
              <a:rPr lang="en-US" smtClean="0"/>
              <a:t>3/11/14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DC1E6-8CA1-6A49-AC9C-A848A6A9FC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2DFE0A-6798-B546-B49F-5E733495F0CC}" type="datetimeFigureOut">
              <a:rPr lang="en-US" smtClean="0"/>
              <a:t>3/11/14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DC1E6-8CA1-6A49-AC9C-A848A6A9FC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92DFE0A-6798-B546-B49F-5E733495F0CC}" type="datetimeFigureOut">
              <a:rPr lang="en-US" smtClean="0"/>
              <a:t>3/11/14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4DDC1E6-8CA1-6A49-AC9C-A848A6A9FC4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5" Type="http://schemas.microsoft.com/office/2007/relationships/hdphoto" Target="../media/hdphoto1.wdp"/><Relationship Id="rId6" Type="http://schemas.openxmlformats.org/officeDocument/2006/relationships/image" Target="../media/image13.jpeg"/><Relationship Id="rId7"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3505" y="3886200"/>
            <a:ext cx="6400800" cy="1752600"/>
          </a:xfrm>
        </p:spPr>
        <p:txBody>
          <a:bodyPr/>
          <a:lstStyle/>
          <a:p>
            <a:r>
              <a:rPr lang="en-US" dirty="0" smtClean="0"/>
              <a:t>Ryan Morshead &amp;</a:t>
            </a:r>
            <a:r>
              <a:rPr lang="en-US" dirty="0"/>
              <a:t> </a:t>
            </a:r>
            <a:r>
              <a:rPr lang="en-US" dirty="0" smtClean="0"/>
              <a:t>Nathan </a:t>
            </a:r>
            <a:r>
              <a:rPr lang="en-US" dirty="0" err="1" smtClean="0"/>
              <a:t>Milgram</a:t>
            </a:r>
            <a:endParaRPr lang="en-US" dirty="0"/>
          </a:p>
        </p:txBody>
      </p:sp>
      <p:sp>
        <p:nvSpPr>
          <p:cNvPr id="2" name="Title 1"/>
          <p:cNvSpPr>
            <a:spLocks noGrp="1"/>
          </p:cNvSpPr>
          <p:nvPr>
            <p:ph type="ctrTitle"/>
          </p:nvPr>
        </p:nvSpPr>
        <p:spPr>
          <a:xfrm>
            <a:off x="2561020" y="2067414"/>
            <a:ext cx="4031028" cy="1470025"/>
          </a:xfrm>
        </p:spPr>
        <p:txBody>
          <a:bodyPr/>
          <a:lstStyle/>
          <a:p>
            <a:r>
              <a:rPr lang="en-US" sz="3300" dirty="0" smtClean="0"/>
              <a:t>The Zeeman </a:t>
            </a:r>
            <a:r>
              <a:rPr lang="en-US" sz="3300" dirty="0" smtClean="0"/>
              <a:t>Effect</a:t>
            </a:r>
            <a:r>
              <a:rPr lang="en-US" sz="3300" dirty="0"/>
              <a:t/>
            </a:r>
            <a:br>
              <a:rPr lang="en-US" sz="3300" dirty="0"/>
            </a:br>
            <a:endParaRPr lang="en-US" sz="3300" dirty="0"/>
          </a:p>
        </p:txBody>
      </p:sp>
      <p:sp>
        <p:nvSpPr>
          <p:cNvPr id="4" name="TextBox 3"/>
          <p:cNvSpPr txBox="1"/>
          <p:nvPr/>
        </p:nvSpPr>
        <p:spPr>
          <a:xfrm>
            <a:off x="3204777" y="3055844"/>
            <a:ext cx="2731262" cy="369332"/>
          </a:xfrm>
          <a:prstGeom prst="rect">
            <a:avLst/>
          </a:prstGeom>
          <a:noFill/>
        </p:spPr>
        <p:txBody>
          <a:bodyPr wrap="none" rtlCol="0">
            <a:spAutoFit/>
          </a:bodyPr>
          <a:lstStyle/>
          <a:p>
            <a:r>
              <a:rPr lang="en-US" dirty="0" smtClean="0"/>
              <a:t>Measuring </a:t>
            </a:r>
            <a:r>
              <a:rPr lang="en-US" dirty="0"/>
              <a:t>the Bohr </a:t>
            </a:r>
            <a:r>
              <a:rPr lang="en-US" dirty="0" err="1"/>
              <a:t>Magneton</a:t>
            </a:r>
            <a:endParaRPr lang="en-US" dirty="0"/>
          </a:p>
        </p:txBody>
      </p:sp>
    </p:spTree>
    <p:extLst>
      <p:ext uri="{BB962C8B-B14F-4D97-AF65-F5344CB8AC3E}">
        <p14:creationId xmlns:p14="http://schemas.microsoft.com/office/powerpoint/2010/main" val="296769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dirty="0" smtClean="0"/>
              <a:t>Results</a:t>
            </a:r>
            <a:endParaRPr lang="en-US" sz="3100" dirty="0"/>
          </a:p>
        </p:txBody>
      </p:sp>
      <p:sp>
        <p:nvSpPr>
          <p:cNvPr id="3" name="Content Placeholder 2"/>
          <p:cNvSpPr>
            <a:spLocks noGrp="1"/>
          </p:cNvSpPr>
          <p:nvPr>
            <p:ph sz="quarter" idx="13"/>
          </p:nvPr>
        </p:nvSpPr>
        <p:spPr>
          <a:xfrm>
            <a:off x="609600" y="1730772"/>
            <a:ext cx="7924800" cy="4114800"/>
          </a:xfrm>
        </p:spPr>
        <p:txBody>
          <a:bodyPr/>
          <a:lstStyle/>
          <a:p>
            <a:r>
              <a:rPr lang="en-US" dirty="0" smtClean="0"/>
              <a:t>The slope of the linear fit for </a:t>
            </a:r>
            <a:r>
              <a:rPr lang="en-US" sz="1800" i="1" dirty="0">
                <a:cs typeface="Arial Narrow"/>
              </a:rPr>
              <a:t>ΔE</a:t>
            </a:r>
            <a:r>
              <a:rPr lang="en-US" sz="1800" dirty="0">
                <a:cs typeface="Arial Narrow"/>
              </a:rPr>
              <a:t> vs. </a:t>
            </a:r>
            <a:r>
              <a:rPr lang="en-US" sz="1800" i="1" dirty="0">
                <a:cs typeface="Arial Narrow"/>
              </a:rPr>
              <a:t>B</a:t>
            </a:r>
            <a:r>
              <a:rPr lang="en-US" sz="1800" dirty="0">
                <a:cs typeface="Arial Narrow"/>
              </a:rPr>
              <a:t>-</a:t>
            </a:r>
            <a:r>
              <a:rPr lang="en-US" sz="1800" dirty="0" smtClean="0">
                <a:cs typeface="Arial Narrow"/>
              </a:rPr>
              <a:t>field</a:t>
            </a:r>
            <a:r>
              <a:rPr lang="en-US" dirty="0"/>
              <a:t> </a:t>
            </a:r>
            <a:r>
              <a:rPr lang="en-US" dirty="0" smtClean="0"/>
              <a:t>provides us with one value for </a:t>
            </a:r>
            <a:r>
              <a:rPr lang="en-US" sz="1800" dirty="0" err="1" smtClean="0"/>
              <a:t>μ</a:t>
            </a:r>
            <a:r>
              <a:rPr lang="en-US" sz="1800" baseline="-25000" dirty="0" err="1" smtClean="0"/>
              <a:t>B</a:t>
            </a:r>
            <a:r>
              <a:rPr lang="en-US" sz="1800" dirty="0" smtClean="0"/>
              <a:t>.</a:t>
            </a:r>
            <a:endParaRPr lang="en-US" sz="1800" dirty="0" smtClean="0">
              <a:cs typeface="Arial Narrow"/>
            </a:endParaRPr>
          </a:p>
          <a:p>
            <a:r>
              <a:rPr lang="en-US" sz="1800" dirty="0" smtClean="0">
                <a:cs typeface="Arial Narrow"/>
              </a:rPr>
              <a:t>Using an alternate method where we simply apply values for ΔΕ and B to</a:t>
            </a:r>
          </a:p>
          <a:p>
            <a:endParaRPr lang="en-US" sz="1800" dirty="0">
              <a:cs typeface="Arial Narrow"/>
            </a:endParaRPr>
          </a:p>
          <a:p>
            <a:pPr marL="0" indent="0" algn="ctr">
              <a:buNone/>
            </a:pPr>
            <a:r>
              <a:rPr lang="en-US" sz="1800" dirty="0">
                <a:cs typeface="Arial Narrow"/>
              </a:rPr>
              <a:t> </a:t>
            </a:r>
            <a:r>
              <a:rPr lang="en-US" sz="1800" dirty="0" smtClean="0">
                <a:cs typeface="Arial Narrow"/>
              </a:rPr>
              <a:t>     and simply average the resulting </a:t>
            </a:r>
            <a:r>
              <a:rPr lang="en-US" sz="1800" dirty="0" err="1" smtClean="0">
                <a:cs typeface="Arial Narrow"/>
              </a:rPr>
              <a:t>μ</a:t>
            </a:r>
            <a:r>
              <a:rPr lang="en-US" sz="1800" baseline="-25000" dirty="0" err="1" smtClean="0">
                <a:cs typeface="Arial Narrow"/>
              </a:rPr>
              <a:t>B</a:t>
            </a:r>
            <a:r>
              <a:rPr lang="en-US" sz="1800" dirty="0" smtClean="0">
                <a:cs typeface="Arial Narrow"/>
              </a:rPr>
              <a:t> values</a:t>
            </a:r>
            <a:r>
              <a:rPr lang="en-US" sz="1800" dirty="0" smtClean="0">
                <a:cs typeface="Arial Narrow"/>
              </a:rPr>
              <a:t>.</a:t>
            </a:r>
            <a:endParaRPr lang="en-US" sz="1800" dirty="0">
              <a:cs typeface="Arial Narrow"/>
            </a:endParaRPr>
          </a:p>
          <a:p>
            <a:r>
              <a:rPr lang="en-US" sz="1800" dirty="0" smtClean="0">
                <a:cs typeface="Arial Narrow"/>
              </a:rPr>
              <a:t>The results are as follows:</a:t>
            </a:r>
          </a:p>
        </p:txBody>
      </p:sp>
      <p:pic>
        <p:nvPicPr>
          <p:cNvPr id="4" name="Picture 3"/>
          <p:cNvPicPr>
            <a:picLocks noChangeAspect="1"/>
          </p:cNvPicPr>
          <p:nvPr/>
        </p:nvPicPr>
        <p:blipFill>
          <a:blip r:embed="rId3"/>
          <a:stretch>
            <a:fillRect/>
          </a:stretch>
        </p:blipFill>
        <p:spPr>
          <a:xfrm>
            <a:off x="3898070" y="2616527"/>
            <a:ext cx="1346200" cy="29210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639201947"/>
              </p:ext>
            </p:extLst>
          </p:nvPr>
        </p:nvGraphicFramePr>
        <p:xfrm>
          <a:off x="1915695" y="3984424"/>
          <a:ext cx="5324727" cy="1294840"/>
        </p:xfrm>
        <a:graphic>
          <a:graphicData uri="http://schemas.openxmlformats.org/drawingml/2006/table">
            <a:tbl>
              <a:tblPr firstRow="1" bandRow="1">
                <a:tableStyleId>{5C22544A-7EE6-4342-B048-85BDC9FD1C3A}</a:tableStyleId>
              </a:tblPr>
              <a:tblGrid>
                <a:gridCol w="1774909"/>
                <a:gridCol w="1774909"/>
                <a:gridCol w="1774909"/>
              </a:tblGrid>
              <a:tr h="304780">
                <a:tc>
                  <a:txBody>
                    <a:bodyPr/>
                    <a:lstStyle/>
                    <a:p>
                      <a:endParaRPr lang="en-US" sz="1600" dirty="0"/>
                    </a:p>
                  </a:txBody>
                  <a:tcPr marL="79870" marR="79870" marT="39935" marB="3993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μ</a:t>
                      </a:r>
                      <a:r>
                        <a:rPr lang="en-US" sz="1600" b="0" baseline="-25000" dirty="0" err="1" smtClean="0">
                          <a:solidFill>
                            <a:schemeClr val="bg1"/>
                          </a:solidFill>
                        </a:rPr>
                        <a:t>B</a:t>
                      </a:r>
                      <a:r>
                        <a:rPr lang="en-US" sz="1600" b="0" baseline="0" dirty="0" smtClean="0">
                          <a:solidFill>
                            <a:schemeClr val="bg1"/>
                          </a:solidFill>
                        </a:rPr>
                        <a:t> ± </a:t>
                      </a:r>
                      <a:r>
                        <a:rPr lang="en-US" sz="1600" b="0" baseline="0" dirty="0" err="1" smtClean="0">
                          <a:solidFill>
                            <a:schemeClr val="bg1"/>
                          </a:solidFill>
                        </a:rPr>
                        <a:t>δμ</a:t>
                      </a:r>
                      <a:r>
                        <a:rPr lang="en-US" sz="1600" b="0" baseline="-25000" dirty="0" err="1" smtClean="0">
                          <a:solidFill>
                            <a:schemeClr val="bg1"/>
                          </a:solidFill>
                        </a:rPr>
                        <a:t>B</a:t>
                      </a:r>
                      <a:r>
                        <a:rPr lang="en-US" sz="1600" b="0" baseline="-25000" dirty="0" smtClean="0">
                          <a:solidFill>
                            <a:schemeClr val="bg1"/>
                          </a:solidFill>
                        </a:rPr>
                        <a:t> </a:t>
                      </a:r>
                      <a:r>
                        <a:rPr lang="en-US" sz="1600" b="0" baseline="0" dirty="0" smtClean="0">
                          <a:solidFill>
                            <a:schemeClr val="bg1"/>
                          </a:solidFill>
                        </a:rPr>
                        <a:t>(</a:t>
                      </a:r>
                      <a:r>
                        <a:rPr lang="en-US" sz="1600" b="0" dirty="0" err="1" smtClean="0">
                          <a:solidFill>
                            <a:srgbClr val="000000"/>
                          </a:solidFill>
                          <a:cs typeface="Arial Narrow"/>
                        </a:rPr>
                        <a:t>μeV</a:t>
                      </a:r>
                      <a:r>
                        <a:rPr lang="en-US" sz="1600" b="0" dirty="0" smtClean="0">
                          <a:solidFill>
                            <a:srgbClr val="000000"/>
                          </a:solidFill>
                          <a:cs typeface="Arial Narrow"/>
                        </a:rPr>
                        <a:t>/T)</a:t>
                      </a:r>
                      <a:endParaRPr lang="en-US" sz="1600" b="0" dirty="0" smtClean="0">
                        <a:solidFill>
                          <a:srgbClr val="000000"/>
                        </a:solidFill>
                      </a:endParaRPr>
                    </a:p>
                  </a:txBody>
                  <a:tcPr marL="79870" marR="79870" marT="39935" marB="39935"/>
                </a:tc>
                <a:tc>
                  <a:txBody>
                    <a:bodyPr/>
                    <a:lstStyle/>
                    <a:p>
                      <a:pPr algn="ctr"/>
                      <a:r>
                        <a:rPr lang="en-US" sz="1600" b="0" dirty="0" smtClean="0">
                          <a:solidFill>
                            <a:srgbClr val="000000"/>
                          </a:solidFill>
                        </a:rPr>
                        <a:t>Y-intercept (</a:t>
                      </a:r>
                      <a:r>
                        <a:rPr lang="en-US" sz="1600" b="0" dirty="0" err="1" smtClean="0">
                          <a:solidFill>
                            <a:srgbClr val="000000"/>
                          </a:solidFill>
                          <a:cs typeface="Arial Narrow"/>
                        </a:rPr>
                        <a:t>μeV</a:t>
                      </a:r>
                      <a:r>
                        <a:rPr lang="en-US" sz="1600" b="0" dirty="0" smtClean="0">
                          <a:solidFill>
                            <a:srgbClr val="000000"/>
                          </a:solidFill>
                          <a:cs typeface="Arial Narrow"/>
                        </a:rPr>
                        <a:t>)</a:t>
                      </a:r>
                      <a:endParaRPr lang="en-US" sz="1600" b="0" dirty="0">
                        <a:solidFill>
                          <a:srgbClr val="000000"/>
                        </a:solidFill>
                      </a:endParaRPr>
                    </a:p>
                  </a:txBody>
                  <a:tcPr marL="79870" marR="79870" marT="39935" marB="39935"/>
                </a:tc>
              </a:tr>
              <a:tr h="304780">
                <a:tc>
                  <a:txBody>
                    <a:bodyPr/>
                    <a:lstStyle/>
                    <a:p>
                      <a:r>
                        <a:rPr lang="en-US" sz="1600" dirty="0" smtClean="0"/>
                        <a:t>Linear</a:t>
                      </a:r>
                      <a:r>
                        <a:rPr lang="en-US" sz="1600" baseline="0" dirty="0" smtClean="0"/>
                        <a:t> Fit</a:t>
                      </a:r>
                      <a:endParaRPr lang="en-US" sz="1600" dirty="0"/>
                    </a:p>
                  </a:txBody>
                  <a:tcPr marL="79870" marR="79870" marT="39935" marB="39935"/>
                </a:tc>
                <a:tc>
                  <a:txBody>
                    <a:bodyPr/>
                    <a:lstStyle/>
                    <a:p>
                      <a:pPr algn="ctr"/>
                      <a:r>
                        <a:rPr lang="en-US" sz="1600" i="0" dirty="0" smtClean="0">
                          <a:cs typeface="Arial Narrow"/>
                        </a:rPr>
                        <a:t>56±3</a:t>
                      </a:r>
                      <a:endParaRPr lang="en-US" sz="1600" i="0" dirty="0"/>
                    </a:p>
                  </a:txBody>
                  <a:tcPr marL="79870" marR="79870" marT="39935" marB="39935"/>
                </a:tc>
                <a:tc>
                  <a:txBody>
                    <a:bodyPr/>
                    <a:lstStyle/>
                    <a:p>
                      <a:pPr algn="ctr"/>
                      <a:r>
                        <a:rPr lang="en-US" sz="1600" dirty="0" smtClean="0"/>
                        <a:t>-0.5±0.8</a:t>
                      </a:r>
                      <a:endParaRPr lang="en-US" sz="1600" dirty="0"/>
                    </a:p>
                  </a:txBody>
                  <a:tcPr marL="79870" marR="79870" marT="39935" marB="39935"/>
                </a:tc>
              </a:tr>
              <a:tr h="304780">
                <a:tc>
                  <a:txBody>
                    <a:bodyPr/>
                    <a:lstStyle/>
                    <a:p>
                      <a:r>
                        <a:rPr lang="en-US" sz="1600" dirty="0" smtClean="0"/>
                        <a:t>Averaged</a:t>
                      </a:r>
                      <a:endParaRPr lang="en-US" sz="1600" dirty="0"/>
                    </a:p>
                  </a:txBody>
                  <a:tcPr marL="79870" marR="79870" marT="39935" marB="39935"/>
                </a:tc>
                <a:tc>
                  <a:txBody>
                    <a:bodyPr/>
                    <a:lstStyle/>
                    <a:p>
                      <a:pPr algn="ctr"/>
                      <a:r>
                        <a:rPr lang="en-US" sz="1600" i="0" dirty="0" smtClean="0"/>
                        <a:t>61±2</a:t>
                      </a:r>
                      <a:endParaRPr lang="en-US" sz="1600" i="0" dirty="0"/>
                    </a:p>
                  </a:txBody>
                  <a:tcPr marL="79870" marR="79870" marT="39935" marB="39935"/>
                </a:tc>
                <a:tc>
                  <a:txBody>
                    <a:bodyPr/>
                    <a:lstStyle/>
                    <a:p>
                      <a:pPr algn="ctr"/>
                      <a:r>
                        <a:rPr lang="en-US" sz="1600" dirty="0" smtClean="0"/>
                        <a:t>NA</a:t>
                      </a:r>
                      <a:endParaRPr lang="en-US" sz="1600" dirty="0"/>
                    </a:p>
                  </a:txBody>
                  <a:tcPr marL="79870" marR="79870" marT="39935" marB="39935"/>
                </a:tc>
              </a:tr>
              <a:tr h="304780">
                <a:tc>
                  <a:txBody>
                    <a:bodyPr/>
                    <a:lstStyle/>
                    <a:p>
                      <a:r>
                        <a:rPr lang="en-US" sz="1600" dirty="0" smtClean="0"/>
                        <a:t>Expected</a:t>
                      </a:r>
                      <a:endParaRPr lang="en-US" sz="1600" dirty="0"/>
                    </a:p>
                  </a:txBody>
                  <a:tcPr marL="79870" marR="79870" marT="39935" marB="39935"/>
                </a:tc>
                <a:tc>
                  <a:txBody>
                    <a:bodyPr/>
                    <a:lstStyle/>
                    <a:p>
                      <a:pPr algn="ctr"/>
                      <a:r>
                        <a:rPr lang="en-US" sz="1600" i="0" dirty="0" smtClean="0"/>
                        <a:t>57.88</a:t>
                      </a:r>
                      <a:endParaRPr lang="en-US" sz="1600" i="0" dirty="0"/>
                    </a:p>
                  </a:txBody>
                  <a:tcPr marL="79870" marR="79870" marT="39935" marB="39935"/>
                </a:tc>
                <a:tc>
                  <a:txBody>
                    <a:bodyPr/>
                    <a:lstStyle/>
                    <a:p>
                      <a:pPr algn="ctr"/>
                      <a:r>
                        <a:rPr lang="en-US" sz="1600" dirty="0" smtClean="0"/>
                        <a:t>0</a:t>
                      </a:r>
                      <a:endParaRPr lang="en-US" sz="1600" dirty="0"/>
                    </a:p>
                  </a:txBody>
                  <a:tcPr marL="79870" marR="79870" marT="39935" marB="39935"/>
                </a:tc>
              </a:tr>
            </a:tbl>
          </a:graphicData>
        </a:graphic>
      </p:graphicFrame>
    </p:spTree>
    <p:extLst>
      <p:ext uri="{BB962C8B-B14F-4D97-AF65-F5344CB8AC3E}">
        <p14:creationId xmlns:p14="http://schemas.microsoft.com/office/powerpoint/2010/main" val="39645286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2117" y="274638"/>
            <a:ext cx="2405264" cy="1143000"/>
          </a:xfrm>
        </p:spPr>
        <p:txBody>
          <a:bodyPr/>
          <a:lstStyle/>
          <a:p>
            <a:r>
              <a:rPr lang="en-US" sz="3100" dirty="0" smtClean="0"/>
              <a:t>Conclusion</a:t>
            </a:r>
            <a:endParaRPr lang="en-US" sz="3100" dirty="0"/>
          </a:p>
        </p:txBody>
      </p:sp>
      <p:sp>
        <p:nvSpPr>
          <p:cNvPr id="3" name="Content Placeholder 2"/>
          <p:cNvSpPr>
            <a:spLocks noGrp="1"/>
          </p:cNvSpPr>
          <p:nvPr>
            <p:ph sz="quarter" idx="13"/>
          </p:nvPr>
        </p:nvSpPr>
        <p:spPr>
          <a:xfrm>
            <a:off x="2403583" y="1600200"/>
            <a:ext cx="4166210" cy="4114800"/>
          </a:xfrm>
        </p:spPr>
        <p:txBody>
          <a:bodyPr/>
          <a:lstStyle/>
          <a:p>
            <a:r>
              <a:rPr lang="en-US" dirty="0" smtClean="0"/>
              <a:t>We observed the Zeeman effect and took advantage of it to accurately measure to Bohr </a:t>
            </a:r>
            <a:r>
              <a:rPr lang="en-US" dirty="0" err="1" smtClean="0"/>
              <a:t>magneton</a:t>
            </a:r>
            <a:r>
              <a:rPr lang="en-US" dirty="0" smtClean="0"/>
              <a:t>.</a:t>
            </a:r>
          </a:p>
          <a:p>
            <a:pPr lvl="1"/>
            <a:r>
              <a:rPr lang="en-US" dirty="0" smtClean="0"/>
              <a:t>The linear fit measures it to within one standard deviation of the accepted value</a:t>
            </a:r>
          </a:p>
          <a:p>
            <a:pPr lvl="1"/>
            <a:r>
              <a:rPr lang="en-US" dirty="0" smtClean="0"/>
              <a:t>The </a:t>
            </a:r>
            <a:r>
              <a:rPr lang="en-US" dirty="0" smtClean="0"/>
              <a:t>simple average measures it to within two standard deviations of the accepted value</a:t>
            </a:r>
          </a:p>
        </p:txBody>
      </p:sp>
    </p:spTree>
    <p:extLst>
      <p:ext uri="{BB962C8B-B14F-4D97-AF65-F5344CB8AC3E}">
        <p14:creationId xmlns:p14="http://schemas.microsoft.com/office/powerpoint/2010/main" val="16808160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0019"/>
            <a:ext cx="7924800" cy="1143000"/>
          </a:xfrm>
        </p:spPr>
        <p:txBody>
          <a:bodyPr/>
          <a:lstStyle/>
          <a:p>
            <a:r>
              <a:rPr lang="en-US" dirty="0" smtClean="0"/>
              <a:t>Introduction</a:t>
            </a:r>
            <a:endParaRPr lang="en-US" dirty="0"/>
          </a:p>
        </p:txBody>
      </p:sp>
      <p:sp>
        <p:nvSpPr>
          <p:cNvPr id="3" name="Content Placeholder 2"/>
          <p:cNvSpPr>
            <a:spLocks noGrp="1"/>
          </p:cNvSpPr>
          <p:nvPr>
            <p:ph sz="quarter" idx="13"/>
          </p:nvPr>
        </p:nvSpPr>
        <p:spPr>
          <a:xfrm>
            <a:off x="609600" y="1577108"/>
            <a:ext cx="7924800" cy="5280892"/>
          </a:xfrm>
        </p:spPr>
        <p:txBody>
          <a:bodyPr>
            <a:normAutofit/>
          </a:bodyPr>
          <a:lstStyle/>
          <a:p>
            <a:r>
              <a:rPr lang="en-US" dirty="0"/>
              <a:t>Pieter </a:t>
            </a:r>
            <a:r>
              <a:rPr lang="en-US" dirty="0" smtClean="0"/>
              <a:t>Zeeman</a:t>
            </a:r>
            <a:r>
              <a:rPr lang="en-US" dirty="0"/>
              <a:t> </a:t>
            </a:r>
            <a:r>
              <a:rPr lang="en-US" dirty="0" smtClean="0"/>
              <a:t>is credited </a:t>
            </a:r>
            <a:r>
              <a:rPr lang="en-US" dirty="0" smtClean="0"/>
              <a:t>explaining what we </a:t>
            </a:r>
            <a:r>
              <a:rPr lang="en-US" dirty="0" smtClean="0"/>
              <a:t>call the Zeeman effect.</a:t>
            </a:r>
          </a:p>
          <a:p>
            <a:r>
              <a:rPr lang="en-US" dirty="0"/>
              <a:t>S</a:t>
            </a:r>
            <a:r>
              <a:rPr lang="en-US" dirty="0" smtClean="0"/>
              <a:t>ubstances which emit photons exhibit this effect when subjected to magnetic </a:t>
            </a:r>
            <a:r>
              <a:rPr lang="en-US" dirty="0" smtClean="0"/>
              <a:t>fields</a:t>
            </a:r>
            <a:r>
              <a:rPr lang="en-US" dirty="0"/>
              <a:t>.</a:t>
            </a:r>
            <a:endParaRPr lang="en-US" dirty="0" smtClean="0"/>
          </a:p>
          <a:p>
            <a:r>
              <a:rPr lang="en-US" dirty="0" smtClean="0"/>
              <a:t>There </a:t>
            </a:r>
            <a:r>
              <a:rPr lang="en-US" dirty="0"/>
              <a:t>are two types of effects, the normal and anomalous Zeeman </a:t>
            </a:r>
            <a:r>
              <a:rPr lang="en-US" dirty="0" smtClean="0"/>
              <a:t>effects.</a:t>
            </a:r>
          </a:p>
          <a:p>
            <a:pPr lvl="1"/>
            <a:r>
              <a:rPr lang="en-US" dirty="0" smtClean="0"/>
              <a:t>The normal </a:t>
            </a:r>
            <a:r>
              <a:rPr lang="en-US" dirty="0"/>
              <a:t>Zeeman </a:t>
            </a:r>
            <a:r>
              <a:rPr lang="en-US" dirty="0" smtClean="0"/>
              <a:t>effect occurs </a:t>
            </a:r>
            <a:r>
              <a:rPr lang="en-US" dirty="0"/>
              <a:t>when there is no spin magnetic </a:t>
            </a:r>
            <a:r>
              <a:rPr lang="en-US" dirty="0" smtClean="0"/>
              <a:t>moment.</a:t>
            </a:r>
          </a:p>
          <a:p>
            <a:pPr lvl="2"/>
            <a:r>
              <a:rPr lang="en-US" dirty="0" smtClean="0"/>
              <a:t> </a:t>
            </a:r>
          </a:p>
          <a:p>
            <a:pPr lvl="1"/>
            <a:r>
              <a:rPr lang="en-US" dirty="0" smtClean="0"/>
              <a:t>In </a:t>
            </a:r>
            <a:r>
              <a:rPr lang="en-US" dirty="0"/>
              <a:t>the more common anomalous Zeeman effect, several lines </a:t>
            </a:r>
            <a:r>
              <a:rPr lang="en-US" dirty="0" smtClean="0"/>
              <a:t>appear.</a:t>
            </a:r>
          </a:p>
          <a:p>
            <a:pPr lvl="2"/>
            <a:r>
              <a:rPr lang="en-US" dirty="0" smtClean="0"/>
              <a:t> </a:t>
            </a:r>
            <a:endParaRPr lang="en-US" sz="500" b="1" i="1" dirty="0" smtClean="0"/>
          </a:p>
          <a:p>
            <a:pPr marL="457200" lvl="1" indent="0" algn="ctr">
              <a:buNone/>
            </a:pPr>
            <a:endParaRPr lang="en-US" sz="500" b="1" i="1" dirty="0" smtClean="0"/>
          </a:p>
          <a:p>
            <a:pPr marL="457200" lvl="1" indent="0" algn="ctr">
              <a:buNone/>
            </a:pPr>
            <a:endParaRPr lang="en-US" sz="500" b="1" i="1" dirty="0" smtClean="0"/>
          </a:p>
          <a:p>
            <a:pPr marL="457200" lvl="1" indent="0" algn="ctr">
              <a:buNone/>
            </a:pPr>
            <a:endParaRPr lang="en-US" sz="500" b="1" i="1" dirty="0" smtClean="0"/>
          </a:p>
          <a:p>
            <a:pPr marL="457200" lvl="1" indent="0" algn="ctr">
              <a:buNone/>
            </a:pPr>
            <a:r>
              <a:rPr lang="en-US" b="1" u="sng" dirty="0" smtClean="0"/>
              <a:t>Our Goal in this experiment is to measure</a:t>
            </a:r>
          </a:p>
          <a:p>
            <a:pPr marL="457200" lvl="1" indent="0" algn="ctr">
              <a:buNone/>
            </a:pPr>
            <a:r>
              <a:rPr lang="en-US" b="1" u="sng" dirty="0" smtClean="0"/>
              <a:t>the value of the Bohr </a:t>
            </a:r>
            <a:r>
              <a:rPr lang="en-US" b="1" u="sng" dirty="0" err="1" smtClean="0"/>
              <a:t>magneton</a:t>
            </a:r>
            <a:r>
              <a:rPr lang="en-US" b="1" u="sng" dirty="0" smtClean="0"/>
              <a:t> (</a:t>
            </a:r>
            <a:r>
              <a:rPr lang="en-US" b="1" u="sng" dirty="0" err="1" smtClean="0"/>
              <a:t>μ</a:t>
            </a:r>
            <a:r>
              <a:rPr lang="en-US" b="1" u="sng" baseline="-25000" dirty="0" err="1" smtClean="0"/>
              <a:t>B</a:t>
            </a:r>
            <a:r>
              <a:rPr lang="en-US" b="1" u="sng" dirty="0" smtClean="0"/>
              <a:t>) using this effect</a:t>
            </a:r>
            <a:endParaRPr lang="en-US" b="1" u="sng" dirty="0" smtClean="0"/>
          </a:p>
        </p:txBody>
      </p:sp>
      <p:pic>
        <p:nvPicPr>
          <p:cNvPr id="8" name="Picture 7"/>
          <p:cNvPicPr>
            <a:picLocks noChangeAspect="1"/>
          </p:cNvPicPr>
          <p:nvPr/>
        </p:nvPicPr>
        <p:blipFill>
          <a:blip r:embed="rId3"/>
          <a:stretch>
            <a:fillRect/>
          </a:stretch>
        </p:blipFill>
        <p:spPr>
          <a:xfrm>
            <a:off x="1856509" y="3166990"/>
            <a:ext cx="1346200" cy="292100"/>
          </a:xfrm>
          <a:prstGeom prst="rect">
            <a:avLst/>
          </a:prstGeom>
        </p:spPr>
      </p:pic>
      <p:pic>
        <p:nvPicPr>
          <p:cNvPr id="9" name="Picture 8"/>
          <p:cNvPicPr>
            <a:picLocks noChangeAspect="1"/>
          </p:cNvPicPr>
          <p:nvPr/>
        </p:nvPicPr>
        <p:blipFill>
          <a:blip r:embed="rId4"/>
          <a:stretch>
            <a:fillRect/>
          </a:stretch>
        </p:blipFill>
        <p:spPr>
          <a:xfrm>
            <a:off x="1856509" y="3939382"/>
            <a:ext cx="1739900" cy="279400"/>
          </a:xfrm>
          <a:prstGeom prst="rect">
            <a:avLst/>
          </a:prstGeom>
        </p:spPr>
      </p:pic>
    </p:spTree>
    <p:extLst>
      <p:ext uri="{BB962C8B-B14F-4D97-AF65-F5344CB8AC3E}">
        <p14:creationId xmlns:p14="http://schemas.microsoft.com/office/powerpoint/2010/main" val="19763821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rotWithShape="1">
          <a:blip r:embed="rId3"/>
          <a:srcRect l="-16115" r="-11275" b="-24082"/>
          <a:stretch/>
        </p:blipFill>
        <p:spPr>
          <a:xfrm>
            <a:off x="-1223818" y="1600200"/>
            <a:ext cx="11265452" cy="4114800"/>
          </a:xfrm>
        </p:spPr>
      </p:pic>
      <p:sp>
        <p:nvSpPr>
          <p:cNvPr id="4" name="Title 3"/>
          <p:cNvSpPr>
            <a:spLocks noGrp="1"/>
          </p:cNvSpPr>
          <p:nvPr>
            <p:ph type="title"/>
          </p:nvPr>
        </p:nvSpPr>
        <p:spPr>
          <a:xfrm>
            <a:off x="346244" y="-288335"/>
            <a:ext cx="7924800" cy="1143000"/>
          </a:xfrm>
        </p:spPr>
        <p:txBody>
          <a:bodyPr/>
          <a:lstStyle/>
          <a:p>
            <a:r>
              <a:rPr lang="en-US" sz="3100" dirty="0" smtClean="0"/>
              <a:t>Experimental Arrangement</a:t>
            </a:r>
            <a:endParaRPr lang="en-US" sz="3100" dirty="0"/>
          </a:p>
        </p:txBody>
      </p:sp>
      <p:sp>
        <p:nvSpPr>
          <p:cNvPr id="7" name="TextBox 6"/>
          <p:cNvSpPr txBox="1"/>
          <p:nvPr/>
        </p:nvSpPr>
        <p:spPr>
          <a:xfrm>
            <a:off x="3406559" y="5175401"/>
            <a:ext cx="1637997" cy="369332"/>
          </a:xfrm>
          <a:prstGeom prst="rect">
            <a:avLst/>
          </a:prstGeom>
          <a:noFill/>
        </p:spPr>
        <p:txBody>
          <a:bodyPr wrap="square" rtlCol="0">
            <a:spAutoFit/>
          </a:bodyPr>
          <a:lstStyle/>
          <a:p>
            <a:r>
              <a:rPr lang="en-US" dirty="0" smtClean="0"/>
              <a:t>Polarization Filter</a:t>
            </a:r>
            <a:endParaRPr lang="en-US" dirty="0"/>
          </a:p>
        </p:txBody>
      </p:sp>
      <p:sp>
        <p:nvSpPr>
          <p:cNvPr id="8" name="TextBox 7"/>
          <p:cNvSpPr txBox="1"/>
          <p:nvPr/>
        </p:nvSpPr>
        <p:spPr>
          <a:xfrm>
            <a:off x="522261" y="5175401"/>
            <a:ext cx="2089040" cy="369332"/>
          </a:xfrm>
          <a:prstGeom prst="rect">
            <a:avLst/>
          </a:prstGeom>
          <a:noFill/>
        </p:spPr>
        <p:txBody>
          <a:bodyPr wrap="square" rtlCol="0">
            <a:spAutoFit/>
          </a:bodyPr>
          <a:lstStyle/>
          <a:p>
            <a:pPr algn="ctr"/>
            <a:r>
              <a:rPr lang="en-US" dirty="0" smtClean="0"/>
              <a:t>Red Filter</a:t>
            </a:r>
            <a:endParaRPr lang="en-US" dirty="0"/>
          </a:p>
        </p:txBody>
      </p:sp>
      <p:sp>
        <p:nvSpPr>
          <p:cNvPr id="9" name="TextBox 8"/>
          <p:cNvSpPr txBox="1"/>
          <p:nvPr/>
        </p:nvSpPr>
        <p:spPr>
          <a:xfrm>
            <a:off x="4178077" y="1056641"/>
            <a:ext cx="854608" cy="369332"/>
          </a:xfrm>
          <a:prstGeom prst="rect">
            <a:avLst/>
          </a:prstGeom>
          <a:noFill/>
        </p:spPr>
        <p:txBody>
          <a:bodyPr wrap="square" rtlCol="0">
            <a:spAutoFit/>
          </a:bodyPr>
          <a:lstStyle/>
          <a:p>
            <a:r>
              <a:rPr lang="en-US" dirty="0" smtClean="0"/>
              <a:t>Lenses</a:t>
            </a:r>
            <a:endParaRPr lang="en-US" dirty="0"/>
          </a:p>
        </p:txBody>
      </p:sp>
      <p:sp>
        <p:nvSpPr>
          <p:cNvPr id="10" name="TextBox 9"/>
          <p:cNvSpPr txBox="1"/>
          <p:nvPr/>
        </p:nvSpPr>
        <p:spPr>
          <a:xfrm>
            <a:off x="5661772" y="5175401"/>
            <a:ext cx="1780432" cy="646331"/>
          </a:xfrm>
          <a:prstGeom prst="rect">
            <a:avLst/>
          </a:prstGeom>
          <a:noFill/>
        </p:spPr>
        <p:txBody>
          <a:bodyPr wrap="square" rtlCol="0">
            <a:spAutoFit/>
          </a:bodyPr>
          <a:lstStyle/>
          <a:p>
            <a:pPr algn="ctr"/>
            <a:r>
              <a:rPr lang="en-US" dirty="0" err="1"/>
              <a:t>Fabry</a:t>
            </a:r>
            <a:r>
              <a:rPr lang="en-US" dirty="0"/>
              <a:t>-</a:t>
            </a:r>
            <a:r>
              <a:rPr lang="en-US" dirty="0" smtClean="0"/>
              <a:t>Perot etalon </a:t>
            </a:r>
            <a:endParaRPr lang="en-US" dirty="0"/>
          </a:p>
          <a:p>
            <a:pPr algn="ctr"/>
            <a:endParaRPr lang="en-US" dirty="0"/>
          </a:p>
        </p:txBody>
      </p:sp>
      <p:cxnSp>
        <p:nvCxnSpPr>
          <p:cNvPr id="12" name="Straight Arrow Connector 11"/>
          <p:cNvCxnSpPr>
            <a:stCxn id="7" idx="0"/>
          </p:cNvCxnSpPr>
          <p:nvPr/>
        </p:nvCxnSpPr>
        <p:spPr>
          <a:xfrm flipH="1" flipV="1">
            <a:off x="3821993" y="3015027"/>
            <a:ext cx="403565" cy="2160374"/>
          </a:xfrm>
          <a:prstGeom prst="straightConnector1">
            <a:avLst/>
          </a:prstGeom>
          <a:ln>
            <a:solidFill>
              <a:srgbClr val="CA2B27"/>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0"/>
          </p:cNvCxnSpPr>
          <p:nvPr/>
        </p:nvCxnSpPr>
        <p:spPr>
          <a:xfrm flipV="1">
            <a:off x="1566781" y="3015027"/>
            <a:ext cx="818997" cy="2160374"/>
          </a:xfrm>
          <a:prstGeom prst="straightConnector1">
            <a:avLst/>
          </a:prstGeom>
          <a:ln>
            <a:solidFill>
              <a:srgbClr val="CA2B27"/>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0"/>
          </p:cNvCxnSpPr>
          <p:nvPr/>
        </p:nvCxnSpPr>
        <p:spPr>
          <a:xfrm flipH="1" flipV="1">
            <a:off x="6421423" y="3121859"/>
            <a:ext cx="130565" cy="2053542"/>
          </a:xfrm>
          <a:prstGeom prst="straightConnector1">
            <a:avLst/>
          </a:prstGeom>
          <a:ln>
            <a:solidFill>
              <a:srgbClr val="CA2B27"/>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2"/>
          </p:cNvCxnSpPr>
          <p:nvPr/>
        </p:nvCxnSpPr>
        <p:spPr>
          <a:xfrm flipH="1">
            <a:off x="3287864" y="1425973"/>
            <a:ext cx="1317517" cy="651310"/>
          </a:xfrm>
          <a:prstGeom prst="straightConnector1">
            <a:avLst/>
          </a:prstGeom>
          <a:ln>
            <a:solidFill>
              <a:srgbClr val="CA2B27"/>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9" idx="2"/>
          </p:cNvCxnSpPr>
          <p:nvPr/>
        </p:nvCxnSpPr>
        <p:spPr>
          <a:xfrm>
            <a:off x="4605381" y="1425973"/>
            <a:ext cx="2623171" cy="651310"/>
          </a:xfrm>
          <a:prstGeom prst="straightConnector1">
            <a:avLst/>
          </a:prstGeom>
          <a:ln>
            <a:solidFill>
              <a:srgbClr val="CA2B27"/>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421423" y="1056641"/>
            <a:ext cx="2350170" cy="369332"/>
          </a:xfrm>
          <a:prstGeom prst="rect">
            <a:avLst/>
          </a:prstGeom>
          <a:noFill/>
        </p:spPr>
        <p:txBody>
          <a:bodyPr wrap="square" rtlCol="0">
            <a:spAutoFit/>
          </a:bodyPr>
          <a:lstStyle/>
          <a:p>
            <a:pPr algn="ctr"/>
            <a:r>
              <a:rPr lang="en-US" dirty="0" smtClean="0"/>
              <a:t>Ocular</a:t>
            </a:r>
            <a:endParaRPr lang="en-US" dirty="0"/>
          </a:p>
        </p:txBody>
      </p:sp>
      <p:cxnSp>
        <p:nvCxnSpPr>
          <p:cNvPr id="32" name="Straight Arrow Connector 31"/>
          <p:cNvCxnSpPr>
            <a:stCxn id="30" idx="2"/>
          </p:cNvCxnSpPr>
          <p:nvPr/>
        </p:nvCxnSpPr>
        <p:spPr>
          <a:xfrm>
            <a:off x="7596508" y="1425973"/>
            <a:ext cx="674536" cy="995545"/>
          </a:xfrm>
          <a:prstGeom prst="straightConnector1">
            <a:avLst/>
          </a:prstGeom>
          <a:ln>
            <a:solidFill>
              <a:srgbClr val="CA2B27"/>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5608" y="1056641"/>
            <a:ext cx="2848689" cy="369332"/>
          </a:xfrm>
          <a:prstGeom prst="rect">
            <a:avLst/>
          </a:prstGeom>
          <a:noFill/>
        </p:spPr>
        <p:txBody>
          <a:bodyPr wrap="square" rtlCol="0">
            <a:spAutoFit/>
          </a:bodyPr>
          <a:lstStyle/>
          <a:p>
            <a:pPr algn="ctr"/>
            <a:r>
              <a:rPr lang="en-US" dirty="0" smtClean="0"/>
              <a:t>Sample Housing and Magnets</a:t>
            </a:r>
            <a:endParaRPr lang="en-US" dirty="0"/>
          </a:p>
        </p:txBody>
      </p:sp>
      <p:cxnSp>
        <p:nvCxnSpPr>
          <p:cNvPr id="39" name="Straight Arrow Connector 38"/>
          <p:cNvCxnSpPr/>
          <p:nvPr/>
        </p:nvCxnSpPr>
        <p:spPr>
          <a:xfrm>
            <a:off x="605348" y="1425973"/>
            <a:ext cx="474781" cy="817492"/>
          </a:xfrm>
          <a:prstGeom prst="straightConnector1">
            <a:avLst/>
          </a:prstGeom>
          <a:ln>
            <a:solidFill>
              <a:srgbClr val="CA2B27"/>
            </a:solidFill>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796199" y="6110475"/>
            <a:ext cx="3684572" cy="523220"/>
          </a:xfrm>
          <a:prstGeom prst="rect">
            <a:avLst/>
          </a:prstGeom>
          <a:noFill/>
        </p:spPr>
        <p:txBody>
          <a:bodyPr wrap="none" rtlCol="0">
            <a:spAutoFit/>
          </a:bodyPr>
          <a:lstStyle/>
          <a:p>
            <a:r>
              <a:rPr lang="en-US" sz="1400" dirty="0" smtClean="0"/>
              <a:t>*Ocular is replaced with </a:t>
            </a:r>
            <a:r>
              <a:rPr lang="en-US" sz="1400" dirty="0" err="1" smtClean="0"/>
              <a:t>VideoCom</a:t>
            </a:r>
            <a:r>
              <a:rPr lang="en-US" sz="1400" dirty="0" smtClean="0"/>
              <a:t> for the experiment</a:t>
            </a:r>
            <a:endParaRPr lang="en-US" sz="1400" dirty="0"/>
          </a:p>
          <a:p>
            <a:endParaRPr lang="en-US" sz="1400" dirty="0"/>
          </a:p>
        </p:txBody>
      </p:sp>
    </p:spTree>
    <p:extLst>
      <p:ext uri="{BB962C8B-B14F-4D97-AF65-F5344CB8AC3E}">
        <p14:creationId xmlns:p14="http://schemas.microsoft.com/office/powerpoint/2010/main" val="24022076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53" y="225532"/>
            <a:ext cx="7924800" cy="954701"/>
          </a:xfrm>
        </p:spPr>
        <p:txBody>
          <a:bodyPr/>
          <a:lstStyle/>
          <a:p>
            <a:r>
              <a:rPr lang="en-US" sz="3100" dirty="0" smtClean="0"/>
              <a:t>Sample Housing and Magnets</a:t>
            </a:r>
            <a:endParaRPr lang="en-US" sz="3100" dirty="0"/>
          </a:p>
        </p:txBody>
      </p:sp>
      <p:pic>
        <p:nvPicPr>
          <p:cNvPr id="4" name="Picture 3"/>
          <p:cNvPicPr>
            <a:picLocks noChangeAspect="1"/>
          </p:cNvPicPr>
          <p:nvPr/>
        </p:nvPicPr>
        <p:blipFill>
          <a:blip r:embed="rId3"/>
          <a:stretch>
            <a:fillRect/>
          </a:stretch>
        </p:blipFill>
        <p:spPr>
          <a:xfrm>
            <a:off x="5171685" y="1607561"/>
            <a:ext cx="2911672" cy="3947686"/>
          </a:xfrm>
          <a:prstGeom prst="rect">
            <a:avLst/>
          </a:prstGeom>
        </p:spPr>
      </p:pic>
      <p:sp>
        <p:nvSpPr>
          <p:cNvPr id="5" name="Content Placeholder 2"/>
          <p:cNvSpPr>
            <a:spLocks noGrp="1"/>
          </p:cNvSpPr>
          <p:nvPr>
            <p:ph sz="quarter" idx="13"/>
          </p:nvPr>
        </p:nvSpPr>
        <p:spPr>
          <a:xfrm>
            <a:off x="763903" y="2372338"/>
            <a:ext cx="4090740" cy="3686542"/>
          </a:xfrm>
        </p:spPr>
        <p:txBody>
          <a:bodyPr>
            <a:normAutofit/>
          </a:bodyPr>
          <a:lstStyle/>
          <a:p>
            <a:r>
              <a:rPr lang="en-US" dirty="0" smtClean="0"/>
              <a:t>We apply a current to a Cadmium lamp to cause the Cd to release photons.</a:t>
            </a:r>
          </a:p>
          <a:p>
            <a:r>
              <a:rPr lang="en-US" dirty="0" smtClean="0"/>
              <a:t>The red filter limits observations to Cd’s 643.8 nm emission line.</a:t>
            </a:r>
          </a:p>
          <a:p>
            <a:r>
              <a:rPr lang="en-US" dirty="0" smtClean="0"/>
              <a:t>The magnets one either side make </a:t>
            </a:r>
            <a:r>
              <a:rPr lang="en-US" i="1" dirty="0" smtClean="0"/>
              <a:t>B-f</a:t>
            </a:r>
            <a:r>
              <a:rPr lang="en-US" dirty="0" smtClean="0"/>
              <a:t>ields which alter this emission line.</a:t>
            </a:r>
          </a:p>
          <a:p>
            <a:endParaRPr lang="en-US" dirty="0"/>
          </a:p>
          <a:p>
            <a:endParaRPr lang="en-US" dirty="0"/>
          </a:p>
        </p:txBody>
      </p:sp>
    </p:spTree>
    <p:extLst>
      <p:ext uri="{BB962C8B-B14F-4D97-AF65-F5344CB8AC3E}">
        <p14:creationId xmlns:p14="http://schemas.microsoft.com/office/powerpoint/2010/main" val="32272602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26" y="332364"/>
            <a:ext cx="7924800" cy="864901"/>
          </a:xfrm>
        </p:spPr>
        <p:txBody>
          <a:bodyPr/>
          <a:lstStyle/>
          <a:p>
            <a:r>
              <a:rPr lang="en-US" sz="3100" dirty="0" err="1"/>
              <a:t>Fabry</a:t>
            </a:r>
            <a:r>
              <a:rPr lang="en-US" sz="3100" dirty="0"/>
              <a:t>-Perot etalon </a:t>
            </a:r>
          </a:p>
        </p:txBody>
      </p:sp>
      <p:sp>
        <p:nvSpPr>
          <p:cNvPr id="3" name="Content Placeholder 2"/>
          <p:cNvSpPr>
            <a:spLocks noGrp="1"/>
          </p:cNvSpPr>
          <p:nvPr>
            <p:ph sz="quarter" idx="13"/>
          </p:nvPr>
        </p:nvSpPr>
        <p:spPr>
          <a:xfrm>
            <a:off x="312860" y="1384568"/>
            <a:ext cx="3995784" cy="4358634"/>
          </a:xfrm>
        </p:spPr>
        <p:txBody>
          <a:bodyPr>
            <a:normAutofit/>
          </a:bodyPr>
          <a:lstStyle/>
          <a:p>
            <a:r>
              <a:rPr lang="en-US" dirty="0" smtClean="0"/>
              <a:t>Made of transparent plate with reflective coating on either side.</a:t>
            </a:r>
          </a:p>
          <a:p>
            <a:r>
              <a:rPr lang="en-US" dirty="0" smtClean="0"/>
              <a:t>An i</a:t>
            </a:r>
            <a:r>
              <a:rPr lang="en-US" dirty="0" smtClean="0"/>
              <a:t>nterference patter is created by </a:t>
            </a:r>
            <a:r>
              <a:rPr lang="en-US" dirty="0" smtClean="0"/>
              <a:t>reflection inside the etalon.</a:t>
            </a:r>
          </a:p>
          <a:p>
            <a:r>
              <a:rPr lang="en-US" dirty="0"/>
              <a:t>P</a:t>
            </a:r>
            <a:r>
              <a:rPr lang="en-US" dirty="0" smtClean="0"/>
              <a:t>hase shift through etalon:</a:t>
            </a:r>
          </a:p>
          <a:p>
            <a:endParaRPr lang="en-US" dirty="0" smtClean="0"/>
          </a:p>
          <a:p>
            <a:r>
              <a:rPr lang="en-US" dirty="0" smtClean="0"/>
              <a:t>Constructive Interference:</a:t>
            </a:r>
          </a:p>
          <a:p>
            <a:endParaRPr lang="en-US" dirty="0" smtClean="0"/>
          </a:p>
          <a:p>
            <a:r>
              <a:rPr lang="en-US" dirty="0" smtClean="0"/>
              <a:t>Pattern is circular about the </a:t>
            </a:r>
            <a:r>
              <a:rPr lang="en-US" i="1" dirty="0" smtClean="0"/>
              <a:t>α</a:t>
            </a:r>
            <a:r>
              <a:rPr lang="en-US" dirty="0" smtClean="0"/>
              <a:t>=0 line</a:t>
            </a:r>
          </a:p>
          <a:p>
            <a:endParaRPr lang="en-US" dirty="0" smtClean="0"/>
          </a:p>
          <a:p>
            <a:endParaRPr lang="en-US" dirty="0" smtClean="0"/>
          </a:p>
          <a:p>
            <a:endParaRPr lang="en-US" dirty="0"/>
          </a:p>
        </p:txBody>
      </p:sp>
      <p:pic>
        <p:nvPicPr>
          <p:cNvPr id="8" name="Picture 7"/>
          <p:cNvPicPr>
            <a:picLocks noChangeAspect="1"/>
          </p:cNvPicPr>
          <p:nvPr/>
        </p:nvPicPr>
        <p:blipFill>
          <a:blip r:embed="rId3"/>
          <a:stretch>
            <a:fillRect/>
          </a:stretch>
        </p:blipFill>
        <p:spPr>
          <a:xfrm>
            <a:off x="4486688" y="1189613"/>
            <a:ext cx="4119066" cy="3504357"/>
          </a:xfrm>
          <a:prstGeom prst="rect">
            <a:avLst/>
          </a:prstGeom>
        </p:spPr>
      </p:pic>
      <p:pic>
        <p:nvPicPr>
          <p:cNvPr id="9" name="Picture 8"/>
          <p:cNvPicPr>
            <a:picLocks noChangeAspect="1"/>
          </p:cNvPicPr>
          <p:nvPr/>
        </p:nvPicPr>
        <p:blipFill>
          <a:blip r:embed="rId4"/>
          <a:stretch>
            <a:fillRect/>
          </a:stretch>
        </p:blipFill>
        <p:spPr>
          <a:xfrm>
            <a:off x="1419850" y="3078595"/>
            <a:ext cx="863600" cy="241300"/>
          </a:xfrm>
          <a:prstGeom prst="rect">
            <a:avLst/>
          </a:prstGeom>
        </p:spPr>
      </p:pic>
      <p:pic>
        <p:nvPicPr>
          <p:cNvPr id="10" name="Picture 9"/>
          <p:cNvPicPr>
            <a:picLocks noChangeAspect="1"/>
          </p:cNvPicPr>
          <p:nvPr/>
        </p:nvPicPr>
        <p:blipFill>
          <a:blip r:embed="rId5"/>
          <a:stretch>
            <a:fillRect/>
          </a:stretch>
        </p:blipFill>
        <p:spPr>
          <a:xfrm>
            <a:off x="2395377" y="4953613"/>
            <a:ext cx="4221502" cy="1579177"/>
          </a:xfrm>
          <a:prstGeom prst="rect">
            <a:avLst/>
          </a:prstGeom>
        </p:spPr>
      </p:pic>
      <p:sp>
        <p:nvSpPr>
          <p:cNvPr id="11" name="TextBox 10"/>
          <p:cNvSpPr txBox="1"/>
          <p:nvPr/>
        </p:nvSpPr>
        <p:spPr>
          <a:xfrm>
            <a:off x="2395377" y="4953613"/>
            <a:ext cx="858691" cy="369332"/>
          </a:xfrm>
          <a:prstGeom prst="rect">
            <a:avLst/>
          </a:prstGeom>
          <a:noFill/>
        </p:spPr>
        <p:txBody>
          <a:bodyPr wrap="square" rtlCol="0">
            <a:spAutoFit/>
          </a:bodyPr>
          <a:lstStyle/>
          <a:p>
            <a:r>
              <a:rPr lang="en-US" dirty="0" smtClean="0"/>
              <a:t>No field</a:t>
            </a:r>
            <a:endParaRPr lang="en-US" dirty="0"/>
          </a:p>
        </p:txBody>
      </p:sp>
      <p:sp>
        <p:nvSpPr>
          <p:cNvPr id="12" name="TextBox 11"/>
          <p:cNvSpPr txBox="1"/>
          <p:nvPr/>
        </p:nvSpPr>
        <p:spPr>
          <a:xfrm>
            <a:off x="5627978" y="4953613"/>
            <a:ext cx="1080128" cy="369332"/>
          </a:xfrm>
          <a:prstGeom prst="rect">
            <a:avLst/>
          </a:prstGeom>
          <a:noFill/>
        </p:spPr>
        <p:txBody>
          <a:bodyPr wrap="square" rtlCol="0">
            <a:spAutoFit/>
          </a:bodyPr>
          <a:lstStyle/>
          <a:p>
            <a:r>
              <a:rPr lang="en-US" dirty="0" smtClean="0"/>
              <a:t>With field</a:t>
            </a:r>
            <a:endParaRPr lang="en-US" dirty="0"/>
          </a:p>
        </p:txBody>
      </p:sp>
      <p:pic>
        <p:nvPicPr>
          <p:cNvPr id="14" name="Picture 13"/>
          <p:cNvPicPr>
            <a:picLocks noChangeAspect="1"/>
          </p:cNvPicPr>
          <p:nvPr/>
        </p:nvPicPr>
        <p:blipFill>
          <a:blip r:embed="rId6"/>
          <a:stretch>
            <a:fillRect/>
          </a:stretch>
        </p:blipFill>
        <p:spPr>
          <a:xfrm>
            <a:off x="1134310" y="3890211"/>
            <a:ext cx="1435100" cy="254000"/>
          </a:xfrm>
          <a:prstGeom prst="rect">
            <a:avLst/>
          </a:prstGeom>
        </p:spPr>
      </p:pic>
    </p:spTree>
    <p:extLst>
      <p:ext uri="{BB962C8B-B14F-4D97-AF65-F5344CB8AC3E}">
        <p14:creationId xmlns:p14="http://schemas.microsoft.com/office/powerpoint/2010/main" val="36522293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104"/>
            <a:ext cx="7924800" cy="1143000"/>
          </a:xfrm>
        </p:spPr>
        <p:txBody>
          <a:bodyPr/>
          <a:lstStyle/>
          <a:p>
            <a:r>
              <a:rPr lang="en-US" sz="3100" dirty="0" smtClean="0"/>
              <a:t>Calibration</a:t>
            </a:r>
            <a:endParaRPr lang="en-US" sz="3100" dirty="0"/>
          </a:p>
        </p:txBody>
      </p:sp>
      <p:sp>
        <p:nvSpPr>
          <p:cNvPr id="3" name="Content Placeholder 2"/>
          <p:cNvSpPr>
            <a:spLocks noGrp="1"/>
          </p:cNvSpPr>
          <p:nvPr>
            <p:ph sz="quarter" idx="13"/>
          </p:nvPr>
        </p:nvSpPr>
        <p:spPr>
          <a:xfrm>
            <a:off x="510390" y="1201699"/>
            <a:ext cx="8024010" cy="4114800"/>
          </a:xfrm>
        </p:spPr>
        <p:txBody>
          <a:bodyPr/>
          <a:lstStyle/>
          <a:p>
            <a:r>
              <a:rPr lang="en-US" dirty="0" smtClean="0"/>
              <a:t>We </a:t>
            </a:r>
            <a:r>
              <a:rPr lang="en-US" dirty="0" smtClean="0"/>
              <a:t>measure the </a:t>
            </a:r>
            <a:r>
              <a:rPr lang="en-US" dirty="0"/>
              <a:t>magnetic </a:t>
            </a:r>
            <a:r>
              <a:rPr lang="en-US" dirty="0" smtClean="0"/>
              <a:t>field (</a:t>
            </a:r>
            <a:r>
              <a:rPr lang="en-US" i="1" dirty="0" smtClean="0"/>
              <a:t>B</a:t>
            </a:r>
            <a:r>
              <a:rPr lang="en-US" dirty="0" smtClean="0"/>
              <a:t>-field) strength </a:t>
            </a:r>
            <a:r>
              <a:rPr lang="en-US" dirty="0" smtClean="0"/>
              <a:t>and the </a:t>
            </a:r>
            <a:r>
              <a:rPr lang="en-US" dirty="0" smtClean="0"/>
              <a:t>current (</a:t>
            </a:r>
            <a:r>
              <a:rPr lang="en-US" i="1" dirty="0" smtClean="0"/>
              <a:t>I</a:t>
            </a:r>
            <a:r>
              <a:rPr lang="en-US" dirty="0" smtClean="0"/>
              <a:t>) required to </a:t>
            </a:r>
            <a:r>
              <a:rPr lang="en-US" dirty="0" smtClean="0"/>
              <a:t>generate it.</a:t>
            </a:r>
          </a:p>
          <a:p>
            <a:r>
              <a:rPr lang="en-US" dirty="0" smtClean="0"/>
              <a:t> This data is then fit to a curve</a:t>
            </a:r>
            <a:r>
              <a:rPr lang="en-US" dirty="0" smtClean="0"/>
              <a:t> </a:t>
            </a:r>
            <a:r>
              <a:rPr lang="en-US" dirty="0" smtClean="0"/>
              <a:t>to predict the </a:t>
            </a:r>
            <a:r>
              <a:rPr lang="en-US" i="1" dirty="0" smtClean="0"/>
              <a:t>B</a:t>
            </a:r>
            <a:r>
              <a:rPr lang="en-US" dirty="0" smtClean="0"/>
              <a:t>-field at an arbitrary </a:t>
            </a:r>
            <a:r>
              <a:rPr lang="en-US" i="1" dirty="0" smtClean="0"/>
              <a:t>I</a:t>
            </a:r>
            <a:r>
              <a:rPr lang="en-US" dirty="0" smtClean="0"/>
              <a:t>.</a:t>
            </a:r>
          </a:p>
          <a:p>
            <a:endParaRPr lang="en-US" dirty="0"/>
          </a:p>
          <a:p>
            <a:endParaRPr lang="en-US" dirty="0"/>
          </a:p>
        </p:txBody>
      </p:sp>
      <p:pic>
        <p:nvPicPr>
          <p:cNvPr id="4" name="Picture 3" descr="calib_I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730" y="2160375"/>
            <a:ext cx="6500257" cy="4380099"/>
          </a:xfrm>
          <a:prstGeom prst="rect">
            <a:avLst/>
          </a:prstGeom>
        </p:spPr>
      </p:pic>
    </p:spTree>
    <p:extLst>
      <p:ext uri="{BB962C8B-B14F-4D97-AF65-F5344CB8AC3E}">
        <p14:creationId xmlns:p14="http://schemas.microsoft.com/office/powerpoint/2010/main" val="40058798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dirty="0" smtClean="0"/>
              <a:t>Procedure</a:t>
            </a:r>
            <a:endParaRPr lang="en-US" sz="3100" dirty="0"/>
          </a:p>
        </p:txBody>
      </p:sp>
      <p:sp>
        <p:nvSpPr>
          <p:cNvPr id="3" name="Content Placeholder 2"/>
          <p:cNvSpPr>
            <a:spLocks noGrp="1"/>
          </p:cNvSpPr>
          <p:nvPr>
            <p:ph sz="quarter" idx="13"/>
          </p:nvPr>
        </p:nvSpPr>
        <p:spPr/>
        <p:txBody>
          <a:bodyPr/>
          <a:lstStyle/>
          <a:p>
            <a:r>
              <a:rPr lang="en-US" dirty="0" smtClean="0"/>
              <a:t>We incrementally increase the </a:t>
            </a:r>
            <a:r>
              <a:rPr lang="en-US" i="1" dirty="0" smtClean="0"/>
              <a:t>B</a:t>
            </a:r>
            <a:r>
              <a:rPr lang="en-US" dirty="0" smtClean="0"/>
              <a:t>-field </a:t>
            </a:r>
            <a:r>
              <a:rPr lang="en-US" dirty="0" smtClean="0"/>
              <a:t>in order to </a:t>
            </a:r>
            <a:r>
              <a:rPr lang="en-US" dirty="0" smtClean="0"/>
              <a:t>take advantage of the relation:</a:t>
            </a:r>
          </a:p>
          <a:p>
            <a:endParaRPr lang="en-US" dirty="0" smtClean="0"/>
          </a:p>
          <a:p>
            <a:r>
              <a:rPr lang="en-US" dirty="0"/>
              <a:t>T</a:t>
            </a:r>
            <a:r>
              <a:rPr lang="en-US" dirty="0" smtClean="0"/>
              <a:t>he </a:t>
            </a:r>
            <a:r>
              <a:rPr lang="en-US" dirty="0" smtClean="0"/>
              <a:t>degrees of divergence from the</a:t>
            </a:r>
            <a:r>
              <a:rPr lang="en-US" dirty="0" smtClean="0"/>
              <a:t> </a:t>
            </a:r>
            <a:r>
              <a:rPr lang="en-US" dirty="0" smtClean="0"/>
              <a:t>non-displaced line (L</a:t>
            </a:r>
            <a:r>
              <a:rPr lang="en-US" dirty="0"/>
              <a:t>=</a:t>
            </a:r>
            <a:r>
              <a:rPr lang="en-US" dirty="0" smtClean="0"/>
              <a:t>0) </a:t>
            </a:r>
            <a:r>
              <a:rPr lang="en-US" dirty="0" smtClean="0"/>
              <a:t>for different </a:t>
            </a:r>
            <a:r>
              <a:rPr lang="en-US" i="1" dirty="0" smtClean="0"/>
              <a:t>B’s</a:t>
            </a:r>
            <a:r>
              <a:rPr lang="en-US" dirty="0" smtClean="0"/>
              <a:t> gives a linear </a:t>
            </a:r>
            <a:r>
              <a:rPr lang="en-US" dirty="0" smtClean="0"/>
              <a:t>fit, </a:t>
            </a:r>
            <a:r>
              <a:rPr lang="en-US" dirty="0" smtClean="0"/>
              <a:t>with slope </a:t>
            </a:r>
            <a:r>
              <a:rPr lang="en-US" dirty="0" err="1" smtClean="0"/>
              <a:t>μ</a:t>
            </a:r>
            <a:r>
              <a:rPr lang="en-US" baseline="-25000" dirty="0" err="1" smtClean="0"/>
              <a:t>B</a:t>
            </a:r>
            <a:r>
              <a:rPr lang="en-US" dirty="0" smtClean="0"/>
              <a:t>.</a:t>
            </a:r>
          </a:p>
          <a:p>
            <a:r>
              <a:rPr lang="en-US" dirty="0"/>
              <a:t>W</a:t>
            </a:r>
            <a:r>
              <a:rPr lang="en-US" dirty="0" smtClean="0"/>
              <a:t>e </a:t>
            </a:r>
            <a:r>
              <a:rPr lang="en-US" dirty="0" smtClean="0"/>
              <a:t>use a spectrometer to analyze the </a:t>
            </a:r>
            <a:r>
              <a:rPr lang="en-US" dirty="0" err="1" smtClean="0"/>
              <a:t>Fabry</a:t>
            </a:r>
            <a:r>
              <a:rPr lang="en-US" dirty="0" smtClean="0"/>
              <a:t> Perot interference pattern.</a:t>
            </a:r>
          </a:p>
          <a:p>
            <a:r>
              <a:rPr lang="en-US" dirty="0" smtClean="0"/>
              <a:t>S</a:t>
            </a:r>
            <a:r>
              <a:rPr lang="en-US" dirty="0" smtClean="0"/>
              <a:t>pectrometer output </a:t>
            </a:r>
            <a:r>
              <a:rPr lang="en-US" dirty="0" smtClean="0"/>
              <a:t>is shown below:</a:t>
            </a:r>
          </a:p>
          <a:p>
            <a:endParaRPr lang="en-US" dirty="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3850593" y="1994619"/>
            <a:ext cx="1346200" cy="292100"/>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6826" y="4008310"/>
            <a:ext cx="4296775" cy="2223538"/>
          </a:xfrm>
          <a:prstGeom prst="rect">
            <a:avLst/>
          </a:prstGeom>
        </p:spPr>
      </p:pic>
      <p:pic>
        <p:nvPicPr>
          <p:cNvPr id="7" name="Picture 6"/>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724079" y="4008310"/>
            <a:ext cx="4296775" cy="2223538"/>
          </a:xfrm>
          <a:prstGeom prst="rect">
            <a:avLst/>
          </a:prstGeom>
        </p:spPr>
      </p:pic>
      <p:sp>
        <p:nvSpPr>
          <p:cNvPr id="8" name="TextBox 7"/>
          <p:cNvSpPr txBox="1"/>
          <p:nvPr/>
        </p:nvSpPr>
        <p:spPr>
          <a:xfrm>
            <a:off x="180254" y="4098959"/>
            <a:ext cx="858691" cy="369332"/>
          </a:xfrm>
          <a:prstGeom prst="rect">
            <a:avLst/>
          </a:prstGeom>
          <a:noFill/>
        </p:spPr>
        <p:txBody>
          <a:bodyPr wrap="square" rtlCol="0">
            <a:spAutoFit/>
          </a:bodyPr>
          <a:lstStyle/>
          <a:p>
            <a:r>
              <a:rPr lang="en-US" dirty="0" smtClean="0">
                <a:solidFill>
                  <a:schemeClr val="bg1"/>
                </a:solidFill>
              </a:rPr>
              <a:t>No field</a:t>
            </a:r>
            <a:endParaRPr lang="en-US" dirty="0">
              <a:solidFill>
                <a:schemeClr val="bg1"/>
              </a:solidFill>
            </a:endParaRPr>
          </a:p>
        </p:txBody>
      </p:sp>
      <p:sp>
        <p:nvSpPr>
          <p:cNvPr id="9" name="TextBox 8"/>
          <p:cNvSpPr txBox="1"/>
          <p:nvPr/>
        </p:nvSpPr>
        <p:spPr>
          <a:xfrm>
            <a:off x="4902429" y="4098959"/>
            <a:ext cx="1020473" cy="369332"/>
          </a:xfrm>
          <a:prstGeom prst="rect">
            <a:avLst/>
          </a:prstGeom>
          <a:noFill/>
        </p:spPr>
        <p:txBody>
          <a:bodyPr wrap="square" rtlCol="0">
            <a:spAutoFit/>
          </a:bodyPr>
          <a:lstStyle/>
          <a:p>
            <a:r>
              <a:rPr lang="en-US" dirty="0" smtClean="0">
                <a:solidFill>
                  <a:schemeClr val="bg1"/>
                </a:solidFill>
              </a:rPr>
              <a:t>With field</a:t>
            </a:r>
            <a:endParaRPr lang="en-US" dirty="0">
              <a:solidFill>
                <a:schemeClr val="bg1"/>
              </a:solidFill>
            </a:endParaRPr>
          </a:p>
        </p:txBody>
      </p:sp>
      <p:sp>
        <p:nvSpPr>
          <p:cNvPr id="10" name="TextBox 9"/>
          <p:cNvSpPr txBox="1"/>
          <p:nvPr/>
        </p:nvSpPr>
        <p:spPr>
          <a:xfrm>
            <a:off x="1929161" y="6386160"/>
            <a:ext cx="5370609" cy="307777"/>
          </a:xfrm>
          <a:prstGeom prst="rect">
            <a:avLst/>
          </a:prstGeom>
          <a:noFill/>
        </p:spPr>
        <p:txBody>
          <a:bodyPr wrap="square" rtlCol="0">
            <a:spAutoFit/>
          </a:bodyPr>
          <a:lstStyle/>
          <a:p>
            <a:pPr algn="ctr"/>
            <a:r>
              <a:rPr lang="en-US" sz="1400" dirty="0" smtClean="0"/>
              <a:t>*note the increased number of lines when the field is present</a:t>
            </a:r>
            <a:endParaRPr lang="en-US" sz="1400" dirty="0"/>
          </a:p>
        </p:txBody>
      </p:sp>
    </p:spTree>
    <p:extLst>
      <p:ext uri="{BB962C8B-B14F-4D97-AF65-F5344CB8AC3E}">
        <p14:creationId xmlns:p14="http://schemas.microsoft.com/office/powerpoint/2010/main" val="4317199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087138"/>
            <a:ext cx="7924800" cy="5168449"/>
          </a:xfrm>
        </p:spPr>
        <p:txBody>
          <a:bodyPr>
            <a:normAutofit/>
          </a:bodyPr>
          <a:lstStyle/>
          <a:p>
            <a:r>
              <a:rPr lang="en-US" dirty="0"/>
              <a:t>T</a:t>
            </a:r>
            <a:r>
              <a:rPr lang="en-US" dirty="0" smtClean="0"/>
              <a:t>he </a:t>
            </a:r>
            <a:r>
              <a:rPr lang="en-US" dirty="0" smtClean="0"/>
              <a:t>program </a:t>
            </a:r>
            <a:r>
              <a:rPr lang="en-US" dirty="0" smtClean="0"/>
              <a:t>gives us the peak </a:t>
            </a:r>
            <a:r>
              <a:rPr lang="en-US" dirty="0" smtClean="0"/>
              <a:t>location in degrees from the non-displaced </a:t>
            </a:r>
            <a:r>
              <a:rPr lang="en-US" dirty="0" smtClean="0"/>
              <a:t>line.</a:t>
            </a:r>
          </a:p>
          <a:p>
            <a:r>
              <a:rPr lang="en-US" dirty="0" smtClean="0"/>
              <a:t>With </a:t>
            </a:r>
            <a:r>
              <a:rPr lang="en-US" dirty="0" smtClean="0"/>
              <a:t>this information we </a:t>
            </a:r>
            <a:r>
              <a:rPr lang="en-US" dirty="0" smtClean="0"/>
              <a:t>use the following equation to find </a:t>
            </a:r>
            <a:r>
              <a:rPr lang="en-US" dirty="0" err="1" smtClean="0"/>
              <a:t>λ</a:t>
            </a:r>
            <a:r>
              <a:rPr lang="en-US" dirty="0" smtClean="0"/>
              <a:t>. </a:t>
            </a:r>
            <a:endParaRPr lang="en-US" dirty="0" smtClean="0"/>
          </a:p>
          <a:p>
            <a:endParaRPr lang="en-US" dirty="0" smtClean="0"/>
          </a:p>
          <a:p>
            <a:pPr marL="0" indent="0">
              <a:buNone/>
            </a:pPr>
            <a:endParaRPr lang="en-US" dirty="0" smtClean="0"/>
          </a:p>
          <a:p>
            <a:r>
              <a:rPr lang="en-US" dirty="0" smtClean="0"/>
              <a:t>It’s then an easy task to convert wavelength to energy using</a:t>
            </a:r>
          </a:p>
          <a:p>
            <a:endParaRPr lang="en-US" dirty="0" smtClean="0"/>
          </a:p>
          <a:p>
            <a:pPr marL="0" indent="0" algn="ctr">
              <a:buNone/>
            </a:pPr>
            <a:endParaRPr lang="en-US" dirty="0" smtClean="0"/>
          </a:p>
          <a:p>
            <a:pPr marL="0" indent="0">
              <a:buNone/>
            </a:pPr>
            <a:r>
              <a:rPr lang="en-US" dirty="0" smtClean="0"/>
              <a:t>       where it can be applied to</a:t>
            </a:r>
          </a:p>
          <a:p>
            <a:pPr marL="0" indent="0">
              <a:buNone/>
            </a:pPr>
            <a:endParaRPr lang="en-US" dirty="0"/>
          </a:p>
          <a:p>
            <a:pPr marL="0" indent="0">
              <a:buNone/>
            </a:pPr>
            <a:r>
              <a:rPr lang="en-US" dirty="0" smtClean="0"/>
              <a:t>       in the case where L=-1</a:t>
            </a:r>
            <a:endParaRPr lang="en-US" dirty="0"/>
          </a:p>
        </p:txBody>
      </p:sp>
      <p:pic>
        <p:nvPicPr>
          <p:cNvPr id="4" name="Picture 3"/>
          <p:cNvPicPr>
            <a:picLocks noChangeAspect="1"/>
          </p:cNvPicPr>
          <p:nvPr/>
        </p:nvPicPr>
        <p:blipFill>
          <a:blip r:embed="rId3"/>
          <a:stretch>
            <a:fillRect/>
          </a:stretch>
        </p:blipFill>
        <p:spPr>
          <a:xfrm>
            <a:off x="2934773" y="1916811"/>
            <a:ext cx="2881303" cy="497126"/>
          </a:xfrm>
          <a:prstGeom prst="rect">
            <a:avLst/>
          </a:prstGeom>
        </p:spPr>
      </p:pic>
      <p:pic>
        <p:nvPicPr>
          <p:cNvPr id="6" name="Picture 5"/>
          <p:cNvPicPr>
            <a:picLocks noChangeAspect="1"/>
          </p:cNvPicPr>
          <p:nvPr/>
        </p:nvPicPr>
        <p:blipFill>
          <a:blip r:embed="rId4"/>
          <a:stretch>
            <a:fillRect/>
          </a:stretch>
        </p:blipFill>
        <p:spPr>
          <a:xfrm>
            <a:off x="3696289" y="4271051"/>
            <a:ext cx="1346200" cy="292100"/>
          </a:xfrm>
          <a:prstGeom prst="rect">
            <a:avLst/>
          </a:prstGeom>
        </p:spPr>
      </p:pic>
      <p:pic>
        <p:nvPicPr>
          <p:cNvPr id="2" name="Picture 1"/>
          <p:cNvPicPr>
            <a:picLocks noChangeAspect="1"/>
          </p:cNvPicPr>
          <p:nvPr/>
        </p:nvPicPr>
        <p:blipFill>
          <a:blip r:embed="rId5"/>
          <a:stretch>
            <a:fillRect/>
          </a:stretch>
        </p:blipFill>
        <p:spPr>
          <a:xfrm>
            <a:off x="3368236" y="3237587"/>
            <a:ext cx="2006600" cy="482600"/>
          </a:xfrm>
          <a:prstGeom prst="rect">
            <a:avLst/>
          </a:prstGeom>
        </p:spPr>
      </p:pic>
    </p:spTree>
    <p:extLst>
      <p:ext uri="{BB962C8B-B14F-4D97-AF65-F5344CB8AC3E}">
        <p14:creationId xmlns:p14="http://schemas.microsoft.com/office/powerpoint/2010/main" val="6672398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7000" y="338562"/>
            <a:ext cx="6996546" cy="569387"/>
          </a:xfrm>
          <a:prstGeom prst="rect">
            <a:avLst/>
          </a:prstGeom>
          <a:noFill/>
        </p:spPr>
        <p:txBody>
          <a:bodyPr wrap="square" rtlCol="0">
            <a:spAutoFit/>
          </a:bodyPr>
          <a:lstStyle/>
          <a:p>
            <a:r>
              <a:rPr lang="en-US" sz="3100" dirty="0" smtClean="0">
                <a:latin typeface="Arial Narrow"/>
                <a:cs typeface="Arial Narrow"/>
              </a:rPr>
              <a:t>Linear Fit of </a:t>
            </a:r>
            <a:r>
              <a:rPr lang="en-US" sz="3100" i="1" dirty="0" smtClean="0">
                <a:latin typeface="Arial Narrow"/>
                <a:cs typeface="Arial Narrow"/>
              </a:rPr>
              <a:t>ΔE</a:t>
            </a:r>
            <a:r>
              <a:rPr lang="en-US" sz="3100" dirty="0" smtClean="0">
                <a:latin typeface="Arial Narrow"/>
                <a:cs typeface="Arial Narrow"/>
              </a:rPr>
              <a:t> vs. </a:t>
            </a:r>
            <a:r>
              <a:rPr lang="en-US" sz="3100" i="1" dirty="0" smtClean="0">
                <a:latin typeface="Arial Narrow"/>
                <a:cs typeface="Arial Narrow"/>
              </a:rPr>
              <a:t>B</a:t>
            </a:r>
            <a:r>
              <a:rPr lang="en-US" sz="3100" dirty="0" smtClean="0">
                <a:latin typeface="Arial Narrow"/>
                <a:cs typeface="Arial Narrow"/>
              </a:rPr>
              <a:t>-field</a:t>
            </a:r>
            <a:endParaRPr lang="en-US" sz="3100" dirty="0">
              <a:latin typeface="Arial Narrow"/>
              <a:cs typeface="Arial Narrow"/>
            </a:endParaRPr>
          </a:p>
        </p:txBody>
      </p:sp>
      <p:pic>
        <p:nvPicPr>
          <p:cNvPr id="3" name="Picture 2" descr="p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80" y="1246370"/>
            <a:ext cx="8280490" cy="4399716"/>
          </a:xfrm>
          <a:prstGeom prst="rect">
            <a:avLst/>
          </a:prstGeom>
        </p:spPr>
      </p:pic>
    </p:spTree>
    <p:extLst>
      <p:ext uri="{BB962C8B-B14F-4D97-AF65-F5344CB8AC3E}">
        <p14:creationId xmlns:p14="http://schemas.microsoft.com/office/powerpoint/2010/main" val="13820565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3043</TotalTime>
  <Words>1214</Words>
  <Application>Microsoft Macintosh PowerPoint</Application>
  <PresentationFormat>On-screen Show (4:3)</PresentationFormat>
  <Paragraphs>137</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Horizon</vt:lpstr>
      <vt:lpstr>The Zeeman Effect </vt:lpstr>
      <vt:lpstr>Introduction</vt:lpstr>
      <vt:lpstr>Experimental Arrangement</vt:lpstr>
      <vt:lpstr>Sample Housing and Magnets</vt:lpstr>
      <vt:lpstr>Fabry-Perot etalon </vt:lpstr>
      <vt:lpstr>Calibration</vt:lpstr>
      <vt:lpstr>Procedure</vt:lpstr>
      <vt:lpstr>PowerPoint Presentation</vt:lpstr>
      <vt:lpstr>PowerPoint Presentation</vt:lpstr>
      <vt:lpstr>Results</vt:lpstr>
      <vt:lpstr>Conclusion</vt:lpstr>
    </vt:vector>
  </TitlesOfParts>
  <Company>Sir Francis Drake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Zeeman </dc:title>
  <dc:creator>Ryan Morshead</dc:creator>
  <cp:lastModifiedBy>Ryan Morshead</cp:lastModifiedBy>
  <cp:revision>88</cp:revision>
  <dcterms:created xsi:type="dcterms:W3CDTF">2014-03-09T07:39:24Z</dcterms:created>
  <dcterms:modified xsi:type="dcterms:W3CDTF">2014-03-13T00:58:18Z</dcterms:modified>
</cp:coreProperties>
</file>