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57EC93-D484-2442-8C91-82D3FA5DD05F}" type="datetimeFigureOut">
              <a:rPr lang="es-ES" smtClean="0"/>
              <a:t>5/24/17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789EC8-A234-4748-A9FB-0613818469C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66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CH" smtClean="0"/>
              <a:t>Haga clic para modificar el estilo de texto del patrón</a:t>
            </a:r>
          </a:p>
          <a:p>
            <a:pPr lvl="1"/>
            <a:r>
              <a:rPr lang="de-CH" smtClean="0"/>
              <a:t>Segundo nivel</a:t>
            </a:r>
          </a:p>
          <a:p>
            <a:pPr lvl="2"/>
            <a:r>
              <a:rPr lang="de-CH" smtClean="0"/>
              <a:t>Tercer nivel</a:t>
            </a:r>
          </a:p>
          <a:p>
            <a:pPr lvl="3"/>
            <a:r>
              <a:rPr lang="de-CH" smtClean="0"/>
              <a:t>Cuarto nivel</a:t>
            </a:r>
          </a:p>
          <a:p>
            <a:pPr lvl="4"/>
            <a:r>
              <a:rPr lang="de-CH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57EC93-D484-2442-8C91-82D3FA5DD05F}" type="datetimeFigureOut">
              <a:rPr lang="es-ES" smtClean="0"/>
              <a:t>5/24/17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789EC8-A234-4748-A9FB-0613818469C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55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CH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CH" smtClean="0"/>
              <a:t>Haga clic para modificar el estilo de texto del patrón</a:t>
            </a:r>
          </a:p>
          <a:p>
            <a:pPr lvl="1"/>
            <a:r>
              <a:rPr lang="de-CH" smtClean="0"/>
              <a:t>Segundo nivel</a:t>
            </a:r>
          </a:p>
          <a:p>
            <a:pPr lvl="2"/>
            <a:r>
              <a:rPr lang="de-CH" smtClean="0"/>
              <a:t>Tercer nivel</a:t>
            </a:r>
          </a:p>
          <a:p>
            <a:pPr lvl="3"/>
            <a:r>
              <a:rPr lang="de-CH" smtClean="0"/>
              <a:t>Cuarto nivel</a:t>
            </a:r>
          </a:p>
          <a:p>
            <a:pPr lvl="4"/>
            <a:r>
              <a:rPr lang="de-CH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57EC93-D484-2442-8C91-82D3FA5DD05F}" type="datetimeFigureOut">
              <a:rPr lang="es-ES" smtClean="0"/>
              <a:t>5/24/17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789EC8-A234-4748-A9FB-0613818469C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6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CH" smtClean="0"/>
              <a:t>Haga clic para modificar el estilo de texto del patrón</a:t>
            </a:r>
          </a:p>
          <a:p>
            <a:pPr lvl="1"/>
            <a:r>
              <a:rPr lang="de-CH" smtClean="0"/>
              <a:t>Segundo nivel</a:t>
            </a:r>
          </a:p>
          <a:p>
            <a:pPr lvl="2"/>
            <a:r>
              <a:rPr lang="de-CH" smtClean="0"/>
              <a:t>Tercer nivel</a:t>
            </a:r>
          </a:p>
          <a:p>
            <a:pPr lvl="3"/>
            <a:r>
              <a:rPr lang="de-CH" smtClean="0"/>
              <a:t>Cuarto nivel</a:t>
            </a:r>
          </a:p>
          <a:p>
            <a:pPr lvl="4"/>
            <a:r>
              <a:rPr lang="de-CH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57EC93-D484-2442-8C91-82D3FA5DD05F}" type="datetimeFigureOut">
              <a:rPr lang="es-ES" smtClean="0"/>
              <a:t>5/24/17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789EC8-A234-4748-A9FB-0613818469C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4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57EC93-D484-2442-8C91-82D3FA5DD05F}" type="datetimeFigureOut">
              <a:rPr lang="es-ES" smtClean="0"/>
              <a:t>5/24/17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789EC8-A234-4748-A9FB-0613818469C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74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Haga clic para modificar el estilo de texto del patrón</a:t>
            </a:r>
          </a:p>
          <a:p>
            <a:pPr lvl="1"/>
            <a:r>
              <a:rPr lang="de-CH" smtClean="0"/>
              <a:t>Segundo nivel</a:t>
            </a:r>
          </a:p>
          <a:p>
            <a:pPr lvl="2"/>
            <a:r>
              <a:rPr lang="de-CH" smtClean="0"/>
              <a:t>Tercer nivel</a:t>
            </a:r>
          </a:p>
          <a:p>
            <a:pPr lvl="3"/>
            <a:r>
              <a:rPr lang="de-CH" smtClean="0"/>
              <a:t>Cuarto nivel</a:t>
            </a:r>
          </a:p>
          <a:p>
            <a:pPr lvl="4"/>
            <a:r>
              <a:rPr lang="de-CH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Haga clic para modificar el estilo de texto del patrón</a:t>
            </a:r>
          </a:p>
          <a:p>
            <a:pPr lvl="1"/>
            <a:r>
              <a:rPr lang="de-CH" smtClean="0"/>
              <a:t>Segundo nivel</a:t>
            </a:r>
          </a:p>
          <a:p>
            <a:pPr lvl="2"/>
            <a:r>
              <a:rPr lang="de-CH" smtClean="0"/>
              <a:t>Tercer nivel</a:t>
            </a:r>
          </a:p>
          <a:p>
            <a:pPr lvl="3"/>
            <a:r>
              <a:rPr lang="de-CH" smtClean="0"/>
              <a:t>Cuarto nivel</a:t>
            </a:r>
          </a:p>
          <a:p>
            <a:pPr lvl="4"/>
            <a:r>
              <a:rPr lang="de-CH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57EC93-D484-2442-8C91-82D3FA5DD05F}" type="datetimeFigureOut">
              <a:rPr lang="es-ES" smtClean="0"/>
              <a:t>5/24/17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789EC8-A234-4748-A9FB-0613818469C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47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Haga clic para modificar el estilo de texto del patrón</a:t>
            </a:r>
          </a:p>
          <a:p>
            <a:pPr lvl="1"/>
            <a:r>
              <a:rPr lang="de-CH" smtClean="0"/>
              <a:t>Segundo nivel</a:t>
            </a:r>
          </a:p>
          <a:p>
            <a:pPr lvl="2"/>
            <a:r>
              <a:rPr lang="de-CH" smtClean="0"/>
              <a:t>Tercer nivel</a:t>
            </a:r>
          </a:p>
          <a:p>
            <a:pPr lvl="3"/>
            <a:r>
              <a:rPr lang="de-CH" smtClean="0"/>
              <a:t>Cuarto nivel</a:t>
            </a:r>
          </a:p>
          <a:p>
            <a:pPr lvl="4"/>
            <a:r>
              <a:rPr lang="de-CH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Haga clic para modificar el estilo de texto del patrón</a:t>
            </a:r>
          </a:p>
          <a:p>
            <a:pPr lvl="1"/>
            <a:r>
              <a:rPr lang="de-CH" smtClean="0"/>
              <a:t>Segundo nivel</a:t>
            </a:r>
          </a:p>
          <a:p>
            <a:pPr lvl="2"/>
            <a:r>
              <a:rPr lang="de-CH" smtClean="0"/>
              <a:t>Tercer nivel</a:t>
            </a:r>
          </a:p>
          <a:p>
            <a:pPr lvl="3"/>
            <a:r>
              <a:rPr lang="de-CH" smtClean="0"/>
              <a:t>Cuarto nivel</a:t>
            </a:r>
          </a:p>
          <a:p>
            <a:pPr lvl="4"/>
            <a:r>
              <a:rPr lang="de-CH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57EC93-D484-2442-8C91-82D3FA5DD05F}" type="datetimeFigureOut">
              <a:rPr lang="es-ES" smtClean="0"/>
              <a:t>5/24/17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789EC8-A234-4748-A9FB-0613818469C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7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57EC93-D484-2442-8C91-82D3FA5DD05F}" type="datetimeFigureOut">
              <a:rPr lang="es-ES" smtClean="0"/>
              <a:t>5/24/17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789EC8-A234-4748-A9FB-0613818469C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61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57EC93-D484-2442-8C91-82D3FA5DD05F}" type="datetimeFigureOut">
              <a:rPr lang="es-ES" smtClean="0"/>
              <a:t>5/24/17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789EC8-A234-4748-A9FB-0613818469C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30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Haga clic para modificar el estilo de texto del patrón</a:t>
            </a:r>
          </a:p>
          <a:p>
            <a:pPr lvl="1"/>
            <a:r>
              <a:rPr lang="de-CH" smtClean="0"/>
              <a:t>Segundo nivel</a:t>
            </a:r>
          </a:p>
          <a:p>
            <a:pPr lvl="2"/>
            <a:r>
              <a:rPr lang="de-CH" smtClean="0"/>
              <a:t>Tercer nivel</a:t>
            </a:r>
          </a:p>
          <a:p>
            <a:pPr lvl="3"/>
            <a:r>
              <a:rPr lang="de-CH" smtClean="0"/>
              <a:t>Cuarto nivel</a:t>
            </a:r>
          </a:p>
          <a:p>
            <a:pPr lvl="4"/>
            <a:r>
              <a:rPr lang="de-CH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57EC93-D484-2442-8C91-82D3FA5DD05F}" type="datetimeFigureOut">
              <a:rPr lang="es-ES" smtClean="0"/>
              <a:t>5/24/17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789EC8-A234-4748-A9FB-0613818469C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05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57EC93-D484-2442-8C91-82D3FA5DD05F}" type="datetimeFigureOut">
              <a:rPr lang="es-ES" smtClean="0"/>
              <a:t>5/24/17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789EC8-A234-4748-A9FB-0613818469C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95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wmo_wh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877" y="106102"/>
            <a:ext cx="2215260" cy="66401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356997" y="229024"/>
            <a:ext cx="4200030" cy="428774"/>
          </a:xfrm>
          <a:prstGeom prst="rect">
            <a:avLst/>
          </a:prstGeom>
        </p:spPr>
      </p:pic>
      <p:sp>
        <p:nvSpPr>
          <p:cNvPr id="9" name="Rectángulo redondeado 8"/>
          <p:cNvSpPr/>
          <p:nvPr userDrawn="1"/>
        </p:nvSpPr>
        <p:spPr>
          <a:xfrm>
            <a:off x="2150927" y="-143409"/>
            <a:ext cx="4571801" cy="983373"/>
          </a:xfrm>
          <a:prstGeom prst="roundRect">
            <a:avLst/>
          </a:prstGeom>
          <a:noFill/>
          <a:ln w="28575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 descr="GFCS_logo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2" y="61461"/>
            <a:ext cx="1851760" cy="748420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6350948"/>
            <a:ext cx="9144000" cy="5480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96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wmo_wh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877" y="106102"/>
            <a:ext cx="2215260" cy="6640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97" y="229024"/>
            <a:ext cx="4200030" cy="42877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208616" y="2253560"/>
            <a:ext cx="65150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 smtClean="0">
                <a:solidFill>
                  <a:schemeClr val="tx2">
                    <a:lumMod val="75000"/>
                  </a:schemeClr>
                </a:solidFill>
              </a:rPr>
              <a:t>Improving</a:t>
            </a:r>
            <a:r>
              <a:rPr lang="es-ES" sz="4400" b="1" dirty="0" smtClean="0">
                <a:solidFill>
                  <a:schemeClr val="tx2">
                    <a:lumMod val="75000"/>
                  </a:schemeClr>
                </a:solidFill>
              </a:rPr>
              <a:t> data </a:t>
            </a:r>
            <a:r>
              <a:rPr lang="es-ES" sz="4400" b="1" dirty="0" err="1" smtClean="0">
                <a:solidFill>
                  <a:schemeClr val="tx2">
                    <a:lumMod val="75000"/>
                  </a:schemeClr>
                </a:solidFill>
              </a:rPr>
              <a:t>sharing</a:t>
            </a:r>
            <a:r>
              <a:rPr lang="es-ES" sz="4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4400" b="1" dirty="0" err="1" smtClean="0">
                <a:solidFill>
                  <a:schemeClr val="tx2">
                    <a:lumMod val="75000"/>
                  </a:schemeClr>
                </a:solidFill>
              </a:rPr>
              <a:t>to</a:t>
            </a:r>
            <a:r>
              <a:rPr lang="es-ES" sz="4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4400" b="1" dirty="0" err="1" smtClean="0">
                <a:solidFill>
                  <a:schemeClr val="tx2">
                    <a:lumMod val="75000"/>
                  </a:schemeClr>
                </a:solidFill>
              </a:rPr>
              <a:t>build</a:t>
            </a:r>
            <a:r>
              <a:rPr lang="es-ES" sz="4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4400" b="1" dirty="0" err="1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r>
              <a:rPr lang="es-ES" sz="4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4400" b="1" dirty="0" err="1" smtClean="0">
                <a:solidFill>
                  <a:schemeClr val="tx2">
                    <a:lumMod val="75000"/>
                  </a:schemeClr>
                </a:solidFill>
              </a:rPr>
              <a:t>Systems</a:t>
            </a:r>
            <a:r>
              <a:rPr lang="es-ES" sz="4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4400" b="1" dirty="0" err="1" smtClean="0">
                <a:solidFill>
                  <a:schemeClr val="tx2">
                    <a:lumMod val="75000"/>
                  </a:schemeClr>
                </a:solidFill>
              </a:rPr>
              <a:t>Climate</a:t>
            </a:r>
            <a:r>
              <a:rPr lang="es-ES" sz="4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4400" b="1" dirty="0" err="1" smtClean="0">
                <a:solidFill>
                  <a:schemeClr val="tx2">
                    <a:lumMod val="75000"/>
                  </a:schemeClr>
                </a:solidFill>
              </a:rPr>
              <a:t>resilience</a:t>
            </a:r>
            <a:endParaRPr lang="es-E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150927" y="-143409"/>
            <a:ext cx="4571801" cy="983373"/>
          </a:xfrm>
          <a:prstGeom prst="roundRect">
            <a:avLst/>
          </a:prstGeom>
          <a:noFill/>
          <a:ln w="28575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 descr="GFCS_logo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2" y="61461"/>
            <a:ext cx="1851760" cy="74842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0" y="6350948"/>
            <a:ext cx="9144000" cy="5480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81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48247" y="1299927"/>
            <a:ext cx="843982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Data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availability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acessibility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core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ingredient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to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 err="1"/>
              <a:t>U</a:t>
            </a:r>
            <a:r>
              <a:rPr lang="es-ES" sz="2800" dirty="0" err="1" smtClean="0"/>
              <a:t>nderstand</a:t>
            </a:r>
            <a:r>
              <a:rPr lang="es-ES" sz="2800" dirty="0" smtClean="0"/>
              <a:t> </a:t>
            </a:r>
            <a:r>
              <a:rPr lang="es-ES" sz="2800" dirty="0" err="1" smtClean="0"/>
              <a:t>the</a:t>
            </a:r>
            <a:r>
              <a:rPr lang="es-ES" sz="2800" dirty="0" smtClean="0"/>
              <a:t> </a:t>
            </a:r>
            <a:r>
              <a:rPr lang="es-ES" sz="2800" dirty="0" err="1" smtClean="0"/>
              <a:t>impacts</a:t>
            </a:r>
            <a:r>
              <a:rPr lang="es-ES" sz="2800" dirty="0" smtClean="0"/>
              <a:t> of </a:t>
            </a:r>
            <a:r>
              <a:rPr lang="es-ES" sz="2800" dirty="0" err="1" smtClean="0"/>
              <a:t>climate</a:t>
            </a:r>
            <a:r>
              <a:rPr lang="es-ES" sz="2800" dirty="0" smtClean="0"/>
              <a:t> </a:t>
            </a:r>
            <a:r>
              <a:rPr lang="es-ES" sz="2800" dirty="0" err="1" smtClean="0"/>
              <a:t>on</a:t>
            </a:r>
            <a:r>
              <a:rPr lang="es-ES" sz="2800" dirty="0" smtClean="0"/>
              <a:t> </a:t>
            </a:r>
            <a:r>
              <a:rPr lang="es-ES" sz="2800" dirty="0" err="1" smtClean="0"/>
              <a:t>health</a:t>
            </a:r>
            <a:r>
              <a:rPr lang="es-ES" sz="2800" dirty="0" smtClean="0"/>
              <a:t> </a:t>
            </a:r>
            <a:r>
              <a:rPr lang="es-ES" sz="2800" dirty="0" err="1" smtClean="0"/>
              <a:t>outcomes</a:t>
            </a:r>
            <a:r>
              <a:rPr lang="es-ES" sz="2800" dirty="0"/>
              <a:t> </a:t>
            </a:r>
            <a:r>
              <a:rPr lang="es-ES" sz="2800" dirty="0" smtClean="0"/>
              <a:t>and </a:t>
            </a:r>
            <a:r>
              <a:rPr lang="es-ES" sz="2800" dirty="0" err="1" smtClean="0"/>
              <a:t>climate-related</a:t>
            </a:r>
            <a:r>
              <a:rPr lang="es-ES" sz="2800" dirty="0" smtClean="0"/>
              <a:t> </a:t>
            </a:r>
            <a:r>
              <a:rPr lang="es-ES" sz="2800" dirty="0" err="1" smtClean="0"/>
              <a:t>risks</a:t>
            </a:r>
            <a:r>
              <a:rPr lang="es-ES" sz="2800" dirty="0" smtClean="0"/>
              <a:t> </a:t>
            </a:r>
            <a:r>
              <a:rPr lang="es-ES" sz="2800" dirty="0" err="1" smtClean="0"/>
              <a:t>to</a:t>
            </a:r>
            <a:r>
              <a:rPr lang="es-ES" sz="2800" dirty="0" smtClean="0"/>
              <a:t> </a:t>
            </a:r>
            <a:r>
              <a:rPr lang="es-ES" sz="2800" dirty="0" err="1" smtClean="0"/>
              <a:t>health</a:t>
            </a:r>
            <a:r>
              <a:rPr lang="es-ES" sz="2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 err="1" smtClean="0"/>
              <a:t>Make</a:t>
            </a:r>
            <a:r>
              <a:rPr lang="es-ES" sz="2800" dirty="0" smtClean="0"/>
              <a:t> </a:t>
            </a:r>
            <a:r>
              <a:rPr lang="es-ES" sz="2800" dirty="0" err="1" smtClean="0"/>
              <a:t>informed</a:t>
            </a:r>
            <a:r>
              <a:rPr lang="es-ES" sz="2800" dirty="0" smtClean="0"/>
              <a:t> </a:t>
            </a:r>
            <a:r>
              <a:rPr lang="es-ES" sz="2800" dirty="0" err="1" smtClean="0"/>
              <a:t>decisions</a:t>
            </a:r>
            <a:r>
              <a:rPr lang="es-ES" sz="2800" dirty="0"/>
              <a:t> </a:t>
            </a:r>
            <a:r>
              <a:rPr lang="es-ES" sz="2800" dirty="0" err="1" smtClean="0"/>
              <a:t>to</a:t>
            </a:r>
            <a:r>
              <a:rPr lang="es-ES" sz="2800" dirty="0" smtClean="0"/>
              <a:t> </a:t>
            </a:r>
            <a:r>
              <a:rPr lang="es-ES" sz="2800" dirty="0" err="1" smtClean="0"/>
              <a:t>manage</a:t>
            </a:r>
            <a:r>
              <a:rPr lang="es-ES" sz="2800" dirty="0" smtClean="0"/>
              <a:t> </a:t>
            </a:r>
            <a:r>
              <a:rPr lang="es-ES" sz="2800" dirty="0" err="1" smtClean="0"/>
              <a:t>current</a:t>
            </a:r>
            <a:r>
              <a:rPr lang="es-ES" sz="2800" dirty="0" smtClean="0"/>
              <a:t> and </a:t>
            </a:r>
            <a:r>
              <a:rPr lang="es-ES" sz="2800" dirty="0" err="1" smtClean="0"/>
              <a:t>emerging</a:t>
            </a:r>
            <a:r>
              <a:rPr lang="es-ES" sz="2800" dirty="0" smtClean="0"/>
              <a:t> </a:t>
            </a:r>
            <a:r>
              <a:rPr lang="es-ES" sz="2800" dirty="0" err="1" smtClean="0"/>
              <a:t>risk</a:t>
            </a:r>
            <a:r>
              <a:rPr lang="es-ES" sz="2800" dirty="0" smtClean="0"/>
              <a:t> and prepare </a:t>
            </a:r>
            <a:r>
              <a:rPr lang="es-ES" sz="2800" dirty="0" err="1" smtClean="0"/>
              <a:t>for</a:t>
            </a:r>
            <a:r>
              <a:rPr lang="es-ES" sz="2800" dirty="0" smtClean="0"/>
              <a:t> </a:t>
            </a:r>
            <a:r>
              <a:rPr lang="es-ES" sz="2800" dirty="0" err="1" smtClean="0"/>
              <a:t>future</a:t>
            </a:r>
            <a:r>
              <a:rPr lang="es-ES" sz="2800" dirty="0" smtClean="0"/>
              <a:t> </a:t>
            </a:r>
            <a:r>
              <a:rPr lang="es-ES" sz="2800" dirty="0" err="1" smtClean="0"/>
              <a:t>threats</a:t>
            </a:r>
            <a:r>
              <a:rPr lang="es-ES" sz="2800" dirty="0" smtClean="0"/>
              <a:t>.</a:t>
            </a:r>
            <a:endParaRPr lang="es-ES" sz="2800" dirty="0"/>
          </a:p>
          <a:p>
            <a:pPr marL="342900" indent="-342900">
              <a:buFont typeface="+mj-lt"/>
              <a:buAutoNum type="arabicPeriod"/>
            </a:pPr>
            <a:endParaRPr lang="es-E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ES" sz="2800" b="1" dirty="0" err="1" smtClean="0">
                <a:solidFill>
                  <a:srgbClr val="17375E"/>
                </a:solidFill>
              </a:rPr>
              <a:t>It</a:t>
            </a:r>
            <a:r>
              <a:rPr lang="es-ES" sz="2800" b="1" dirty="0" smtClean="0">
                <a:solidFill>
                  <a:srgbClr val="17375E"/>
                </a:solidFill>
              </a:rPr>
              <a:t> </a:t>
            </a:r>
            <a:r>
              <a:rPr lang="es-ES" sz="2800" b="1" dirty="0" err="1" smtClean="0">
                <a:solidFill>
                  <a:srgbClr val="17375E"/>
                </a:solidFill>
              </a:rPr>
              <a:t>allows</a:t>
            </a:r>
            <a:r>
              <a:rPr lang="es-ES" sz="2800" b="1" dirty="0" smtClean="0">
                <a:solidFill>
                  <a:srgbClr val="17375E"/>
                </a:solidFill>
              </a:rPr>
              <a:t> </a:t>
            </a:r>
            <a:r>
              <a:rPr lang="es-ES" sz="2800" b="1" dirty="0" err="1" smtClean="0">
                <a:solidFill>
                  <a:srgbClr val="17375E"/>
                </a:solidFill>
              </a:rPr>
              <a:t>for</a:t>
            </a:r>
            <a:r>
              <a:rPr lang="es-ES" sz="2800" b="1" dirty="0" smtClean="0">
                <a:solidFill>
                  <a:srgbClr val="17375E"/>
                </a:solidFill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s-ES" sz="2800" dirty="0" err="1" smtClean="0"/>
              <a:t>Conducting</a:t>
            </a:r>
            <a:r>
              <a:rPr lang="es-ES" sz="2800" dirty="0" smtClean="0"/>
              <a:t> </a:t>
            </a:r>
            <a:r>
              <a:rPr lang="es-ES" sz="2800" dirty="0" err="1" smtClean="0"/>
              <a:t>research</a:t>
            </a:r>
            <a:r>
              <a:rPr lang="es-ES" sz="2800" dirty="0" smtClean="0"/>
              <a:t> </a:t>
            </a:r>
            <a:r>
              <a:rPr lang="es-ES" sz="2800" dirty="0" err="1" smtClean="0"/>
              <a:t>to</a:t>
            </a:r>
            <a:r>
              <a:rPr lang="es-ES" sz="2800" dirty="0" smtClean="0"/>
              <a:t> </a:t>
            </a:r>
            <a:r>
              <a:rPr lang="es-ES" sz="2800" dirty="0" err="1" smtClean="0"/>
              <a:t>better</a:t>
            </a:r>
            <a:r>
              <a:rPr lang="es-ES" sz="2800" dirty="0" smtClean="0"/>
              <a:t> </a:t>
            </a:r>
            <a:r>
              <a:rPr lang="es-ES" sz="2800" dirty="0" err="1" smtClean="0"/>
              <a:t>understand</a:t>
            </a:r>
            <a:r>
              <a:rPr lang="es-ES" sz="2800" dirty="0" smtClean="0"/>
              <a:t> </a:t>
            </a:r>
            <a:r>
              <a:rPr lang="es-ES" sz="2800" dirty="0" err="1" smtClean="0"/>
              <a:t>health</a:t>
            </a:r>
            <a:r>
              <a:rPr lang="es-ES" sz="2800" dirty="0" smtClean="0"/>
              <a:t> and </a:t>
            </a:r>
            <a:r>
              <a:rPr lang="es-ES" sz="2800" dirty="0" err="1" smtClean="0"/>
              <a:t>climate</a:t>
            </a:r>
            <a:r>
              <a:rPr lang="es-ES" sz="2800" dirty="0" smtClean="0"/>
              <a:t> </a:t>
            </a:r>
            <a:r>
              <a:rPr lang="es-ES" sz="2800" dirty="0" err="1" smtClean="0"/>
              <a:t>linkages</a:t>
            </a:r>
            <a:endParaRPr lang="es-ES" sz="2800" dirty="0" smtClean="0"/>
          </a:p>
          <a:p>
            <a:pPr marL="342900" indent="-342900">
              <a:buFont typeface="Arial"/>
              <a:buChar char="•"/>
            </a:pPr>
            <a:r>
              <a:rPr lang="es-ES" sz="2800" dirty="0" err="1" smtClean="0"/>
              <a:t>Developing</a:t>
            </a:r>
            <a:r>
              <a:rPr lang="es-ES" sz="2800" dirty="0" smtClean="0"/>
              <a:t> </a:t>
            </a:r>
            <a:r>
              <a:rPr lang="es-ES" sz="2800" dirty="0" err="1" smtClean="0"/>
              <a:t>information</a:t>
            </a:r>
            <a:r>
              <a:rPr lang="es-ES" sz="2800" dirty="0" smtClean="0"/>
              <a:t> </a:t>
            </a:r>
            <a:r>
              <a:rPr lang="es-ES" sz="2800" dirty="0" err="1" smtClean="0"/>
              <a:t>tools</a:t>
            </a:r>
            <a:r>
              <a:rPr lang="es-ES" sz="2800" dirty="0" smtClean="0"/>
              <a:t>, </a:t>
            </a:r>
            <a:r>
              <a:rPr lang="es-ES" sz="2800" dirty="0" err="1" smtClean="0"/>
              <a:t>products</a:t>
            </a:r>
            <a:r>
              <a:rPr lang="es-ES" sz="2800" dirty="0" smtClean="0"/>
              <a:t> and </a:t>
            </a:r>
            <a:r>
              <a:rPr lang="es-ES" sz="2800" dirty="0" err="1" smtClean="0"/>
              <a:t>services</a:t>
            </a:r>
            <a:endParaRPr lang="es-ES" sz="2800" dirty="0"/>
          </a:p>
          <a:p>
            <a:pPr marL="342900" indent="-342900">
              <a:buFont typeface="Arial"/>
              <a:buChar char="•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81868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27761" y="1156518"/>
            <a:ext cx="84398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data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needs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Climate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adaptation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go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beyond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information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systems</a:t>
            </a:r>
            <a:endParaRPr lang="es-E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s-E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Data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needed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s-E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Climate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variables (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rainfall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temperature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humidity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wind,etc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.)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Data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determinants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affected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by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climate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water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availability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quality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basic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infrastructure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crop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yields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, etc.)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81221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27761" y="1156518"/>
            <a:ext cx="84398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How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can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we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ensure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effective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data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sharing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accessibility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endParaRPr lang="es-E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Examples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457200" indent="-457200">
              <a:buFont typeface="Arial"/>
              <a:buChar char="•"/>
            </a:pP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MoU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accross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sectors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to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allow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data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sharing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Arial"/>
              <a:buChar char="•"/>
            </a:pP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Making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data sets compatible (temporal and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scales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  <a:p>
            <a:pPr marL="457200" indent="-457200">
              <a:buFont typeface="Arial"/>
              <a:buChar char="•"/>
            </a:pP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Connecting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data at a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common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of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access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(DHIS?)</a:t>
            </a:r>
          </a:p>
          <a:p>
            <a:pPr marL="457200" indent="-457200">
              <a:buFont typeface="Arial"/>
              <a:buChar char="•"/>
            </a:pPr>
            <a:endParaRPr lang="es-E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s-E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948049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27761" y="1156518"/>
            <a:ext cx="84398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MoU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between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met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s-ES" sz="2800" b="1" dirty="0" err="1" smtClean="0">
                <a:solidFill>
                  <a:schemeClr val="tx2">
                    <a:lumMod val="75000"/>
                  </a:schemeClr>
                </a:solidFill>
              </a:rPr>
              <a:t>MoH</a:t>
            </a:r>
            <a:r>
              <a:rPr lang="es-ES" sz="2800" b="1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endParaRPr lang="es-E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s-E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Through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sector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policies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and mandates</a:t>
            </a:r>
          </a:p>
          <a:p>
            <a:pPr marL="457200" indent="-457200">
              <a:buFont typeface="Arial"/>
              <a:buChar char="•"/>
            </a:pP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Through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MoH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accross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sectors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231046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182</Words>
  <Application>Microsoft Macintosh PowerPoint</Application>
  <PresentationFormat>Presentación en pantalla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 Fernandez Montoya</dc:creator>
  <cp:lastModifiedBy>Lucia Fernandez Montoya</cp:lastModifiedBy>
  <cp:revision>5</cp:revision>
  <dcterms:created xsi:type="dcterms:W3CDTF">2017-05-24T12:27:51Z</dcterms:created>
  <dcterms:modified xsi:type="dcterms:W3CDTF">2017-05-24T15:11:10Z</dcterms:modified>
</cp:coreProperties>
</file>