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  <p:sldMasterId id="2147483731" r:id="rId3"/>
  </p:sldMasterIdLst>
  <p:notesMasterIdLst>
    <p:notesMasterId r:id="rId9"/>
  </p:notesMasterIdLst>
  <p:sldIdLst>
    <p:sldId id="290" r:id="rId4"/>
    <p:sldId id="327" r:id="rId5"/>
    <p:sldId id="328" r:id="rId6"/>
    <p:sldId id="329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0385" autoAdjust="0"/>
  </p:normalViewPr>
  <p:slideViewPr>
    <p:cSldViewPr>
      <p:cViewPr>
        <p:scale>
          <a:sx n="70" d="100"/>
          <a:sy n="70" d="100"/>
        </p:scale>
        <p:origin x="-2730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1AB3-9C60-42C7-8C8F-189A7CD0D3ED}" type="datetimeFigureOut">
              <a:rPr lang="en-US" smtClean="0"/>
              <a:t>21/09/2017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BDE59-9746-4C07-B326-02F1E47B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lIns="86493" tIns="43247" rIns="86493" bIns="43247"/>
          <a:lstStyle/>
          <a:p>
            <a:pPr eaLnBrk="1" hangingPunct="1"/>
            <a:endParaRPr lang="en-US" altLang="en-US" smtClean="0">
              <a:latin typeface="Times" pitchFamily="18" charset="0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 anchor="b"/>
          <a:lstStyle>
            <a:lvl1pPr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15000"/>
              </a:spcAft>
              <a:buChar char="•"/>
              <a:defRPr sz="1400" b="1">
                <a:solidFill>
                  <a:schemeClr val="bg1"/>
                </a:solidFill>
                <a:latin typeface="Times" pitchFamily="18" charset="0"/>
                <a:cs typeface="Times New Roman" pitchFamily="18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2DA53CA-AA12-488C-83FC-35AD9D8257B2}" type="slidenum">
              <a:rPr lang="en-US" altLang="en-US" sz="1100" b="0">
                <a:solidFill>
                  <a:schemeClr val="tx1"/>
                </a:solidFill>
                <a:cs typeface="Arial" charset="0"/>
              </a:rPr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100" b="0">
              <a:solidFill>
                <a:schemeClr val="tx1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BDE59-9746-4C07-B326-02F1E47B7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BDE59-9746-4C07-B326-02F1E47B75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BDE59-9746-4C07-B326-02F1E47B7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1" descr="wmo_ppt_2012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3211513"/>
            <a:ext cx="7921625" cy="1730375"/>
          </a:xfrm>
        </p:spPr>
        <p:txBody>
          <a:bodyPr/>
          <a:lstStyle>
            <a:lvl1pPr algn="ctr">
              <a:defRPr sz="4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dirty="0" smtClean="0"/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11188" y="5106988"/>
            <a:ext cx="7921625" cy="914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843213" y="6467475"/>
            <a:ext cx="2520950" cy="3317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95963" y="6467475"/>
            <a:ext cx="1152525" cy="331788"/>
          </a:xfrm>
        </p:spPr>
        <p:txBody>
          <a:bodyPr/>
          <a:lstStyle>
            <a:lvl1pPr>
              <a:defRPr/>
            </a:lvl1pPr>
          </a:lstStyle>
          <a:p>
            <a:fld id="{384B1A90-27CE-4A65-90C6-1DE1E7B69B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4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5488" y="188913"/>
            <a:ext cx="1889125" cy="5907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519738" cy="5907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0FFA9-28F8-473F-8A91-979882581D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281488" cy="4897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453188"/>
            <a:ext cx="4465637" cy="312737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867400" y="6478588"/>
            <a:ext cx="1152525" cy="312737"/>
          </a:xfrm>
        </p:spPr>
        <p:txBody>
          <a:bodyPr/>
          <a:lstStyle>
            <a:lvl1pPr>
              <a:defRPr/>
            </a:lvl1pPr>
          </a:lstStyle>
          <a:p>
            <a:fld id="{530DC6A7-5167-4619-9E2D-9462EBD6BA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60405" y="1054127"/>
            <a:ext cx="4279790" cy="4905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08AA3-1AB6-4E14-8662-6954E98A5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30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-7937" y="1"/>
            <a:ext cx="9144001" cy="90488"/>
          </a:xfrm>
          <a:prstGeom prst="rect">
            <a:avLst/>
          </a:prstGeom>
          <a:solidFill>
            <a:srgbClr val="5492CD"/>
          </a:solidFill>
          <a:ln w="9525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/>
              <a:cs typeface="MS PGothic" pitchFamily="34" charset="-128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000B-066E-4146-9D4F-43221F944880}" type="slidenum">
              <a:rPr lang="de-DE">
                <a:solidFill>
                  <a:srgbClr val="4780C1"/>
                </a:solidFill>
              </a:rPr>
              <a:pPr/>
              <a:t>‹#›</a:t>
            </a:fld>
            <a:endParaRPr lang="de-DE">
              <a:solidFill>
                <a:srgbClr val="4780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98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-bar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-7112" y="0"/>
            <a:ext cx="8860600" cy="109728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1097360"/>
          </a:xfrm>
          <a:prstGeom prst="rect">
            <a:avLst/>
          </a:prstGeom>
        </p:spPr>
        <p:txBody>
          <a:bodyPr lIns="0" tIns="0" rIns="0" bIns="82800" anchor="ctr"/>
          <a:lstStyle>
            <a:lvl1pPr algn="l">
              <a:defRPr sz="2400" b="1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fld id="{46B5000B-066E-4146-9D4F-43221F944880}" type="slidenum">
              <a:rPr lang="de-DE">
                <a:solidFill>
                  <a:srgbClr val="C8DEF4">
                    <a:lumMod val="25000"/>
                  </a:srgbClr>
                </a:solidFill>
              </a:rPr>
              <a:pPr/>
              <a:t>‹#›</a:t>
            </a:fld>
            <a:endParaRPr lang="de-DE">
              <a:solidFill>
                <a:srgbClr val="C8DEF4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71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-bar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-7112" y="0"/>
            <a:ext cx="8860600" cy="109728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313" y="1341439"/>
            <a:ext cx="8385175" cy="4535486"/>
          </a:xfrm>
          <a:prstGeom prst="rect">
            <a:avLst/>
          </a:prstGeom>
        </p:spPr>
        <p:txBody>
          <a:bodyPr lIns="18000" tIns="36000" rIns="18000" bIns="36000"/>
          <a:lstStyle>
            <a:lvl1pPr marL="0" indent="0" algn="l">
              <a:spcBef>
                <a:spcPts val="0"/>
              </a:spcBef>
              <a:buFontTx/>
              <a:buNone/>
              <a:defRPr sz="2100" b="0" baseline="0">
                <a:solidFill>
                  <a:schemeClr val="tx1"/>
                </a:solidFill>
                <a:latin typeface="Calibri"/>
              </a:defRPr>
            </a:lvl1pPr>
            <a:lvl2pPr marL="180000" indent="0">
              <a:spcBef>
                <a:spcPts val="2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5000B-066E-4146-9D4F-43221F944880}" type="slidenum">
              <a:rPr lang="de-DE">
                <a:solidFill>
                  <a:srgbClr val="4780C1"/>
                </a:solidFill>
              </a:rPr>
              <a:pPr/>
              <a:t>‹#›</a:t>
            </a:fld>
            <a:endParaRPr lang="de-DE">
              <a:solidFill>
                <a:srgbClr val="4780C1"/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1097360"/>
          </a:xfrm>
          <a:prstGeom prst="rect">
            <a:avLst/>
          </a:prstGeom>
        </p:spPr>
        <p:txBody>
          <a:bodyPr lIns="0" tIns="0" rIns="0" bIns="82800" anchor="ctr"/>
          <a:lstStyle>
            <a:lvl1pPr algn="l">
              <a:defRPr sz="2400" b="1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249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 and Text in Bl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313" y="1341439"/>
            <a:ext cx="8424864" cy="4535486"/>
          </a:xfrm>
          <a:prstGeom prst="rect">
            <a:avLst/>
          </a:prstGeom>
          <a:solidFill>
            <a:schemeClr val="accent2"/>
          </a:solidFill>
          <a:effectLst/>
        </p:spPr>
        <p:txBody>
          <a:bodyPr lIns="18000" tIns="36000" rIns="18000" bIns="36000"/>
          <a:lstStyle>
            <a:lvl1pPr marL="0" indent="0" algn="just">
              <a:spcBef>
                <a:spcPts val="0"/>
              </a:spcBef>
              <a:buFontTx/>
              <a:buNone/>
              <a:defRPr sz="2000" b="0" baseline="0">
                <a:solidFill>
                  <a:schemeClr val="tx1"/>
                </a:solidFill>
                <a:latin typeface="Calibri"/>
              </a:defRPr>
            </a:lvl1pPr>
            <a:lvl2pPr marL="180000" indent="0">
              <a:spcBef>
                <a:spcPts val="2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5000B-066E-4146-9D4F-43221F944880}" type="slidenum">
              <a:rPr lang="de-DE">
                <a:solidFill>
                  <a:srgbClr val="4780C1"/>
                </a:solidFill>
              </a:rPr>
              <a:pPr/>
              <a:t>‹#›</a:t>
            </a:fld>
            <a:endParaRPr lang="de-DE">
              <a:solidFill>
                <a:srgbClr val="4780C1"/>
              </a:solidFill>
            </a:endParaRPr>
          </a:p>
        </p:txBody>
      </p:sp>
      <p:pic>
        <p:nvPicPr>
          <p:cNvPr id="5" name="Bild 4" descr="b-bar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-7112" y="0"/>
            <a:ext cx="8860600" cy="1097280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1097360"/>
          </a:xfrm>
          <a:prstGeom prst="rect">
            <a:avLst/>
          </a:prstGeom>
        </p:spPr>
        <p:txBody>
          <a:bodyPr lIns="0" tIns="0" rIns="0" bIns="82800" anchor="ctr"/>
          <a:lstStyle>
            <a:lvl1pPr algn="l">
              <a:defRPr sz="2400" b="1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165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313" y="1341439"/>
            <a:ext cx="8424864" cy="4535486"/>
          </a:xfrm>
          <a:prstGeom prst="rect">
            <a:avLst/>
          </a:prstGeom>
        </p:spPr>
        <p:txBody>
          <a:bodyPr lIns="18000" tIns="36000" rIns="18000" bIns="36000"/>
          <a:lstStyle>
            <a:lvl1pPr marL="270000" indent="-270000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5492CD"/>
              </a:buClr>
              <a:buSzPct val="125000"/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  <a:latin typeface="Calibri"/>
              </a:defRPr>
            </a:lvl1pPr>
            <a:lvl2pPr marL="540000" indent="-270000">
              <a:spcBef>
                <a:spcPts val="0"/>
              </a:spcBef>
              <a:spcAft>
                <a:spcPts val="900"/>
              </a:spcAft>
              <a:buClr>
                <a:srgbClr val="5492CD"/>
              </a:buClr>
              <a:buSzPct val="100000"/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/>
              </a:defRPr>
            </a:lvl2pPr>
            <a:lvl3pPr>
              <a:defRPr sz="2000">
                <a:solidFill>
                  <a:schemeClr val="tx1"/>
                </a:solidFill>
                <a:latin typeface="Calibri"/>
              </a:defRPr>
            </a:lvl3pPr>
            <a:lvl4pPr>
              <a:defRPr sz="1800">
                <a:solidFill>
                  <a:schemeClr val="tx1"/>
                </a:solidFill>
                <a:latin typeface="Calibri"/>
              </a:defRPr>
            </a:lvl4pPr>
            <a:lvl5pPr>
              <a:defRPr sz="1800">
                <a:solidFill>
                  <a:schemeClr val="tx1"/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5000B-066E-4146-9D4F-43221F944880}" type="slidenum">
              <a:rPr lang="de-DE">
                <a:solidFill>
                  <a:srgbClr val="4780C1"/>
                </a:solidFill>
              </a:rPr>
              <a:pPr/>
              <a:t>‹#›</a:t>
            </a:fld>
            <a:endParaRPr lang="de-DE">
              <a:solidFill>
                <a:srgbClr val="4780C1"/>
              </a:solidFill>
            </a:endParaRPr>
          </a:p>
        </p:txBody>
      </p:sp>
      <p:pic>
        <p:nvPicPr>
          <p:cNvPr id="6" name="Bild 5" descr="b-bar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-7112" y="0"/>
            <a:ext cx="8860600" cy="1097280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1097360"/>
          </a:xfrm>
          <a:prstGeom prst="rect">
            <a:avLst/>
          </a:prstGeom>
        </p:spPr>
        <p:txBody>
          <a:bodyPr lIns="0" tIns="0" rIns="0" bIns="82800" anchor="ctr"/>
          <a:lstStyle>
            <a:lvl1pPr algn="l">
              <a:defRPr sz="2400" b="1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647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0" y="1341439"/>
            <a:ext cx="9142413" cy="4535486"/>
          </a:xfrm>
          <a:prstGeom prst="rect">
            <a:avLst/>
          </a:prstGeom>
        </p:spPr>
        <p:txBody>
          <a:bodyPr lIns="18000" tIns="36000" rIns="18000" bIns="3600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  <a:latin typeface="Calibri"/>
              </a:defRPr>
            </a:lvl1pPr>
            <a:lvl2pPr marL="4572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2pPr>
            <a:lvl3pPr marL="9144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3pPr>
            <a:lvl4pPr marL="13716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4pPr>
            <a:lvl5pPr marL="18288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endParaRPr lang="en-GB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5000B-066E-4146-9D4F-43221F944880}" type="slidenum">
              <a:rPr lang="de-DE">
                <a:solidFill>
                  <a:srgbClr val="4780C1"/>
                </a:solidFill>
              </a:rPr>
              <a:pPr/>
              <a:t>‹#›</a:t>
            </a:fld>
            <a:endParaRPr lang="de-DE">
              <a:solidFill>
                <a:srgbClr val="4780C1"/>
              </a:solidFill>
            </a:endParaRPr>
          </a:p>
        </p:txBody>
      </p:sp>
      <p:pic>
        <p:nvPicPr>
          <p:cNvPr id="6" name="Bild 5" descr="b-bar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-7112" y="0"/>
            <a:ext cx="8860600" cy="1097280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1097360"/>
          </a:xfrm>
          <a:prstGeom prst="rect">
            <a:avLst/>
          </a:prstGeom>
        </p:spPr>
        <p:txBody>
          <a:bodyPr lIns="0" tIns="0" rIns="0" bIns="82800" anchor="ctr"/>
          <a:lstStyle>
            <a:lvl1pPr algn="l">
              <a:defRPr sz="2400" b="1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1213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, Sub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8313" y="1772816"/>
            <a:ext cx="8424864" cy="4104108"/>
          </a:xfrm>
          <a:prstGeom prst="rect">
            <a:avLst/>
          </a:prstGeom>
        </p:spPr>
        <p:txBody>
          <a:bodyPr lIns="18000" tIns="36000" rIns="18000" bIns="36000"/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tx1"/>
                </a:solidFill>
                <a:latin typeface="Calibri"/>
              </a:defRPr>
            </a:lvl1pPr>
            <a:lvl2pPr marL="4572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2pPr>
            <a:lvl3pPr marL="9144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3pPr>
            <a:lvl4pPr marL="13716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4pPr>
            <a:lvl5pPr marL="1828800" indent="0">
              <a:spcBef>
                <a:spcPts val="0"/>
              </a:spcBef>
              <a:buFontTx/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8313" y="1340769"/>
            <a:ext cx="8424864" cy="432073"/>
          </a:xfrm>
          <a:prstGeom prst="rect">
            <a:avLst/>
          </a:prstGeom>
        </p:spPr>
        <p:txBody>
          <a:bodyPr lIns="18000" tIns="36000" rIns="18000" bIns="36000"/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Calibri"/>
              </a:defRPr>
            </a:lvl1pPr>
            <a:lvl2pPr marL="457200" indent="0">
              <a:buFontTx/>
              <a:buNone/>
              <a:defRPr sz="2200">
                <a:solidFill>
                  <a:schemeClr val="bg2"/>
                </a:solidFill>
              </a:defRPr>
            </a:lvl2pPr>
            <a:lvl3pPr marL="914400" indent="0">
              <a:buFontTx/>
              <a:buNone/>
              <a:defRPr sz="2200">
                <a:solidFill>
                  <a:schemeClr val="bg2"/>
                </a:solidFill>
              </a:defRPr>
            </a:lvl3pPr>
            <a:lvl4pPr marL="1371600" indent="0">
              <a:buFontTx/>
              <a:buNone/>
              <a:defRPr sz="2200">
                <a:solidFill>
                  <a:schemeClr val="bg2"/>
                </a:solidFill>
              </a:defRPr>
            </a:lvl4pPr>
            <a:lvl5pPr marL="1828800" indent="0">
              <a:buFontTx/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000B-066E-4146-9D4F-43221F944880}" type="slidenum">
              <a:rPr lang="de-DE">
                <a:solidFill>
                  <a:srgbClr val="4780C1"/>
                </a:solidFill>
              </a:rPr>
              <a:pPr/>
              <a:t>‹#›</a:t>
            </a:fld>
            <a:endParaRPr lang="de-DE">
              <a:solidFill>
                <a:srgbClr val="4780C1"/>
              </a:solidFill>
            </a:endParaRPr>
          </a:p>
        </p:txBody>
      </p:sp>
      <p:pic>
        <p:nvPicPr>
          <p:cNvPr id="6" name="Bild 5" descr="b-bar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-7112" y="0"/>
            <a:ext cx="8860600" cy="1097280"/>
          </a:xfrm>
          <a:prstGeom prst="rect">
            <a:avLst/>
          </a:prstGeom>
        </p:spPr>
      </p:pic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395536" y="0"/>
            <a:ext cx="8208912" cy="1097360"/>
          </a:xfrm>
          <a:prstGeom prst="rect">
            <a:avLst/>
          </a:prstGeom>
        </p:spPr>
        <p:txBody>
          <a:bodyPr lIns="0" tIns="0" rIns="0" bIns="82800" anchor="ctr"/>
          <a:lstStyle>
            <a:lvl1pPr algn="l">
              <a:defRPr sz="2400" b="1" baseline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8999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80673-A73F-4D73-96A3-E05FA08B76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95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42-25508204_cover-image_large.jp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91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7" t="2428" r="3990" b="412"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-11146" y="0"/>
            <a:ext cx="9155145" cy="6021288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1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845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42-25508204_cover-image_large.jp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91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7" t="2428" r="3990" b="412"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-11146" y="0"/>
            <a:ext cx="9155145" cy="6021288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1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363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FBC42-00C0-407E-ABF1-ACDAF768B10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6228C-4F4C-4F30-97AB-8CFC93D8F2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3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2ADB9-39FE-4F7D-B8D3-93AFC9E07FB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C855E-5257-4AC1-A6AF-457AA7686B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68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D986-311C-493C-8E05-6CE31A08365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7F41-AC21-4D5A-B39E-D5A7F3BECB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09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5896-F0C5-4C6A-A04F-24E8D7B39E2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334C1-7B39-45DB-8372-D99C037FA8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4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30D2D-6920-44C9-BA3F-09816D31230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00D1-D431-4084-A81F-E37ED47B6A5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6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6B549-5B36-4757-8819-FFF7886AAC8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E7FCC-B31B-48AE-9611-2DE263C6E05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01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49906-6356-49EA-A599-880D882908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E6179-C14F-4D10-B810-1BB3A017691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34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ACAC-64DC-4414-81FF-EFB61B47D51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73AB-F0C4-48D3-AB9C-62AE7162B3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37A8F-0397-4A80-A49F-054A7EA7C0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43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AB9C9-82E1-4341-BECD-6D00D4F60A4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6EA5-CA8E-4993-8479-B881689F2C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8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9B83C-D9C1-47F9-B5C8-5AB33906DD8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7DB89-2251-424E-9134-8A78DB2E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64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B0928-E064-4B65-A82E-E46C49F7B50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C67-39DE-4D83-8F39-F779DB4E97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350" y="1412875"/>
            <a:ext cx="3703638" cy="46831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388" y="1412875"/>
            <a:ext cx="3705225" cy="46831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30CBA-7E8D-48CE-BE01-50B65EED8C4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355160" cy="10801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4EF25-8D5B-4DF2-ADCB-9AF1145C136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6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B6142-C4AC-42D9-AC05-600A536304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344816" cy="1008112"/>
          </a:xfrm>
        </p:spPr>
        <p:txBody>
          <a:bodyPr/>
          <a:lstStyle>
            <a:lvl1pPr algn="l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4B815-39E9-4BEB-83AB-CFEBF22F3DD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4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75EED-E29D-432D-815F-72AF5F509C7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7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80D48-FEEB-4960-BEE3-DBA00DB76C3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3" descr="wmo_ppt_201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7137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713788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453188"/>
            <a:ext cx="446563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eaLnBrk="0" fontAlgn="base" hangingPunct="0"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478588"/>
            <a:ext cx="115252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eaLnBrk="0" fontAlgn="base" hangingPunct="0">
              <a:spcAft>
                <a:spcPct val="0"/>
              </a:spcAft>
            </a:pPr>
            <a:fld id="{3B323A9F-0146-48A1-BCC1-8D40DBDFB715}" type="slidenum">
              <a:rPr lang="en-US" altLang="en-US">
                <a:solidFill>
                  <a:srgbClr val="000000"/>
                </a:solidFill>
                <a:latin typeface="Arial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3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</a:defRPr>
      </a:lvl9pPr>
    </p:titleStyle>
    <p:bodyStyle>
      <a:lvl1pPr marL="533400" indent="-5334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990600" indent="-5334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 rot="10800000">
            <a:off x="-2" y="2636911"/>
            <a:ext cx="9142413" cy="3456383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b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075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218005"/>
            <a:ext cx="2943499" cy="45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47056" y="6093297"/>
            <a:ext cx="2160240" cy="764703"/>
          </a:xfrm>
          <a:prstGeom prst="rect">
            <a:avLst/>
          </a:prstGeom>
          <a:noFill/>
        </p:spPr>
        <p:txBody>
          <a:bodyPr wrap="square" l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srgbClr val="4780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Group III contribution to the IPCC Fifth Assessment Report</a:t>
            </a:r>
            <a:endParaRPr lang="en-GB" sz="1000" dirty="0">
              <a:solidFill>
                <a:srgbClr val="4780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0" y="6309320"/>
            <a:ext cx="431032" cy="548680"/>
          </a:xfrm>
          <a:prstGeom prst="rect">
            <a:avLst/>
          </a:prstGeom>
        </p:spPr>
        <p:txBody>
          <a:bodyPr vert="horz" lIns="91440" tIns="0" rIns="36000" bIns="360000" rtlCol="0" anchor="ctr"/>
          <a:lstStyle>
            <a:lvl1pPr algn="r">
              <a:defRPr sz="110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B5000B-066E-4146-9D4F-43221F944880}" type="slidenum">
              <a:rPr lang="de-DE">
                <a:solidFill>
                  <a:srgbClr val="4780C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4780C1"/>
              </a:solidFill>
            </a:endParaRPr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503040" y="6372000"/>
            <a:ext cx="0" cy="486000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1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09ECD111-0C51-4019-9BEE-C074C06A536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21/09/2017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CE4F573-18D8-4BF5-9F0D-294D6151AF33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 txBox="1">
            <a:spLocks noGrp="1"/>
          </p:cNvSpPr>
          <p:nvPr/>
        </p:nvSpPr>
        <p:spPr bwMode="auto">
          <a:xfrm>
            <a:off x="6173788" y="6477000"/>
            <a:ext cx="2895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>
                <a:solidFill>
                  <a:srgbClr val="FF9900"/>
                </a:solidFill>
                <a:latin typeface="+mn-lt"/>
                <a:cs typeface="+mn-cs"/>
              </a:rPr>
              <a:t>Weather • Climate • Water</a:t>
            </a:r>
          </a:p>
        </p:txBody>
      </p:sp>
      <p:sp>
        <p:nvSpPr>
          <p:cNvPr id="2051" name="Slide Number Placeholder 3"/>
          <p:cNvSpPr txBox="1">
            <a:spLocks noGrp="1"/>
          </p:cNvSpPr>
          <p:nvPr/>
        </p:nvSpPr>
        <p:spPr bwMode="auto">
          <a:xfrm>
            <a:off x="4114800" y="64770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F958181-3FA4-4832-AB91-DF7F6A164E5A}" type="slidenum">
              <a:rPr lang="en-US" altLang="en-US" sz="1200" b="0">
                <a:latin typeface="Arial" charset="0"/>
                <a:cs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b="0">
              <a:latin typeface="Arial" charset="0"/>
              <a:cs typeface="Arial" charset="0"/>
            </a:endParaRPr>
          </a:p>
        </p:txBody>
      </p:sp>
      <p:pic>
        <p:nvPicPr>
          <p:cNvPr id="2052" name="Picture 3" descr="gfcs_ppt_2013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2006600"/>
            <a:ext cx="8763000" cy="4360863"/>
          </a:xfrm>
        </p:spPr>
        <p:txBody>
          <a:bodyPr/>
          <a:lstStyle/>
          <a:p>
            <a:pPr algn="ctr"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Improving collaboration with </a:t>
            </a:r>
            <a:r>
              <a:rPr lang="en-US" altLang="en-US" sz="4000" dirty="0" err="1" smtClean="0">
                <a:solidFill>
                  <a:schemeClr val="bg1"/>
                </a:solidFill>
              </a:rPr>
              <a:t>Wmo</a:t>
            </a:r>
            <a:r>
              <a:rPr lang="en-US" altLang="en-US" sz="4000" dirty="0" smtClean="0">
                <a:solidFill>
                  <a:schemeClr val="bg1"/>
                </a:solidFill>
              </a:rPr>
              <a:t> Regional Offices</a:t>
            </a:r>
            <a:br>
              <a:rPr lang="en-US" altLang="en-US" sz="4000" dirty="0" smtClean="0">
                <a:solidFill>
                  <a:schemeClr val="bg1"/>
                </a:solidFill>
              </a:rPr>
            </a:br>
            <a:r>
              <a:rPr lang="en-US" altLang="en-US" sz="4000" dirty="0">
                <a:solidFill>
                  <a:schemeClr val="bg1"/>
                </a:solidFill>
              </a:rPr>
              <a:t/>
            </a: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2000" dirty="0" smtClean="0">
                <a:solidFill>
                  <a:schemeClr val="bg1"/>
                </a:solidFill>
              </a:rPr>
              <a:t>Brainstorming Session</a:t>
            </a:r>
            <a:br>
              <a:rPr lang="en-US" altLang="en-US" sz="2000" dirty="0" smtClean="0">
                <a:solidFill>
                  <a:schemeClr val="bg1"/>
                </a:solidFill>
              </a:rPr>
            </a:br>
            <a:r>
              <a:rPr lang="en-US" altLang="en-US" sz="2000" dirty="0" smtClean="0">
                <a:solidFill>
                  <a:schemeClr val="bg1"/>
                </a:solidFill>
              </a:rPr>
              <a:t>Geneva, 22 September 2017</a:t>
            </a:r>
            <a:endParaRPr lang="en-US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162675"/>
            <a:ext cx="17065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96836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en-GB" sz="32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Areas of </a:t>
            </a:r>
            <a:r>
              <a:rPr lang="en-GB" sz="32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potential collaboration and </a:t>
            </a:r>
            <a:r>
              <a:rPr lang="en-GB" sz="32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support</a:t>
            </a:r>
            <a:endParaRPr lang="en-GB" sz="3200" b="1" dirty="0">
              <a:solidFill>
                <a:srgbClr val="3333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629" name="Content Placeholder 2"/>
          <p:cNvSpPr txBox="1">
            <a:spLocks/>
          </p:cNvSpPr>
          <p:nvPr/>
        </p:nvSpPr>
        <p:spPr bwMode="auto">
          <a:xfrm>
            <a:off x="512619" y="1255713"/>
            <a:ext cx="8498032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0" indent="0">
              <a:buNone/>
            </a:pPr>
            <a:r>
              <a:rPr lang="en-GB" sz="24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Goals</a:t>
            </a:r>
            <a:endParaRPr lang="en-GB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of National Action Plans and establishment of NFCS/RFCS and their Strategic Plans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using guidelines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Assessment/updating capacities of countries to implement climate services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the checklist for climate services implementation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mapping of investments and activities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at national and regional levels to provide a one stop shop (GFCS supporting ACMAD in maintaining a regional repository of activities)</a:t>
            </a:r>
          </a:p>
          <a:p>
            <a:pPr lvl="0"/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Promote and support establishment of UIP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at national and regional levels (to enable co-design and co-production of climate services) and link NMHSs with NDCs and NAPs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162675"/>
            <a:ext cx="17065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96836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en-GB" sz="3200" b="1" dirty="0">
                <a:solidFill>
                  <a:srgbClr val="333399"/>
                </a:solidFill>
                <a:latin typeface="Arial"/>
                <a:ea typeface="Arial"/>
                <a:cs typeface="Arial"/>
              </a:rPr>
              <a:t>Areas of potential collaboration and support</a:t>
            </a:r>
            <a:endParaRPr lang="en-GB" sz="3200" b="1" dirty="0">
              <a:solidFill>
                <a:srgbClr val="3333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629" name="Content Placeholder 2"/>
          <p:cNvSpPr txBox="1">
            <a:spLocks/>
          </p:cNvSpPr>
          <p:nvPr/>
        </p:nvSpPr>
        <p:spPr bwMode="auto">
          <a:xfrm>
            <a:off x="412845" y="1023939"/>
            <a:ext cx="8629651" cy="548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GB" sz="2000" b="1" dirty="0" err="1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ExB</a:t>
            </a:r>
            <a:r>
              <a:rPr lang="en-GB" sz="20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 projects</a:t>
            </a:r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b="1" dirty="0"/>
              <a:t>Regional Programme: Linking Climate Knowledge to Action for Resilience in the </a:t>
            </a:r>
            <a:r>
              <a:rPr lang="en-GB" sz="2400" b="1" dirty="0" smtClean="0"/>
              <a:t>Sahel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>
                <a:solidFill>
                  <a:srgbClr val="00B050"/>
                </a:solidFill>
              </a:rPr>
              <a:t>Burkina Faso, Niger, Senegal, Mali, Chad, Cote d’Ivoire, </a:t>
            </a:r>
            <a:r>
              <a:rPr lang="en-GB" sz="2400" dirty="0" smtClean="0">
                <a:solidFill>
                  <a:srgbClr val="00B050"/>
                </a:solidFill>
              </a:rPr>
              <a:t>Cameroon</a:t>
            </a:r>
            <a:r>
              <a:rPr lang="en-GB" sz="2400" dirty="0" smtClean="0"/>
              <a:t>)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/>
              <a:t>Enhancing </a:t>
            </a:r>
            <a:r>
              <a:rPr lang="en-US" sz="2400" b="1" dirty="0"/>
              <a:t>Climate Resilience in the Third </a:t>
            </a:r>
            <a:r>
              <a:rPr lang="en-US" sz="2400" b="1" dirty="0" smtClean="0"/>
              <a:t>Pole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(targeting </a:t>
            </a:r>
            <a:r>
              <a:rPr lang="en-GB" sz="2400" dirty="0" smtClean="0">
                <a:solidFill>
                  <a:srgbClr val="00B050"/>
                </a:solidFill>
              </a:rPr>
              <a:t>Myanmar</a:t>
            </a:r>
            <a:r>
              <a:rPr lang="en-GB" sz="2400" dirty="0" smtClean="0"/>
              <a:t>, Afghanistan</a:t>
            </a:r>
            <a:r>
              <a:rPr lang="en-GB" sz="2400" dirty="0"/>
              <a:t>, Bangladesh, Bhutan, </a:t>
            </a:r>
            <a:r>
              <a:rPr lang="en-GB" sz="2400" dirty="0" smtClean="0"/>
              <a:t>and Nepal)  </a:t>
            </a:r>
          </a:p>
          <a:p>
            <a:pPr lvl="0"/>
            <a:r>
              <a:rPr lang="en-GB" sz="2400" b="1" dirty="0" smtClean="0"/>
              <a:t>Global Climate </a:t>
            </a:r>
            <a:r>
              <a:rPr lang="en-GB" sz="2400" b="1" dirty="0"/>
              <a:t>Services for Energy </a:t>
            </a:r>
            <a:r>
              <a:rPr lang="en-GB" sz="2400" dirty="0" smtClean="0"/>
              <a:t>(</a:t>
            </a:r>
            <a:r>
              <a:rPr lang="es-ES" sz="2400" dirty="0"/>
              <a:t>Tanzania, </a:t>
            </a:r>
            <a:r>
              <a:rPr lang="es-ES" sz="2400" dirty="0" err="1" smtClean="0"/>
              <a:t>Moldova</a:t>
            </a:r>
            <a:r>
              <a:rPr lang="es-ES" sz="2400" dirty="0" smtClean="0"/>
              <a:t>, </a:t>
            </a:r>
            <a:r>
              <a:rPr lang="es-ES" sz="2400" dirty="0" smtClean="0">
                <a:solidFill>
                  <a:srgbClr val="FF0000"/>
                </a:solidFill>
              </a:rPr>
              <a:t>Colombia</a:t>
            </a:r>
            <a:r>
              <a:rPr lang="es-ES" sz="2400" dirty="0" smtClean="0"/>
              <a:t>,)</a:t>
            </a:r>
          </a:p>
          <a:p>
            <a:pPr marL="0" lvl="0" indent="0">
              <a:buNone/>
            </a:pPr>
            <a:r>
              <a:rPr lang="en-GB" sz="20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Role </a:t>
            </a:r>
            <a:r>
              <a:rPr lang="en-GB" sz="2000" b="1" dirty="0">
                <a:solidFill>
                  <a:srgbClr val="333399"/>
                </a:solidFill>
                <a:latin typeface="Arial"/>
                <a:ea typeface="Arial"/>
                <a:cs typeface="Arial"/>
              </a:rPr>
              <a:t>of Offices</a:t>
            </a:r>
          </a:p>
          <a:p>
            <a:pPr lvl="0"/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Advocacy</a:t>
            </a:r>
          </a:p>
          <a:p>
            <a:pPr lvl="0"/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Engagement of NMHSs and partners</a:t>
            </a:r>
          </a:p>
          <a:p>
            <a:pPr lvl="0"/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Linking with WMO Secretariat/structures/partners</a:t>
            </a:r>
          </a:p>
          <a:p>
            <a:pPr lvl="0"/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mobilization (promoting applications to the GCF and identifying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and national funding sources and partners)</a:t>
            </a:r>
          </a:p>
          <a:p>
            <a:pPr lvl="0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162675"/>
            <a:ext cx="17065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96836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en-GB" sz="3200" b="1" dirty="0">
                <a:solidFill>
                  <a:srgbClr val="333399"/>
                </a:solidFill>
                <a:latin typeface="Arial"/>
                <a:ea typeface="Arial"/>
                <a:cs typeface="Arial"/>
              </a:rPr>
              <a:t>Areas of potential collaboration and support</a:t>
            </a:r>
            <a:endParaRPr lang="en-GB" sz="3200" b="1" dirty="0">
              <a:solidFill>
                <a:srgbClr val="3333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629" name="Content Placeholder 2"/>
          <p:cNvSpPr txBox="1">
            <a:spLocks/>
          </p:cNvSpPr>
          <p:nvPr/>
        </p:nvSpPr>
        <p:spPr bwMode="auto">
          <a:xfrm>
            <a:off x="512619" y="908049"/>
            <a:ext cx="8498032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0" indent="0">
              <a:buNone/>
            </a:pPr>
            <a:r>
              <a:rPr lang="en-GB" sz="2000" b="1" dirty="0">
                <a:solidFill>
                  <a:srgbClr val="333399"/>
                </a:solidFill>
                <a:latin typeface="Arial"/>
                <a:ea typeface="Arial"/>
                <a:cs typeface="Arial"/>
              </a:rPr>
              <a:t>Partners</a:t>
            </a:r>
          </a:p>
          <a:p>
            <a:pPr lvl="0"/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PAC members at national and regional levels</a:t>
            </a:r>
          </a:p>
          <a:p>
            <a:pPr lvl="0"/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partners/international agencies/NGOs</a:t>
            </a:r>
          </a:p>
          <a:p>
            <a:pPr lvl="0"/>
            <a:r>
              <a:rPr lang="en-GB" sz="2200" smtClean="0">
                <a:latin typeface="Arial" panose="020B0604020202020204" pitchFamily="34" charset="0"/>
                <a:cs typeface="Arial" panose="020B0604020202020204" pitchFamily="34" charset="0"/>
              </a:rPr>
              <a:t>Academia</a:t>
            </a:r>
            <a:endParaRPr lang="en-GB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Budget/donor (</a:t>
            </a:r>
            <a:r>
              <a:rPr lang="en-GB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</a:rPr>
              <a:t>Erica to help with</a:t>
            </a:r>
            <a:r>
              <a:rPr lang="en-GB" sz="2000" b="1" dirty="0" smtClean="0">
                <a:solidFill>
                  <a:srgbClr val="333399"/>
                </a:solidFill>
                <a:latin typeface="Arial"/>
                <a:ea typeface="Arial"/>
                <a:cs typeface="Arial"/>
              </a:rPr>
              <a:t>)</a:t>
            </a:r>
            <a:endParaRPr lang="en-GB" sz="2000" b="1" dirty="0">
              <a:solidFill>
                <a:srgbClr val="333399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gfcs_ppt_2013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5800" y="2913063"/>
            <a:ext cx="7772400" cy="323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4572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3500" b="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Thank you for your attention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6367463"/>
            <a:ext cx="87630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Aft>
                <a:spcPct val="0"/>
              </a:spcAft>
              <a:defRPr sz="3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457200"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457200"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457200"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45720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 b="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ICEM Special Event, Thursday, 25 June 2015                                                       www.gfcs-climate.org</a:t>
            </a:r>
            <a:r>
              <a:rPr lang="en-US" altLang="en-US" sz="1500" b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148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MO_Powerpoint_template_en">
  <a:themeElements>
    <a:clrScheme name="WMO-Title-S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MO-Title-SF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MO-Title-S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O-Title-S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O-Title-S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O-Title-S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O-Title-S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O-Title-S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O-Title-S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O-Title-S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O-Title-S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O-Title-S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O-Title-S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O-Title-S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SlideMaster">
  <a:themeElements>
    <a:clrScheme name="Benutzerdefiniert 9">
      <a:dk1>
        <a:srgbClr val="000000"/>
      </a:dk1>
      <a:lt1>
        <a:srgbClr val="FFFFFF"/>
      </a:lt1>
      <a:dk2>
        <a:srgbClr val="4780C1"/>
      </a:dk2>
      <a:lt2>
        <a:srgbClr val="990002"/>
      </a:lt2>
      <a:accent1>
        <a:srgbClr val="7F7F7F"/>
      </a:accent1>
      <a:accent2>
        <a:srgbClr val="C8DEF4"/>
      </a:accent2>
      <a:accent3>
        <a:srgbClr val="E1C0BC"/>
      </a:accent3>
      <a:accent4>
        <a:srgbClr val="E8D4B2"/>
      </a:accent4>
      <a:accent5>
        <a:srgbClr val="C47900"/>
      </a:accent5>
      <a:accent6>
        <a:srgbClr val="EF550F"/>
      </a:accent6>
      <a:hlink>
        <a:srgbClr val="0000FF"/>
      </a:hlink>
      <a:folHlink>
        <a:srgbClr val="800080"/>
      </a:folHlink>
    </a:clrScheme>
    <a:fontScheme name="IPCC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18000" tIns="18000" rIns="18000" bIns="18000" rtlCol="0">
        <a:spAutoFit/>
      </a:bodyPr>
      <a:lstStyle>
        <a:defPPr>
          <a:defRPr sz="2000" baseline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12228</TotalTime>
  <Words>252</Words>
  <Application>Microsoft Office PowerPoint</Application>
  <PresentationFormat>On-screen Show (4:3)</PresentationFormat>
  <Paragraphs>32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WMO_Powerpoint_template_en</vt:lpstr>
      <vt:lpstr>PresentationSlideMaster</vt:lpstr>
      <vt:lpstr>2_Office Theme</vt:lpstr>
      <vt:lpstr>Improving collaboration with Wmo Regional Offices  Brainstorming Session Geneva, 22 September 2017</vt:lpstr>
      <vt:lpstr>Areas of potential collaboration and support</vt:lpstr>
      <vt:lpstr>Areas of potential collaboration and support</vt:lpstr>
      <vt:lpstr>Areas of potential collaboration and support</vt:lpstr>
      <vt:lpstr>PowerPoint Presentation</vt:lpstr>
    </vt:vector>
  </TitlesOfParts>
  <Company>WMO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 Dilley</dc:creator>
  <cp:lastModifiedBy>Filipe Lucio</cp:lastModifiedBy>
  <cp:revision>111</cp:revision>
  <dcterms:created xsi:type="dcterms:W3CDTF">2014-12-04T23:03:12Z</dcterms:created>
  <dcterms:modified xsi:type="dcterms:W3CDTF">2017-09-21T10:10:36Z</dcterms:modified>
</cp:coreProperties>
</file>