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2631400" cy="32042100"/>
  <p:notesSz cx="6669088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92">
          <p15:clr>
            <a:srgbClr val="A4A3A4"/>
          </p15:clr>
        </p15:guide>
        <p15:guide id="2" pos="7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F3A"/>
    <a:srgbClr val="FF0505"/>
    <a:srgbClr val="FE9914"/>
    <a:srgbClr val="9C5691"/>
    <a:srgbClr val="8626AC"/>
    <a:srgbClr val="009999"/>
    <a:srgbClr val="0E207F"/>
    <a:srgbClr val="7D9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8" autoAdjust="0"/>
    <p:restoredTop sz="96341" autoAdjust="0"/>
  </p:normalViewPr>
  <p:slideViewPr>
    <p:cSldViewPr>
      <p:cViewPr>
        <p:scale>
          <a:sx n="28" d="100"/>
          <a:sy n="28" d="100"/>
        </p:scale>
        <p:origin x="3168" y="-64"/>
      </p:cViewPr>
      <p:guideLst>
        <p:guide orient="horz" pos="10092"/>
        <p:guide pos="7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t" anchorCtr="0" compatLnSpc="1">
            <a:prstTxWarp prst="textNoShape">
              <a:avLst/>
            </a:prstTxWarp>
          </a:bodyPr>
          <a:lstStyle>
            <a:lvl1pPr defTabSz="94777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t" anchorCtr="0" compatLnSpc="1">
            <a:prstTxWarp prst="textNoShape">
              <a:avLst/>
            </a:prstTxWarp>
          </a:bodyPr>
          <a:lstStyle>
            <a:lvl1pPr algn="r" defTabSz="94777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b" anchorCtr="0" compatLnSpc="1">
            <a:prstTxWarp prst="textNoShape">
              <a:avLst/>
            </a:prstTxWarp>
          </a:bodyPr>
          <a:lstStyle>
            <a:lvl1pPr defTabSz="94777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068F62BA-95E1-40E8-8F5F-ADFBAB3689E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4492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C2C47B-7D86-46EF-B59C-C6BD3D5D3220}" type="datetimeFigureOut">
              <a:rPr lang="en-GB"/>
              <a:pPr>
                <a:defRPr/>
              </a:pPr>
              <a:t>03/08/2017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6D8AE5-A977-4241-BB15-9C27287B7AC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9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7580" y="9954719"/>
            <a:ext cx="19236241" cy="68664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159" y="18156291"/>
            <a:ext cx="15841083" cy="81903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8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94070" y="2802786"/>
            <a:ext cx="4641993" cy="256543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8089" y="2802786"/>
            <a:ext cx="13818340" cy="256543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45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89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280" y="20590467"/>
            <a:ext cx="19237363" cy="63630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280" y="13580133"/>
            <a:ext cx="19237363" cy="701033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2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8089" y="9271442"/>
            <a:ext cx="9230167" cy="191857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5896" y="9271442"/>
            <a:ext cx="9230167" cy="191857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8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346" y="1283393"/>
            <a:ext cx="20368709" cy="53403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347" y="7172164"/>
            <a:ext cx="9999347" cy="2989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1347" y="10161500"/>
            <a:ext cx="9999347" cy="18461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96223" y="7172164"/>
            <a:ext cx="10003832" cy="2989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96223" y="10161500"/>
            <a:ext cx="10003832" cy="18461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37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55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346" y="1276650"/>
            <a:ext cx="7446251" cy="54280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7819" y="1276650"/>
            <a:ext cx="12652235" cy="273468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346" y="6704657"/>
            <a:ext cx="7446251" cy="219188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25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683" y="22429022"/>
            <a:ext cx="13579513" cy="26476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35683" y="2863471"/>
            <a:ext cx="13579513" cy="19223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5683" y="25076721"/>
            <a:ext cx="13579513" cy="37602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58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24338" y="2803525"/>
            <a:ext cx="1571625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2375" tIns="156187" rIns="312375" bIns="1561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Text Box 8"/>
          <p:cNvSpPr txBox="1">
            <a:spLocks noChangeArrowheads="1"/>
          </p:cNvSpPr>
          <p:nvPr userDrawn="1"/>
        </p:nvSpPr>
        <p:spPr bwMode="auto">
          <a:xfrm>
            <a:off x="4143375" y="4579938"/>
            <a:ext cx="15770225" cy="450850"/>
          </a:xfrm>
          <a:prstGeom prst="rect">
            <a:avLst/>
          </a:prstGeom>
          <a:noFill/>
          <a:ln>
            <a:noFill/>
          </a:ln>
          <a:extLst/>
        </p:spPr>
        <p:txBody>
          <a:bodyPr lIns="64630" tIns="32315" rIns="64630" bIns="32315">
            <a:spAutoFit/>
          </a:bodyPr>
          <a:lstStyle>
            <a:lvl1pPr defTabSz="64611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4611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4611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4611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4611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2500" smtClean="0">
              <a:solidFill>
                <a:srgbClr val="0E207F"/>
              </a:solidFill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8550" y="9271000"/>
            <a:ext cx="18567400" cy="191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630" tIns="32315" rIns="64630" bIns="32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24200" rtl="0" eaLnBrk="0" fontAlgn="base" hangingPunct="0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+mj-lt"/>
          <a:ea typeface="+mj-ea"/>
          <a:cs typeface="+mj-cs"/>
        </a:defRPr>
      </a:lvl1pPr>
      <a:lvl2pPr algn="ctr" defTabSz="3124200" rtl="0" eaLnBrk="0" fontAlgn="base" hangingPunct="0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2pPr>
      <a:lvl3pPr algn="ctr" defTabSz="3124200" rtl="0" eaLnBrk="0" fontAlgn="base" hangingPunct="0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3pPr>
      <a:lvl4pPr algn="ctr" defTabSz="3124200" rtl="0" eaLnBrk="0" fontAlgn="base" hangingPunct="0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4pPr>
      <a:lvl5pPr algn="ctr" defTabSz="3124200" rtl="0" eaLnBrk="0" fontAlgn="base" hangingPunct="0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5pPr>
      <a:lvl6pPr marL="4572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6pPr>
      <a:lvl7pPr marL="9144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7pPr>
      <a:lvl8pPr marL="13716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8pPr>
      <a:lvl9pPr marL="18288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9pPr>
    </p:titleStyle>
    <p:bodyStyle>
      <a:lvl1pPr marL="1171575" indent="-1171575" algn="l" defTabSz="3124200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rgbClr val="0E207F"/>
          </a:solidFill>
          <a:latin typeface="+mn-lt"/>
          <a:ea typeface="+mn-ea"/>
          <a:cs typeface="+mn-cs"/>
        </a:defRPr>
      </a:lvl1pPr>
      <a:lvl2pPr marL="2538413" indent="-976313" algn="l" defTabSz="3124200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rgbClr val="0E207F"/>
          </a:solidFill>
          <a:latin typeface="+mn-lt"/>
        </a:defRPr>
      </a:lvl2pPr>
      <a:lvl3pPr marL="3905250" indent="-781050" algn="l" defTabSz="3124200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rgbClr val="0E207F"/>
          </a:solidFill>
          <a:latin typeface="+mn-lt"/>
        </a:defRPr>
      </a:lvl3pPr>
      <a:lvl4pPr marL="5467350" indent="-781050" algn="l" defTabSz="3124200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rgbClr val="0E207F"/>
          </a:solidFill>
          <a:latin typeface="+mn-lt"/>
        </a:defRPr>
      </a:lvl4pPr>
      <a:lvl5pPr marL="7027863" indent="-781050" algn="l" defTabSz="3124200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rgbClr val="0E207F"/>
          </a:solidFill>
          <a:latin typeface="+mn-lt"/>
        </a:defRPr>
      </a:lvl5pPr>
      <a:lvl6pPr marL="7485063" indent="-781050" algn="l" defTabSz="3124200" rtl="0" fontAlgn="base">
        <a:spcBef>
          <a:spcPct val="20000"/>
        </a:spcBef>
        <a:spcAft>
          <a:spcPct val="0"/>
        </a:spcAft>
        <a:buChar char="»"/>
        <a:defRPr sz="6900">
          <a:solidFill>
            <a:srgbClr val="0E207F"/>
          </a:solidFill>
          <a:latin typeface="+mn-lt"/>
        </a:defRPr>
      </a:lvl6pPr>
      <a:lvl7pPr marL="7942263" indent="-781050" algn="l" defTabSz="3124200" rtl="0" fontAlgn="base">
        <a:spcBef>
          <a:spcPct val="20000"/>
        </a:spcBef>
        <a:spcAft>
          <a:spcPct val="0"/>
        </a:spcAft>
        <a:buChar char="»"/>
        <a:defRPr sz="6900">
          <a:solidFill>
            <a:srgbClr val="0E207F"/>
          </a:solidFill>
          <a:latin typeface="+mn-lt"/>
        </a:defRPr>
      </a:lvl7pPr>
      <a:lvl8pPr marL="8399463" indent="-781050" algn="l" defTabSz="3124200" rtl="0" fontAlgn="base">
        <a:spcBef>
          <a:spcPct val="20000"/>
        </a:spcBef>
        <a:spcAft>
          <a:spcPct val="0"/>
        </a:spcAft>
        <a:buChar char="»"/>
        <a:defRPr sz="6900">
          <a:solidFill>
            <a:srgbClr val="0E207F"/>
          </a:solidFill>
          <a:latin typeface="+mn-lt"/>
        </a:defRPr>
      </a:lvl8pPr>
      <a:lvl9pPr marL="8856663" indent="-781050" algn="l" defTabSz="3124200" rtl="0" fontAlgn="base">
        <a:spcBef>
          <a:spcPct val="20000"/>
        </a:spcBef>
        <a:spcAft>
          <a:spcPct val="0"/>
        </a:spcAft>
        <a:buChar char="»"/>
        <a:defRPr sz="6900">
          <a:solidFill>
            <a:srgbClr val="0E207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838875" y="4261514"/>
            <a:ext cx="10066209" cy="11958132"/>
            <a:chOff x="650707" y="4166053"/>
            <a:chExt cx="10066209" cy="11958132"/>
          </a:xfrm>
        </p:grpSpPr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658516" y="4209532"/>
              <a:ext cx="10058400" cy="11914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algn="just">
                <a:defRPr/>
              </a:pPr>
              <a:endParaRPr lang="en-GB" dirty="0">
                <a:solidFill>
                  <a:srgbClr val="002060"/>
                </a:solidFill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>
                  <a:latin typeface="Arial" charset="0"/>
                </a:rPr>
                <a:t>Every </a:t>
              </a:r>
              <a:r>
                <a:rPr lang="en-GB" sz="3200" dirty="0">
                  <a:latin typeface="Arial" charset="0"/>
                </a:rPr>
                <a:t>year, tens of thousands of people </a:t>
              </a:r>
              <a:r>
                <a:rPr lang="en-GB" sz="3200" dirty="0" smtClean="0">
                  <a:latin typeface="Arial" charset="0"/>
                </a:rPr>
                <a:t>die from exposure </a:t>
              </a:r>
              <a:r>
                <a:rPr lang="en-GB" sz="3200" dirty="0">
                  <a:latin typeface="Arial" charset="0"/>
                </a:rPr>
                <a:t>to extreme ambient </a:t>
              </a:r>
              <a:r>
                <a:rPr lang="en-GB" sz="3200" dirty="0" smtClean="0">
                  <a:latin typeface="Arial" charset="0"/>
                </a:rPr>
                <a:t>heat (table 1).</a:t>
              </a:r>
              <a:r>
                <a:rPr lang="en-GB" sz="3200" baseline="30000" dirty="0" smtClean="0">
                  <a:latin typeface="Arial" charset="0"/>
                </a:rPr>
                <a:t>1</a:t>
              </a:r>
            </a:p>
            <a:p>
              <a:pPr algn="just"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>
                  <a:latin typeface="Arial" charset="0"/>
                </a:rPr>
                <a:t>T</a:t>
              </a:r>
              <a:r>
                <a:rPr lang="en-GB" sz="3200" dirty="0" smtClean="0">
                  <a:latin typeface="Arial" charset="0"/>
                </a:rPr>
                <a:t>he IPCC has projected trends of more frequent and longer-lasting heat waves, at higher than normal temperatures (figure 1).</a:t>
              </a:r>
              <a:r>
                <a:rPr lang="en-GB" sz="3200" baseline="30000" dirty="0" smtClean="0">
                  <a:latin typeface="Arial" charset="0"/>
                </a:rPr>
                <a:t>2</a:t>
              </a: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>
                  <a:latin typeface="Arial" charset="0"/>
                </a:rPr>
                <a:t>However,</a:t>
              </a:r>
              <a:r>
                <a:rPr lang="en-GB" sz="3200" dirty="0">
                  <a:latin typeface="Arial" charset="0"/>
                </a:rPr>
                <a:t> n</a:t>
              </a:r>
              <a:r>
                <a:rPr lang="en-GB" sz="3200" dirty="0" smtClean="0">
                  <a:latin typeface="Arial" charset="0"/>
                </a:rPr>
                <a:t>early all adverse health outcomes from extreme exposure are preventable.</a:t>
              </a:r>
            </a:p>
            <a:p>
              <a:pPr algn="just"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>
                  <a:latin typeface="Arial" charset="0"/>
                </a:rPr>
                <a:t>‘Heat health’ is the term used to express the </a:t>
              </a:r>
              <a:r>
                <a:rPr lang="en-GB" sz="3200" dirty="0" smtClean="0"/>
                <a:t>concept </a:t>
              </a:r>
              <a:r>
                <a:rPr lang="en-GB" sz="3200" dirty="0"/>
                <a:t>of the multiple dimensions which characterize the </a:t>
              </a:r>
              <a:r>
                <a:rPr lang="en-GB" sz="3200" dirty="0" smtClean="0"/>
                <a:t>direct </a:t>
              </a:r>
              <a:r>
                <a:rPr lang="en-GB" sz="3200" dirty="0"/>
                <a:t>human health risks of ambient heat </a:t>
              </a:r>
              <a:r>
                <a:rPr lang="en-GB" sz="3200" dirty="0" smtClean="0"/>
                <a:t>Exposure. </a:t>
              </a: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b="1" dirty="0">
                <a:latin typeface="Arial" charset="0"/>
              </a:endParaRPr>
            </a:p>
            <a:p>
              <a:pPr algn="just">
                <a:defRPr/>
              </a:pPr>
              <a:endParaRPr lang="en-GB" sz="3200" b="1" dirty="0" smtClean="0">
                <a:latin typeface="Arial" charset="0"/>
              </a:endParaRPr>
            </a:p>
            <a:p>
              <a:pPr algn="just">
                <a:defRPr/>
              </a:pPr>
              <a:endParaRPr lang="en-GB" sz="3200" b="1" dirty="0">
                <a:latin typeface="Arial" charset="0"/>
              </a:endParaRPr>
            </a:p>
            <a:p>
              <a:pPr algn="just">
                <a:defRPr/>
              </a:pPr>
              <a:endParaRPr lang="en-GB" dirty="0" smtClean="0"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2800" y="4166053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0707" y="4208104"/>
              <a:ext cx="6632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</a:rPr>
                <a:t>Background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4" name="Text Box 75"/>
          <p:cNvSpPr txBox="1">
            <a:spLocks noChangeArrowheads="1"/>
          </p:cNvSpPr>
          <p:nvPr/>
        </p:nvSpPr>
        <p:spPr bwMode="auto">
          <a:xfrm>
            <a:off x="602774" y="30723337"/>
            <a:ext cx="10225088" cy="76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385" tIns="34193" rIns="68385" bIns="34193">
            <a:spAutoFit/>
          </a:bodyPr>
          <a:lstStyle/>
          <a:p>
            <a:pPr algn="just" defTabSz="683652">
              <a:spcBef>
                <a:spcPct val="50000"/>
              </a:spcBef>
              <a:defRPr/>
            </a:pPr>
            <a:r>
              <a:rPr lang="en-GB" altLang="en-US" sz="2000" b="1" dirty="0">
                <a:solidFill>
                  <a:srgbClr val="F46F3A"/>
                </a:solidFill>
                <a:latin typeface="+mj-lt"/>
                <a:cs typeface="Calibri" pitchFamily="34" charset="0"/>
              </a:rPr>
              <a:t>Acknowledgements</a:t>
            </a:r>
            <a:r>
              <a:rPr lang="en-GB" altLang="en-US" sz="2000" b="1" dirty="0">
                <a:solidFill>
                  <a:srgbClr val="00B050"/>
                </a:solidFill>
                <a:latin typeface="+mj-lt"/>
                <a:cs typeface="Calibri" pitchFamily="34" charset="0"/>
              </a:rPr>
              <a:t> </a:t>
            </a:r>
            <a:r>
              <a:rPr lang="en-GB" altLang="en-US" sz="2000" dirty="0" smtClean="0">
                <a:latin typeface="+mj-lt"/>
                <a:cs typeface="Calibri" pitchFamily="34" charset="0"/>
              </a:rPr>
              <a:t>GHHIN is supported and funded by </a:t>
            </a:r>
            <a:r>
              <a:rPr lang="mr-IN" altLang="en-US" sz="2000" dirty="0" smtClean="0">
                <a:latin typeface="+mj-lt"/>
                <a:cs typeface="Calibri" pitchFamily="34" charset="0"/>
              </a:rPr>
              <a:t>…</a:t>
            </a:r>
            <a:endParaRPr lang="en-GB" altLang="en-US" sz="2000" dirty="0">
              <a:latin typeface="+mj-lt"/>
              <a:cs typeface="Calibri" pitchFamily="34" charset="0"/>
            </a:endParaRPr>
          </a:p>
          <a:p>
            <a:pPr algn="just" defTabSz="683652">
              <a:spcBef>
                <a:spcPts val="635"/>
              </a:spcBef>
              <a:spcAft>
                <a:spcPts val="635"/>
              </a:spcAft>
              <a:defRPr/>
            </a:pPr>
            <a:r>
              <a:rPr lang="en-GB" altLang="en-US" sz="2000" b="1" dirty="0">
                <a:solidFill>
                  <a:srgbClr val="F46F3A"/>
                </a:solidFill>
                <a:latin typeface="+mj-lt"/>
                <a:cs typeface="Calibri" pitchFamily="34" charset="0"/>
              </a:rPr>
              <a:t>References</a:t>
            </a:r>
            <a:r>
              <a:rPr lang="en-GB" altLang="en-US" sz="2000" b="1" dirty="0">
                <a:solidFill>
                  <a:srgbClr val="00B050"/>
                </a:solidFill>
                <a:latin typeface="+mj-lt"/>
                <a:cs typeface="Calibri" pitchFamily="34" charset="0"/>
              </a:rPr>
              <a:t>  </a:t>
            </a:r>
            <a:r>
              <a:rPr lang="en-GB" sz="2000" baseline="30000" dirty="0">
                <a:solidFill>
                  <a:schemeClr val="bg2"/>
                </a:solidFill>
                <a:latin typeface="Arial" charset="0"/>
                <a:cs typeface="Calibri" pitchFamily="34" charset="0"/>
              </a:rPr>
              <a:t>(1) </a:t>
            </a:r>
            <a:r>
              <a:rPr lang="en-GB" sz="2000" dirty="0" smtClean="0">
                <a:solidFill>
                  <a:schemeClr val="bg2"/>
                </a:solidFill>
                <a:latin typeface="Arial" charset="0"/>
                <a:cs typeface="Calibri" pitchFamily="34" charset="0"/>
              </a:rPr>
              <a:t>REFERENCE, </a:t>
            </a:r>
            <a:r>
              <a:rPr lang="en-GB" sz="2000" baseline="30000" dirty="0" smtClean="0">
                <a:solidFill>
                  <a:schemeClr val="bg2"/>
                </a:solidFill>
                <a:latin typeface="Arial" charset="0"/>
                <a:cs typeface="Calibri" pitchFamily="34" charset="0"/>
              </a:rPr>
              <a:t>(2) </a:t>
            </a:r>
            <a:r>
              <a:rPr lang="en-GB" sz="2000" dirty="0">
                <a:solidFill>
                  <a:schemeClr val="bg2"/>
                </a:solidFill>
                <a:latin typeface="Arial" charset="0"/>
                <a:cs typeface="Calibri" pitchFamily="34" charset="0"/>
              </a:rPr>
              <a:t>REFERENCE</a:t>
            </a:r>
            <a:endParaRPr lang="en-GB" altLang="en-US" sz="2200" dirty="0">
              <a:latin typeface="+mj-lt"/>
              <a:cs typeface="Calibri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85788" y="3642502"/>
            <a:ext cx="210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Rectangle 38"/>
          <p:cNvSpPr>
            <a:spLocks noChangeArrowheads="1"/>
          </p:cNvSpPr>
          <p:nvPr/>
        </p:nvSpPr>
        <p:spPr bwMode="auto">
          <a:xfrm>
            <a:off x="17795875" y="31484888"/>
            <a:ext cx="4200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b="1" baseline="30000">
                <a:solidFill>
                  <a:schemeClr val="bg1"/>
                </a:solidFill>
              </a:rPr>
              <a:t>www.environment-health.ac.uk</a:t>
            </a:r>
            <a:endParaRPr lang="en-GB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82939"/>
              </p:ext>
            </p:extLst>
          </p:nvPr>
        </p:nvGraphicFramePr>
        <p:xfrm>
          <a:off x="11547468" y="14075048"/>
          <a:ext cx="9997100" cy="6181307"/>
        </p:xfrm>
        <a:graphic>
          <a:graphicData uri="http://schemas.openxmlformats.org/drawingml/2006/table">
            <a:tbl>
              <a:tbl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{125E5076-3810-47DD-B79F-674D7AD40C01}</a:tableStyleId>
              </a:tblPr>
              <a:tblGrid>
                <a:gridCol w="3506293"/>
                <a:gridCol w="3293896"/>
                <a:gridCol w="3196911"/>
              </a:tblGrid>
              <a:tr h="674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GB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GB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Deaths</a:t>
                      </a:r>
                      <a:endParaRPr lang="en-GB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Russian Federation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 2010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55,736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Italy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 2003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20,089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2003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19,490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Spain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  <a:r>
                        <a:rPr lang="en-GB" sz="2000" b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2003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15,090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165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2003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9,355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6591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 2015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3,275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Portugal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2003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2,696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1998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2,541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2015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2,248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 2006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1,388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</a:tr>
            </a:tbl>
          </a:graphicData>
        </a:graphic>
      </p:graphicFrame>
      <p:sp>
        <p:nvSpPr>
          <p:cNvPr id="2131" name="Text Box 74"/>
          <p:cNvSpPr txBox="1">
            <a:spLocks noChangeArrowheads="1"/>
          </p:cNvSpPr>
          <p:nvPr/>
        </p:nvSpPr>
        <p:spPr bwMode="auto">
          <a:xfrm>
            <a:off x="11342592" y="13141454"/>
            <a:ext cx="10153650" cy="68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23" tIns="32312" rIns="64623" bIns="32312">
            <a:spAutoFit/>
          </a:bodyPr>
          <a:lstStyle>
            <a:lvl1pPr defTabSz="64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4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4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4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4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GB" altLang="en-US" sz="2000" b="1" dirty="0">
                <a:solidFill>
                  <a:srgbClr val="F46F3A"/>
                </a:solidFill>
              </a:rPr>
              <a:t>Table </a:t>
            </a:r>
            <a:r>
              <a:rPr lang="en-GB" altLang="en-US" sz="2000" b="1" dirty="0" smtClean="0">
                <a:solidFill>
                  <a:srgbClr val="F46F3A"/>
                </a:solidFill>
              </a:rPr>
              <a:t>1. </a:t>
            </a:r>
            <a:r>
              <a:rPr lang="en-GB" altLang="en-US" sz="2000" dirty="0" smtClean="0">
                <a:solidFill>
                  <a:srgbClr val="F46F3A"/>
                </a:solidFill>
              </a:rPr>
              <a:t>Top 10 extreme high temperature disasters and associated death toll by country and date (Source: http://www.emdat.be/) </a:t>
            </a:r>
            <a:endParaRPr lang="en-GB" altLang="en-US" sz="2000" dirty="0" smtClean="0">
              <a:solidFill>
                <a:srgbClr val="F46F3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5" y="990884"/>
            <a:ext cx="11021382" cy="2295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521" y="717687"/>
            <a:ext cx="8714331" cy="2841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19" y="1079853"/>
            <a:ext cx="1812792" cy="181279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214634" y="4273974"/>
            <a:ext cx="10169883" cy="9145496"/>
            <a:chOff x="522749" y="4086059"/>
            <a:chExt cx="10169883" cy="9145496"/>
          </a:xfrm>
        </p:grpSpPr>
        <p:sp>
          <p:nvSpPr>
            <p:cNvPr id="2053" name="Text Box 8"/>
            <p:cNvSpPr txBox="1">
              <a:spLocks noChangeArrowheads="1"/>
            </p:cNvSpPr>
            <p:nvPr/>
          </p:nvSpPr>
          <p:spPr bwMode="auto">
            <a:xfrm>
              <a:off x="522749" y="4148447"/>
              <a:ext cx="10058400" cy="908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defTabSz="645018" eaLnBrk="0" hangingPunct="0">
                <a:defRPr/>
              </a:pPr>
              <a:endParaRPr lang="en-GB" altLang="en-US" dirty="0" smtClean="0">
                <a:solidFill>
                  <a:srgbClr val="002060"/>
                </a:solidFill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/>
                <a:t>GHHIN </a:t>
              </a:r>
              <a:r>
                <a:rPr lang="en-GB" sz="3200" dirty="0"/>
                <a:t>addresses a two-fold </a:t>
              </a:r>
              <a:r>
                <a:rPr lang="en-GB" sz="3200" dirty="0" smtClean="0"/>
                <a:t>problem:</a:t>
              </a: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/>
            </a:p>
            <a:p>
              <a:pPr marL="914400" lvl="1" indent="-457200" algn="just">
                <a:buFont typeface="Courier New" charset="0"/>
                <a:buChar char="o"/>
                <a:defRPr/>
              </a:pPr>
              <a:r>
                <a:rPr lang="en-GB" sz="3200" dirty="0" smtClean="0"/>
                <a:t>the </a:t>
              </a:r>
              <a:r>
                <a:rPr lang="en-GB" sz="3200" dirty="0"/>
                <a:t>need to rapidly scale up efforts to manage the complex human health risks introduced by extreme and increasing ambient </a:t>
              </a:r>
              <a:r>
                <a:rPr lang="en-GB" sz="3200" dirty="0" smtClean="0"/>
                <a:t>heat;</a:t>
              </a:r>
            </a:p>
            <a:p>
              <a:pPr marL="914400" lvl="1" indent="-457200" algn="just">
                <a:buFont typeface="Courier New" charset="0"/>
                <a:buChar char="o"/>
                <a:defRPr/>
              </a:pPr>
              <a:r>
                <a:rPr lang="en-GB" sz="3200" dirty="0" smtClean="0"/>
                <a:t>the </a:t>
              </a:r>
              <a:r>
                <a:rPr lang="en-GB" sz="3200" dirty="0"/>
                <a:t>need to harmonize and improve  information and opportunity sharing across the burgeoning local communities of </a:t>
              </a:r>
              <a:r>
                <a:rPr lang="en-GB" sz="3200" b="1" dirty="0"/>
                <a:t>health professionals</a:t>
              </a:r>
              <a:r>
                <a:rPr lang="en-GB" sz="3200" dirty="0" smtClean="0"/>
                <a:t>, </a:t>
              </a:r>
              <a:r>
                <a:rPr lang="en-GB" sz="3200" b="1" dirty="0" smtClean="0"/>
                <a:t>scientists</a:t>
              </a:r>
              <a:r>
                <a:rPr lang="en-GB" sz="3200" dirty="0" smtClean="0"/>
                <a:t>, and </a:t>
              </a:r>
              <a:r>
                <a:rPr lang="en-GB" sz="3200" b="1" dirty="0"/>
                <a:t>decision </a:t>
              </a:r>
              <a:r>
                <a:rPr lang="en-GB" sz="3200" b="1" dirty="0" smtClean="0"/>
                <a:t>makers</a:t>
              </a:r>
              <a:r>
                <a:rPr lang="en-GB" sz="3200" dirty="0" smtClean="0"/>
                <a:t> </a:t>
              </a:r>
              <a:r>
                <a:rPr lang="en-GB" sz="3200" dirty="0"/>
                <a:t>motivated to address </a:t>
              </a:r>
              <a:r>
                <a:rPr lang="en-GB" sz="3200" dirty="0" smtClean="0"/>
                <a:t>the heat health issue.</a:t>
              </a:r>
              <a:br>
                <a:rPr lang="en-GB" sz="3200" dirty="0" smtClean="0"/>
              </a:br>
              <a:endParaRPr lang="en-GB" sz="3200" dirty="0" smtClean="0"/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GHHIN will improve the capacity of governments, organizations, and professionals to protect populations from the avoidable health risks of extreme ambient heat.</a:t>
              </a:r>
            </a:p>
            <a:p>
              <a:pPr algn="just">
                <a:defRPr/>
              </a:pPr>
              <a:endParaRPr lang="en-GB" sz="3200" b="1" dirty="0"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2800" y="4086059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707" y="4167839"/>
              <a:ext cx="6632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</a:rPr>
                <a:t>Scope and purpose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7959" y="12448185"/>
            <a:ext cx="10066209" cy="9495919"/>
            <a:chOff x="650707" y="4166053"/>
            <a:chExt cx="10066209" cy="9495919"/>
          </a:xfrm>
        </p:grpSpPr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658516" y="4209532"/>
              <a:ext cx="10058400" cy="9452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algn="just">
                <a:defRPr/>
              </a:pPr>
              <a:endParaRPr lang="en-GB" dirty="0">
                <a:solidFill>
                  <a:srgbClr val="002060"/>
                </a:solidFill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>
                  <a:latin typeface="Arial" charset="0"/>
                </a:rPr>
                <a:t>GHHIN (pronounced ‘</a:t>
              </a:r>
              <a:r>
                <a:rPr lang="en-GB" sz="3200" dirty="0" err="1" smtClean="0">
                  <a:latin typeface="Arial" charset="0"/>
                </a:rPr>
                <a:t>jin</a:t>
              </a:r>
              <a:r>
                <a:rPr lang="en-GB" sz="3200" dirty="0" smtClean="0">
                  <a:latin typeface="Arial" charset="0"/>
                </a:rPr>
                <a:t>’), is an independent, voluntary, member-driven forum of </a:t>
              </a:r>
              <a:r>
                <a:rPr lang="en-GB" sz="3200" b="1" dirty="0" smtClean="0">
                  <a:latin typeface="Arial" charset="0"/>
                </a:rPr>
                <a:t>scientists</a:t>
              </a:r>
              <a:r>
                <a:rPr lang="en-GB" sz="3200" dirty="0" smtClean="0">
                  <a:latin typeface="Arial" charset="0"/>
                </a:rPr>
                <a:t>, </a:t>
              </a:r>
              <a:r>
                <a:rPr lang="en-GB" sz="3200" b="1" dirty="0" smtClean="0">
                  <a:latin typeface="Arial" charset="0"/>
                </a:rPr>
                <a:t>health</a:t>
              </a:r>
              <a:r>
                <a:rPr lang="en-GB" sz="3200" dirty="0" smtClean="0">
                  <a:latin typeface="Arial" charset="0"/>
                </a:rPr>
                <a:t> </a:t>
              </a:r>
              <a:r>
                <a:rPr lang="en-GB" sz="3200" b="1" dirty="0" smtClean="0">
                  <a:latin typeface="Arial" charset="0"/>
                </a:rPr>
                <a:t>professionals</a:t>
              </a:r>
              <a:r>
                <a:rPr lang="en-GB" sz="3200" dirty="0" smtClean="0">
                  <a:latin typeface="Arial" charset="0"/>
                </a:rPr>
                <a:t>, and </a:t>
              </a:r>
              <a:r>
                <a:rPr lang="en-GB" sz="3200" b="1" dirty="0" smtClean="0">
                  <a:latin typeface="Arial" charset="0"/>
                </a:rPr>
                <a:t>decision makers</a:t>
              </a:r>
              <a:r>
                <a:rPr lang="en-GB" sz="3200" dirty="0" smtClean="0">
                  <a:latin typeface="Arial" charset="0"/>
                </a:rPr>
                <a:t>.</a:t>
              </a:r>
            </a:p>
            <a:p>
              <a:pPr algn="just"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>
                  <a:latin typeface="Arial" charset="0"/>
                </a:rPr>
                <a:t>GHHIN focuses on enhancing and multiplying the global and local learning and resilience-building for heat health.</a:t>
              </a: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b="1" dirty="0">
                <a:latin typeface="Arial" charset="0"/>
              </a:endParaRPr>
            </a:p>
            <a:p>
              <a:pPr algn="just">
                <a:defRPr/>
              </a:pPr>
              <a:endParaRPr lang="en-GB" sz="3200" b="1" dirty="0" smtClean="0">
                <a:latin typeface="Arial" charset="0"/>
              </a:endParaRPr>
            </a:p>
            <a:p>
              <a:pPr algn="just">
                <a:defRPr/>
              </a:pPr>
              <a:endParaRPr lang="en-GB" sz="3200" b="1" dirty="0">
                <a:latin typeface="Arial" charset="0"/>
              </a:endParaRPr>
            </a:p>
            <a:p>
              <a:pPr algn="just">
                <a:defRPr/>
              </a:pPr>
              <a:endParaRPr lang="en-GB" dirty="0" smtClean="0"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2800" y="4166053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0707" y="4208104"/>
              <a:ext cx="6632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</a:rPr>
                <a:t>About GHHIN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0842" y="17265789"/>
            <a:ext cx="10270842" cy="5740037"/>
            <a:chOff x="704222" y="11998257"/>
            <a:chExt cx="10270842" cy="5740037"/>
          </a:xfrm>
        </p:grpSpPr>
        <p:sp>
          <p:nvSpPr>
            <p:cNvPr id="2133" name="Text Box 74"/>
            <p:cNvSpPr txBox="1">
              <a:spLocks noChangeArrowheads="1"/>
            </p:cNvSpPr>
            <p:nvPr/>
          </p:nvSpPr>
          <p:spPr bwMode="auto">
            <a:xfrm>
              <a:off x="753022" y="11998257"/>
              <a:ext cx="10153650" cy="191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623" tIns="32312" rIns="64623" bIns="32312">
              <a:spAutoFit/>
            </a:bodyPr>
            <a:lstStyle>
              <a:lvl1pPr defTabSz="64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4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4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4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4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445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445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445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445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GB" altLang="en-US" sz="2000" b="1" dirty="0">
                  <a:solidFill>
                    <a:srgbClr val="F46F3A"/>
                  </a:solidFill>
                </a:rPr>
                <a:t>Fig. </a:t>
              </a:r>
              <a:r>
                <a:rPr lang="en-GB" altLang="en-US" sz="2000" b="1" dirty="0" smtClean="0">
                  <a:solidFill>
                    <a:srgbClr val="F46F3A"/>
                  </a:solidFill>
                </a:rPr>
                <a:t>1. </a:t>
              </a:r>
              <a:r>
                <a:rPr lang="en-GB" sz="2000" dirty="0">
                  <a:solidFill>
                    <a:srgbClr val="F46F3A"/>
                  </a:solidFill>
                </a:rPr>
                <a:t>Changes in extremes based on multi-model simulations from nine global coupled climate models, adapted from Tebaldi et al. (2006</a:t>
              </a:r>
              <a:r>
                <a:rPr lang="en-GB" sz="2000" dirty="0" smtClean="0">
                  <a:solidFill>
                    <a:srgbClr val="F46F3A"/>
                  </a:solidFill>
                </a:rPr>
                <a:t>) for (c</a:t>
              </a:r>
              <a:r>
                <a:rPr lang="en-GB" sz="2000" dirty="0">
                  <a:solidFill>
                    <a:srgbClr val="F46F3A"/>
                  </a:solidFill>
                </a:rPr>
                <a:t>) Globally averaged changes in heat waves (defined as the longest period in the year of at least five consecutive days with maximum temperature at least 5°C higher than the climatology of the same calendar day). (d) Changes in spatial patterns of simulated heat waves between two 20-year means (2080–2099 minus 1980–1999) for the A1B scenario</a:t>
              </a:r>
              <a:endParaRPr lang="en-GB" altLang="en-US" sz="2000" dirty="0">
                <a:solidFill>
                  <a:srgbClr val="F46F3A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22" y="14055464"/>
              <a:ext cx="10270842" cy="368283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1374685" y="20752786"/>
            <a:ext cx="10169883" cy="7175726"/>
            <a:chOff x="522749" y="4086059"/>
            <a:chExt cx="10169883" cy="7175726"/>
          </a:xfrm>
        </p:grpSpPr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522749" y="4148447"/>
              <a:ext cx="10058400" cy="7113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defTabSz="645018" eaLnBrk="0" hangingPunct="0">
                <a:defRPr/>
              </a:pPr>
              <a:endParaRPr lang="en-GB" altLang="en-US" dirty="0" smtClean="0">
                <a:solidFill>
                  <a:srgbClr val="002060"/>
                </a:solidFill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Online heat hub resource </a:t>
              </a:r>
              <a:r>
                <a:rPr lang="en-GB" sz="3200" dirty="0" smtClean="0"/>
                <a:t>(</a:t>
              </a:r>
              <a:r>
                <a:rPr lang="en-GB" sz="3200" dirty="0" err="1" smtClean="0"/>
                <a:t>www.gghin.org</a:t>
              </a:r>
              <a:r>
                <a:rPr lang="en-GB" sz="3200" dirty="0" smtClean="0"/>
                <a:t>).</a:t>
              </a:r>
            </a:p>
            <a:p>
              <a:pPr marL="457200" indent="-457200" algn="just">
                <a:buFont typeface="Arial" charset="0"/>
                <a:buChar char="•"/>
                <a:defRPr/>
              </a:pPr>
              <a:endParaRPr lang="en-GB" sz="3200" dirty="0" smtClean="0"/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Annual GHHIN forum </a:t>
              </a:r>
              <a:r>
                <a:rPr lang="en-GB" sz="3200" dirty="0" smtClean="0"/>
                <a:t>(first meeting </a:t>
              </a:r>
              <a:r>
                <a:rPr lang="en-GB" sz="3200" dirty="0" err="1" smtClean="0"/>
                <a:t>Februrary</a:t>
              </a:r>
              <a:r>
                <a:rPr lang="en-GB" sz="3200" dirty="0" smtClean="0"/>
                <a:t> 2018 Bangkok TBC).</a:t>
              </a:r>
            </a:p>
            <a:p>
              <a:pPr marL="457200" indent="-457200" algn="just">
                <a:buFont typeface="Arial" charset="0"/>
                <a:buChar char="•"/>
                <a:defRPr/>
              </a:pPr>
              <a:endParaRPr lang="en-GB" sz="3200" dirty="0"/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Biannual synthesis multi-disciplinary report </a:t>
              </a:r>
              <a:r>
                <a:rPr lang="en-GB" sz="3200" dirty="0" smtClean="0"/>
                <a:t>of state of science and practice to monitor, predict, and address extreme heat risks.</a:t>
              </a:r>
            </a:p>
            <a:p>
              <a:pPr marL="457200" indent="-457200" algn="just">
                <a:buFont typeface="Arial" charset="0"/>
                <a:buChar char="•"/>
                <a:defRPr/>
              </a:pPr>
              <a:endParaRPr lang="en-GB" sz="3200" dirty="0" smtClean="0"/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Technical working groups</a:t>
              </a:r>
            </a:p>
            <a:p>
              <a:pPr marL="457200" indent="-457200" algn="just">
                <a:buFont typeface="Arial" charset="0"/>
                <a:buChar char="•"/>
                <a:defRPr/>
              </a:pPr>
              <a:endParaRPr lang="en-GB" sz="3200" dirty="0"/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Formation of regional nodes</a:t>
              </a:r>
              <a:endParaRPr lang="en-GB" sz="3200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2800" y="4086059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0707" y="4167839"/>
              <a:ext cx="99933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</a:rPr>
                <a:t>O</a:t>
              </a:r>
              <a:r>
                <a:rPr lang="en-US" sz="5000" dirty="0" smtClean="0">
                  <a:solidFill>
                    <a:schemeClr val="bg1"/>
                  </a:solidFill>
                </a:rPr>
                <a:t>utcomes and outputs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90026" y="23509882"/>
            <a:ext cx="10169883" cy="3236186"/>
            <a:chOff x="522749" y="4086059"/>
            <a:chExt cx="10169883" cy="3236186"/>
          </a:xfrm>
        </p:grpSpPr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522749" y="4148447"/>
              <a:ext cx="10058400" cy="3173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defTabSz="645018" eaLnBrk="0" hangingPunct="0">
                <a:defRPr/>
              </a:pPr>
              <a:endParaRPr lang="en-GB" altLang="en-US" dirty="0" smtClean="0">
                <a:solidFill>
                  <a:srgbClr val="002060"/>
                </a:solidFill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/>
                <a:t>To help members in their own work in heat health by:</a:t>
              </a:r>
            </a:p>
            <a:p>
              <a:pPr marL="914400" lvl="1" indent="-457200" algn="just">
                <a:buFont typeface="Courier New" charset="0"/>
                <a:buChar char="o"/>
                <a:defRPr/>
              </a:pPr>
              <a:r>
                <a:rPr lang="en-GB" sz="3200" dirty="0" smtClean="0"/>
                <a:t> </a:t>
              </a:r>
              <a:r>
                <a:rPr lang="en-GB" sz="3200" dirty="0"/>
                <a:t>facilitating shared </a:t>
              </a:r>
              <a:r>
                <a:rPr lang="en-GB" sz="3200" dirty="0" smtClean="0"/>
                <a:t>learning;</a:t>
              </a:r>
            </a:p>
            <a:p>
              <a:pPr marL="914400" lvl="1" indent="-457200" algn="just">
                <a:buFont typeface="Courier New" charset="0"/>
                <a:buChar char="o"/>
                <a:defRPr/>
              </a:pPr>
              <a:r>
                <a:rPr lang="en-GB" sz="3200" dirty="0" smtClean="0"/>
                <a:t>accelerating </a:t>
              </a:r>
              <a:r>
                <a:rPr lang="en-GB" sz="3200" dirty="0"/>
                <a:t>improvements in the global capacity to prepare for and respond to extreme </a:t>
              </a:r>
              <a:r>
                <a:rPr lang="en-GB" sz="3200" dirty="0" smtClean="0"/>
                <a:t>heat. </a:t>
              </a:r>
              <a:endParaRPr lang="en-GB" sz="3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2800" y="4086059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0707" y="4265391"/>
              <a:ext cx="6632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</a:rPr>
                <a:t>Goal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1" y="28303350"/>
            <a:ext cx="10784830" cy="2115618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11197211" y="28035242"/>
            <a:ext cx="10169883" cy="3236186"/>
            <a:chOff x="522749" y="4086059"/>
            <a:chExt cx="10169883" cy="3236186"/>
          </a:xfrm>
        </p:grpSpPr>
        <p:sp>
          <p:nvSpPr>
            <p:cNvPr id="65" name="Text Box 8"/>
            <p:cNvSpPr txBox="1">
              <a:spLocks noChangeArrowheads="1"/>
            </p:cNvSpPr>
            <p:nvPr/>
          </p:nvSpPr>
          <p:spPr bwMode="auto">
            <a:xfrm>
              <a:off x="522749" y="4148447"/>
              <a:ext cx="10058400" cy="3173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defTabSz="645018" eaLnBrk="0" hangingPunct="0">
                <a:defRPr/>
              </a:pPr>
              <a:endParaRPr lang="en-GB" altLang="en-US" dirty="0" smtClean="0">
                <a:solidFill>
                  <a:srgbClr val="002060"/>
                </a:solidFill>
                <a:latin typeface="Arial" charset="0"/>
              </a:endParaRPr>
            </a:p>
            <a:p>
              <a:pPr marL="342900" indent="-342900" defTabSz="645018" eaLnBrk="0" hangingPunct="0">
                <a:buFont typeface="Arial" charset="0"/>
                <a:buChar char="•"/>
                <a:defRPr/>
              </a:pPr>
              <a:r>
                <a:rPr lang="en-GB" altLang="en-US" sz="3200" dirty="0" smtClean="0">
                  <a:latin typeface="Arial" charset="0"/>
                </a:rPr>
                <a:t>To join our fast-growing growing network, get in touch with Joy Shumake-Guillemot, Officer-in-charge at the WHO/WMO Joint Office for Climate and Health at:</a:t>
              </a:r>
            </a:p>
            <a:p>
              <a:pPr algn="ctr" defTabSz="645018" eaLnBrk="0" hangingPunct="0">
                <a:defRPr/>
              </a:pPr>
              <a:r>
                <a:rPr lang="en-GB" altLang="en-US" sz="3200" dirty="0">
                  <a:latin typeface="Arial" charset="0"/>
                </a:rPr>
                <a:t>	</a:t>
              </a:r>
              <a:r>
                <a:rPr lang="en-GB" altLang="en-US" sz="3200" b="1" dirty="0" err="1" smtClean="0">
                  <a:latin typeface="Arial" charset="0"/>
                </a:rPr>
                <a:t>jshumake-guillemot@wmo.int</a:t>
              </a:r>
              <a:endParaRPr lang="en-GB" altLang="en-US" sz="3200" dirty="0" smtClean="0">
                <a:latin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2800" y="4086059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0707" y="4265391"/>
              <a:ext cx="6632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</a:rPr>
                <a:t>Contact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472</Words>
  <Application>Microsoft Macintosh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 New</vt:lpstr>
      <vt:lpstr>Arial</vt:lpstr>
      <vt:lpstr>Default Design</vt:lpstr>
      <vt:lpstr>PowerPoint Presentation</vt:lpstr>
    </vt:vector>
  </TitlesOfParts>
  <Company>Imperial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Fielding</dc:creator>
  <cp:lastModifiedBy>Parks, Robbie M</cp:lastModifiedBy>
  <cp:revision>311</cp:revision>
  <cp:lastPrinted>2014-05-07T09:34:23Z</cp:lastPrinted>
  <dcterms:created xsi:type="dcterms:W3CDTF">2003-03-17T12:59:41Z</dcterms:created>
  <dcterms:modified xsi:type="dcterms:W3CDTF">2017-08-03T12:48:24Z</dcterms:modified>
</cp:coreProperties>
</file>