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62" r:id="rId2"/>
    <p:sldId id="270" r:id="rId3"/>
    <p:sldId id="264" r:id="rId4"/>
    <p:sldId id="266" r:id="rId5"/>
    <p:sldId id="277" r:id="rId6"/>
    <p:sldId id="267" r:id="rId7"/>
    <p:sldId id="261" r:id="rId8"/>
    <p:sldId id="271" r:id="rId9"/>
    <p:sldId id="273" r:id="rId10"/>
    <p:sldId id="278" r:id="rId11"/>
    <p:sldId id="275" r:id="rId12"/>
    <p:sldId id="276" r:id="rId13"/>
    <p:sldId id="279"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600"/>
    <a:srgbClr val="660066"/>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9272" autoAdjust="0"/>
  </p:normalViewPr>
  <p:slideViewPr>
    <p:cSldViewPr showGuides="1">
      <p:cViewPr>
        <p:scale>
          <a:sx n="75" d="100"/>
          <a:sy n="75" d="100"/>
        </p:scale>
        <p:origin x="-1152"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40BC7-0526-4AFD-8436-6979CEBA9044}" type="datetimeFigureOut">
              <a:rPr lang="en-US" smtClean="0"/>
              <a:t>04/09/2017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B51FE-DB36-407B-9842-4BDAAD43A57C}" type="slidenum">
              <a:rPr lang="en-US" smtClean="0"/>
              <a:t>‹#›</a:t>
            </a:fld>
            <a:endParaRPr lang="en-US"/>
          </a:p>
        </p:txBody>
      </p:sp>
    </p:spTree>
    <p:extLst>
      <p:ext uri="{BB962C8B-B14F-4D97-AF65-F5344CB8AC3E}">
        <p14:creationId xmlns:p14="http://schemas.microsoft.com/office/powerpoint/2010/main" val="166179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a:t>
            </a:r>
            <a:r>
              <a:rPr lang="en-US" dirty="0" smtClean="0"/>
              <a:t>we framed the problem correctly? </a:t>
            </a:r>
            <a:endParaRPr lang="en-US" dirty="0"/>
          </a:p>
        </p:txBody>
      </p:sp>
      <p:sp>
        <p:nvSpPr>
          <p:cNvPr id="4" name="Slide Number Placeholder 3"/>
          <p:cNvSpPr>
            <a:spLocks noGrp="1"/>
          </p:cNvSpPr>
          <p:nvPr>
            <p:ph type="sldNum" sz="quarter" idx="10"/>
          </p:nvPr>
        </p:nvSpPr>
        <p:spPr/>
        <p:txBody>
          <a:bodyPr/>
          <a:lstStyle/>
          <a:p>
            <a:fld id="{F57B51FE-DB36-407B-9842-4BDAAD43A57C}" type="slidenum">
              <a:rPr lang="en-US" smtClean="0"/>
              <a:t>3</a:t>
            </a:fld>
            <a:endParaRPr lang="en-US"/>
          </a:p>
        </p:txBody>
      </p:sp>
    </p:spTree>
    <p:extLst>
      <p:ext uri="{BB962C8B-B14F-4D97-AF65-F5344CB8AC3E}">
        <p14:creationId xmlns:p14="http://schemas.microsoft.com/office/powerpoint/2010/main" val="64303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GHHIN will be a place where</a:t>
            </a:r>
            <a:r>
              <a:rPr lang="en-US" baseline="0" dirty="0" smtClean="0"/>
              <a:t> the latest research on extreme heat and health can be discovered and discussed… where the latest approaches to reducing vulnerability can be propagated…. and where younger members can grow their networks and learn to be effective heat health practitioners.</a:t>
            </a:r>
            <a:endParaRPr lang="en-US" dirty="0"/>
          </a:p>
        </p:txBody>
      </p:sp>
      <p:sp>
        <p:nvSpPr>
          <p:cNvPr id="4" name="Slide Number Placeholder 3"/>
          <p:cNvSpPr>
            <a:spLocks noGrp="1"/>
          </p:cNvSpPr>
          <p:nvPr>
            <p:ph type="sldNum" sz="quarter" idx="10"/>
          </p:nvPr>
        </p:nvSpPr>
        <p:spPr/>
        <p:txBody>
          <a:bodyPr/>
          <a:lstStyle/>
          <a:p>
            <a:fld id="{F57B51FE-DB36-407B-9842-4BDAAD43A57C}" type="slidenum">
              <a:rPr lang="en-US" smtClean="0"/>
              <a:t>4</a:t>
            </a:fld>
            <a:endParaRPr lang="en-US"/>
          </a:p>
        </p:txBody>
      </p:sp>
    </p:spTree>
    <p:extLst>
      <p:ext uri="{BB962C8B-B14F-4D97-AF65-F5344CB8AC3E}">
        <p14:creationId xmlns:p14="http://schemas.microsoft.com/office/powerpoint/2010/main" val="197769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7B51FE-DB36-407B-9842-4BDAAD43A57C}" type="slidenum">
              <a:rPr lang="en-US" smtClean="0"/>
              <a:t>11</a:t>
            </a:fld>
            <a:endParaRPr lang="en-US"/>
          </a:p>
        </p:txBody>
      </p:sp>
    </p:spTree>
    <p:extLst>
      <p:ext uri="{BB962C8B-B14F-4D97-AF65-F5344CB8AC3E}">
        <p14:creationId xmlns:p14="http://schemas.microsoft.com/office/powerpoint/2010/main" val="273939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989A6A-2E0C-44AA-8B9F-7D5489A4F6BC}" type="datetimeFigureOut">
              <a:rPr lang="en-US" smtClean="0"/>
              <a:t>04/09/2017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89A6A-2E0C-44AA-8B9F-7D5489A4F6BC}" type="datetimeFigureOut">
              <a:rPr lang="en-US" smtClean="0"/>
              <a:t>04/09/2017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89A6A-2E0C-44AA-8B9F-7D5489A4F6BC}" type="datetimeFigureOut">
              <a:rPr lang="en-US" smtClean="0"/>
              <a:t>04/09/2017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 y="381000"/>
            <a:ext cx="9144004" cy="924475"/>
          </a:xfrm>
        </p:spPr>
        <p:txBody>
          <a:bodyPr/>
          <a:lstStyle/>
          <a:p>
            <a:r>
              <a:rPr lang="en-US" smtClean="0"/>
              <a:t>Click to edit Master title style</a:t>
            </a:r>
            <a:endParaRPr lang="en-US"/>
          </a:p>
        </p:txBody>
      </p:sp>
      <p:sp>
        <p:nvSpPr>
          <p:cNvPr id="3" name="Content Placeholder 2"/>
          <p:cNvSpPr>
            <a:spLocks noGrp="1"/>
          </p:cNvSpPr>
          <p:nvPr>
            <p:ph idx="1"/>
          </p:nvPr>
        </p:nvSpPr>
        <p:spPr>
          <a:xfrm>
            <a:off x="406159" y="1447800"/>
            <a:ext cx="8331680" cy="4051437"/>
          </a:xfrm>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F989A6A-2E0C-44AA-8B9F-7D5489A4F6BC}" type="datetimeFigureOut">
              <a:rPr lang="en-US" smtClean="0"/>
              <a:t>04/09/2017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AF8F-D01F-4ACC-B24F-0CAB3742E46E}" type="slidenum">
              <a:rPr lang="en-US" smtClean="0"/>
              <a:t>‹#›</a:t>
            </a:fld>
            <a:endParaRPr lang="en-US" dirty="0"/>
          </a:p>
        </p:txBody>
      </p:sp>
      <p:pic>
        <p:nvPicPr>
          <p:cNvPr id="7" name="Picture 6" descr="C:\CHO Masterfile Feb 2017\2  PROJECTS\GHHIN\Promo Materials - ppt logo brochure\GHHIN logo.pn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292818"/>
            <a:ext cx="2896874" cy="565182"/>
          </a:xfrm>
          <a:prstGeom prst="rect">
            <a:avLst/>
          </a:prstGeom>
          <a:noFill/>
          <a:ln>
            <a:noFill/>
          </a:ln>
        </p:spPr>
      </p:pic>
      <p:sp>
        <p:nvSpPr>
          <p:cNvPr id="8" name="Rectangle 7"/>
          <p:cNvSpPr/>
          <p:nvPr userDrawn="1"/>
        </p:nvSpPr>
        <p:spPr>
          <a:xfrm>
            <a:off x="2846408" y="6292818"/>
            <a:ext cx="6297592" cy="5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http://severe.worldweather.org/graphics/wmo_title.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14340" b="15425"/>
          <a:stretch/>
        </p:blipFill>
        <p:spPr bwMode="auto">
          <a:xfrm>
            <a:off x="3487843" y="6456958"/>
            <a:ext cx="847314" cy="2684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Pictur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085224" y="6386400"/>
            <a:ext cx="406328" cy="4063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icture"/>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7456" t="10040" r="27294" b="10521"/>
          <a:stretch/>
        </p:blipFill>
        <p:spPr bwMode="auto">
          <a:xfrm>
            <a:off x="4704591" y="6445952"/>
            <a:ext cx="332437" cy="3064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The logo for the Centers for Disease Control and Prevention."/>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346701" y="6453783"/>
            <a:ext cx="370957" cy="2794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https://upload.wikimedia.org/wikipedia/en/thumb/f/f4/Met_Office.svg/1024px-Met_Office.sv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800077" y="6444229"/>
            <a:ext cx="312413" cy="3124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Picture"/>
          <p:cNvPicPr>
            <a:picLocks noChangeAspect="1" noChangeArrowheads="1"/>
          </p:cNvPicPr>
          <p:nvPr userDrawn="1"/>
        </p:nvPicPr>
        <p:blipFill rotWithShape="1">
          <a:blip r:embed="rId8" cstate="print">
            <a:extLst>
              <a:ext uri="{28A0092B-C50C-407E-A947-70E740481C1C}">
                <a14:useLocalDpi xmlns:a14="http://schemas.microsoft.com/office/drawing/2010/main" val="0"/>
              </a:ext>
            </a:extLst>
          </a:blip>
          <a:srcRect l="20975" t="14943" r="20384" b="11698"/>
          <a:stretch/>
        </p:blipFill>
        <p:spPr bwMode="auto">
          <a:xfrm>
            <a:off x="8082100" y="6446540"/>
            <a:ext cx="243363" cy="3044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Picture"/>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407878" y="6452614"/>
            <a:ext cx="659922" cy="2834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Picture"/>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9099" r="18544"/>
          <a:stretch/>
        </p:blipFill>
        <p:spPr bwMode="auto">
          <a:xfrm>
            <a:off x="4390280" y="6426990"/>
            <a:ext cx="231892" cy="37188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descr="Picture"/>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119447" y="6424944"/>
            <a:ext cx="609020" cy="3789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Picture"/>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t="33730" b="33363"/>
          <a:stretch/>
        </p:blipFill>
        <p:spPr bwMode="auto">
          <a:xfrm>
            <a:off x="7194909" y="6458023"/>
            <a:ext cx="804772" cy="2648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descr="Pictur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810886" y="6403362"/>
            <a:ext cx="453396" cy="453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89A6A-2E0C-44AA-8B9F-7D5489A4F6BC}" type="datetimeFigureOut">
              <a:rPr lang="en-US" smtClean="0"/>
              <a:t>04/09/2017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989A6A-2E0C-44AA-8B9F-7D5489A4F6BC}" type="datetimeFigureOut">
              <a:rPr lang="en-US" smtClean="0"/>
              <a:t>04/09/2017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989A6A-2E0C-44AA-8B9F-7D5489A4F6BC}" type="datetimeFigureOut">
              <a:rPr lang="en-US" smtClean="0"/>
              <a:t>04/09/2017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989A6A-2E0C-44AA-8B9F-7D5489A4F6BC}" type="datetimeFigureOut">
              <a:rPr lang="en-US" smtClean="0"/>
              <a:t>04/09/2017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89A6A-2E0C-44AA-8B9F-7D5489A4F6BC}" type="datetimeFigureOut">
              <a:rPr lang="en-US" smtClean="0"/>
              <a:t>04/09/2017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89A6A-2E0C-44AA-8B9F-7D5489A4F6BC}" type="datetimeFigureOut">
              <a:rPr lang="en-US" smtClean="0"/>
              <a:t>04/09/2017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8AF8F-D01F-4ACC-B24F-0CAB3742E46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89A6A-2E0C-44AA-8B9F-7D5489A4F6BC}" type="datetimeFigureOut">
              <a:rPr lang="en-US" smtClean="0"/>
              <a:t>04/09/2017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8AF8F-D01F-4ACC-B24F-0CAB3742E46E}" type="slidenum">
              <a:rPr lang="en-US" smtClean="0"/>
              <a:t>‹#›</a:t>
            </a:fld>
            <a:endParaRPr lang="en-U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F989A6A-2E0C-44AA-8B9F-7D5489A4F6BC}" type="datetimeFigureOut">
              <a:rPr lang="en-US" smtClean="0"/>
              <a:t>04/09/2017</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3478AF8F-D01F-4ACC-B24F-0CAB3742E46E}" type="slidenum">
              <a:rPr lang="en-US" smtClean="0"/>
              <a:t>‹#›</a:t>
            </a:fld>
            <a:endParaRPr lang="en-U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ghin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09442" y="4572000"/>
            <a:ext cx="7117180" cy="1471020"/>
          </a:xfrm>
        </p:spPr>
        <p:txBody>
          <a:bodyPr>
            <a:noAutofit/>
          </a:bodyPr>
          <a:lstStyle/>
          <a:p>
            <a:r>
              <a:rPr lang="en-US" b="1" dirty="0" smtClean="0">
                <a:solidFill>
                  <a:schemeClr val="accent6">
                    <a:lumMod val="75000"/>
                  </a:schemeClr>
                </a:solidFill>
              </a:rPr>
              <a:t>GHHIN Core Team</a:t>
            </a:r>
          </a:p>
          <a:p>
            <a:r>
              <a:rPr lang="en-US" sz="1600" b="1" dirty="0"/>
              <a:t>Joy </a:t>
            </a:r>
            <a:r>
              <a:rPr lang="en-US" sz="1600" b="1" dirty="0" smtClean="0"/>
              <a:t>Shumake-Guillemot	</a:t>
            </a:r>
            <a:r>
              <a:rPr lang="en-US" sz="1600" i="1" dirty="0" smtClean="0"/>
              <a:t>WHO/WMO </a:t>
            </a:r>
            <a:r>
              <a:rPr lang="en-US" sz="1600" i="1" dirty="0"/>
              <a:t>Climate and Health </a:t>
            </a:r>
            <a:r>
              <a:rPr lang="en-US" sz="1600" i="1" dirty="0" smtClean="0"/>
              <a:t>Office</a:t>
            </a:r>
          </a:p>
          <a:p>
            <a:r>
              <a:rPr lang="en-US" sz="1600" b="1" dirty="0" smtClean="0"/>
              <a:t>Juli Trtanj  				</a:t>
            </a:r>
            <a:r>
              <a:rPr lang="en-US" sz="1600" i="1" dirty="0" smtClean="0"/>
              <a:t>NOAA Climate Program Office</a:t>
            </a:r>
          </a:p>
          <a:p>
            <a:r>
              <a:rPr lang="en-US" sz="1600" b="1" dirty="0" smtClean="0"/>
              <a:t>Hunter Jones </a:t>
            </a:r>
            <a:r>
              <a:rPr lang="en-US" sz="1600" dirty="0" smtClean="0"/>
              <a:t> 			</a:t>
            </a:r>
            <a:r>
              <a:rPr lang="en-US" sz="1600" i="1" dirty="0" smtClean="0"/>
              <a:t>NOAA Climate Program Office</a:t>
            </a:r>
            <a:r>
              <a:rPr lang="en-US" sz="1600" dirty="0" smtClean="0"/>
              <a:t>	</a:t>
            </a:r>
            <a:endParaRPr lang="en-US" sz="1600" dirty="0"/>
          </a:p>
        </p:txBody>
      </p:sp>
      <p:pic>
        <p:nvPicPr>
          <p:cNvPr id="6" name="Picture 5" descr="C:\CHO Masterfile Feb 2017\2  PROJECTS\GHHIN\Promo Materials - ppt logo brochure\GHHIN 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 y="2209799"/>
            <a:ext cx="9144290" cy="1775778"/>
          </a:xfrm>
          <a:prstGeom prst="rect">
            <a:avLst/>
          </a:prstGeom>
          <a:noFill/>
          <a:ln>
            <a:noFill/>
          </a:ln>
        </p:spPr>
      </p:pic>
      <p:sp>
        <p:nvSpPr>
          <p:cNvPr id="7" name="Rectangle 6"/>
          <p:cNvSpPr/>
          <p:nvPr/>
        </p:nvSpPr>
        <p:spPr>
          <a:xfrm>
            <a:off x="1143000" y="838200"/>
            <a:ext cx="6857710" cy="707886"/>
          </a:xfrm>
          <a:prstGeom prst="rect">
            <a:avLst/>
          </a:prstGeom>
        </p:spPr>
        <p:txBody>
          <a:bodyPr wrap="square">
            <a:spAutoFit/>
          </a:bodyPr>
          <a:lstStyle/>
          <a:p>
            <a:pPr algn="ctr"/>
            <a:r>
              <a:rPr lang="en-US" sz="2000" dirty="0">
                <a:solidFill>
                  <a:schemeClr val="bg2">
                    <a:lumMod val="40000"/>
                    <a:lumOff val="60000"/>
                  </a:schemeClr>
                </a:solidFill>
                <a:latin typeface="Constantia" pitchFamily="18" charset="0"/>
              </a:rPr>
              <a:t>Linking local knowledge and solutions </a:t>
            </a:r>
            <a:r>
              <a:rPr lang="en-US" sz="2000" dirty="0" smtClean="0">
                <a:solidFill>
                  <a:schemeClr val="bg2">
                    <a:lumMod val="40000"/>
                    <a:lumOff val="60000"/>
                  </a:schemeClr>
                </a:solidFill>
                <a:latin typeface="Constantia" pitchFamily="18" charset="0"/>
              </a:rPr>
              <a:t>globally</a:t>
            </a:r>
            <a:br>
              <a:rPr lang="en-US" sz="2000" dirty="0" smtClean="0">
                <a:solidFill>
                  <a:schemeClr val="bg2">
                    <a:lumMod val="40000"/>
                    <a:lumOff val="60000"/>
                  </a:schemeClr>
                </a:solidFill>
                <a:latin typeface="Constantia" pitchFamily="18" charset="0"/>
              </a:rPr>
            </a:br>
            <a:r>
              <a:rPr lang="en-US" sz="2000" dirty="0" smtClean="0">
                <a:solidFill>
                  <a:schemeClr val="bg2">
                    <a:lumMod val="40000"/>
                    <a:lumOff val="60000"/>
                  </a:schemeClr>
                </a:solidFill>
                <a:latin typeface="Constantia" pitchFamily="18" charset="0"/>
              </a:rPr>
              <a:t>to </a:t>
            </a:r>
            <a:r>
              <a:rPr lang="en-US" sz="2000" dirty="0">
                <a:solidFill>
                  <a:schemeClr val="bg2">
                    <a:lumMod val="40000"/>
                    <a:lumOff val="60000"/>
                  </a:schemeClr>
                </a:solidFill>
                <a:latin typeface="Constantia" pitchFamily="18" charset="0"/>
              </a:rPr>
              <a:t>address the challenges of extreme heat and human health</a:t>
            </a:r>
          </a:p>
        </p:txBody>
      </p:sp>
    </p:spTree>
    <p:extLst>
      <p:ext uri="{BB962C8B-B14F-4D97-AF65-F5344CB8AC3E}">
        <p14:creationId xmlns:p14="http://schemas.microsoft.com/office/powerpoint/2010/main" val="155078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465" t="34872" r="20738" b="13487"/>
          <a:stretch/>
        </p:blipFill>
        <p:spPr bwMode="auto">
          <a:xfrm>
            <a:off x="304800" y="730249"/>
            <a:ext cx="1701801"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341" t="37180"/>
          <a:stretch/>
        </p:blipFill>
        <p:spPr bwMode="auto">
          <a:xfrm>
            <a:off x="304800" y="3962400"/>
            <a:ext cx="1947863"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524000" y="1257297"/>
            <a:ext cx="6553200" cy="2308324"/>
          </a:xfrm>
          <a:prstGeom prst="rect">
            <a:avLst/>
          </a:prstGeom>
        </p:spPr>
        <p:txBody>
          <a:bodyPr wrap="square">
            <a:spAutoFit/>
          </a:bodyPr>
          <a:lstStyle/>
          <a:p>
            <a:pPr marL="285750" indent="-285750">
              <a:buFont typeface="Arial" panose="020B0604020202020204" pitchFamily="34" charset="0"/>
              <a:buChar char="•"/>
            </a:pPr>
            <a:r>
              <a:rPr lang="en-US" sz="2400" dirty="0" smtClean="0"/>
              <a:t>2 year international event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2018 Communication Workshops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Sharing, learning, agenda defining opportunities</a:t>
            </a:r>
            <a:endParaRPr lang="en-US" sz="2400" dirty="0"/>
          </a:p>
        </p:txBody>
      </p:sp>
      <p:sp>
        <p:nvSpPr>
          <p:cNvPr id="8" name="Rectangle 7"/>
          <p:cNvSpPr/>
          <p:nvPr/>
        </p:nvSpPr>
        <p:spPr>
          <a:xfrm>
            <a:off x="1828800" y="4324577"/>
            <a:ext cx="6553200" cy="830997"/>
          </a:xfrm>
          <a:prstGeom prst="rect">
            <a:avLst/>
          </a:prstGeom>
        </p:spPr>
        <p:txBody>
          <a:bodyPr wrap="square">
            <a:spAutoFit/>
          </a:bodyPr>
          <a:lstStyle/>
          <a:p>
            <a:pPr marL="285750" indent="-285750">
              <a:buFont typeface="Arial" panose="020B0604020202020204" pitchFamily="34" charset="0"/>
              <a:buChar char="•"/>
            </a:pPr>
            <a:r>
              <a:rPr lang="en-US" sz="2400" dirty="0" smtClean="0"/>
              <a:t>Facilitate Matchmaking for mentoring and teaching</a:t>
            </a:r>
            <a:endParaRPr lang="en-US" sz="2400" dirty="0"/>
          </a:p>
        </p:txBody>
      </p:sp>
    </p:spTree>
    <p:extLst>
      <p:ext uri="{BB962C8B-B14F-4D97-AF65-F5344CB8AC3E}">
        <p14:creationId xmlns:p14="http://schemas.microsoft.com/office/powerpoint/2010/main" val="700015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questions for you…</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Have we framed the problem correctly? </a:t>
            </a:r>
          </a:p>
          <a:p>
            <a:pPr marL="0" indent="0">
              <a:buNone/>
            </a:pPr>
            <a:endParaRPr lang="en-US" dirty="0" smtClean="0"/>
          </a:p>
          <a:p>
            <a:r>
              <a:rPr lang="en-US" dirty="0" smtClean="0"/>
              <a:t>What would </a:t>
            </a:r>
            <a:r>
              <a:rPr lang="en-US" dirty="0"/>
              <a:t>you find of value to make it worth your </a:t>
            </a:r>
            <a:r>
              <a:rPr lang="en-US" dirty="0" smtClean="0"/>
              <a:t>while to participate? </a:t>
            </a:r>
            <a:endParaRPr lang="en-US" dirty="0"/>
          </a:p>
          <a:p>
            <a:endParaRPr lang="en-US" dirty="0" smtClean="0"/>
          </a:p>
          <a:p>
            <a:r>
              <a:rPr lang="en-US" dirty="0" smtClean="0"/>
              <a:t>What do you think the community (producers, consumers, facilitators of info) needs? </a:t>
            </a:r>
          </a:p>
          <a:p>
            <a:endParaRPr lang="en-US" dirty="0" smtClean="0"/>
          </a:p>
          <a:p>
            <a:r>
              <a:rPr lang="en-US" dirty="0" smtClean="0"/>
              <a:t>Where do you think you fit and can contribute to such a network? </a:t>
            </a:r>
          </a:p>
          <a:p>
            <a:endParaRPr lang="en-US" dirty="0" smtClean="0"/>
          </a:p>
          <a:p>
            <a:endParaRPr lang="en-US" dirty="0"/>
          </a:p>
        </p:txBody>
      </p:sp>
    </p:spTree>
    <p:extLst>
      <p:ext uri="{BB962C8B-B14F-4D97-AF65-F5344CB8AC3E}">
        <p14:creationId xmlns:p14="http://schemas.microsoft.com/office/powerpoint/2010/main" val="142144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ways to get involved</a:t>
            </a:r>
            <a:endParaRPr lang="en-US" dirty="0"/>
          </a:p>
        </p:txBody>
      </p:sp>
      <p:sp>
        <p:nvSpPr>
          <p:cNvPr id="3" name="Content Placeholder 2"/>
          <p:cNvSpPr>
            <a:spLocks noGrp="1"/>
          </p:cNvSpPr>
          <p:nvPr>
            <p:ph idx="1"/>
          </p:nvPr>
        </p:nvSpPr>
        <p:spPr>
          <a:xfrm>
            <a:off x="406159" y="1447800"/>
            <a:ext cx="4775441" cy="4051437"/>
          </a:xfrm>
        </p:spPr>
        <p:txBody>
          <a:bodyPr/>
          <a:lstStyle/>
          <a:p>
            <a:pPr>
              <a:buFont typeface="+mj-lt"/>
              <a:buAutoNum type="arabicPeriod"/>
            </a:pPr>
            <a:r>
              <a:rPr lang="en-US" sz="2000" dirty="0" smtClean="0"/>
              <a:t>Sign on to the </a:t>
            </a:r>
            <a:r>
              <a:rPr lang="en-US" sz="2000" dirty="0" smtClean="0">
                <a:hlinkClick r:id="rId2"/>
              </a:rPr>
              <a:t>www.ghinn.org</a:t>
            </a:r>
            <a:r>
              <a:rPr lang="en-US" sz="2000" dirty="0" smtClean="0"/>
              <a:t> and tell us you are interested</a:t>
            </a:r>
          </a:p>
          <a:p>
            <a:pPr>
              <a:buFont typeface="+mj-lt"/>
              <a:buAutoNum type="arabicPeriod"/>
            </a:pPr>
            <a:r>
              <a:rPr lang="en-US" sz="2000" dirty="0" smtClean="0"/>
              <a:t>Give us your card </a:t>
            </a:r>
          </a:p>
          <a:p>
            <a:pPr>
              <a:buFont typeface="+mj-lt"/>
              <a:buAutoNum type="arabicPeriod"/>
            </a:pPr>
            <a:r>
              <a:rPr lang="en-US" sz="2000" dirty="0" smtClean="0"/>
              <a:t>Talk to Sarah about the develop the heat decision tool</a:t>
            </a:r>
          </a:p>
          <a:p>
            <a:pPr>
              <a:buFont typeface="+mj-lt"/>
              <a:buAutoNum type="arabicPeriod"/>
            </a:pPr>
            <a:endParaRPr lang="en-US" dirty="0" smtClean="0"/>
          </a:p>
          <a:p>
            <a:endParaRPr lang="en-US" dirty="0"/>
          </a:p>
        </p:txBody>
      </p:sp>
      <p:pic>
        <p:nvPicPr>
          <p:cNvPr id="1026" name="Picture 2" descr="C:\Users\jshumake-guillemot\AppData\Local\Microsoft\Windows\Temporary Internet Files\Content.Outlook\AFUM5SJA\Screen Shot 2017-09-04 at 15.26.5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798" y="1600200"/>
            <a:ext cx="3718237"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89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562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1268393"/>
            <a:ext cx="9144000" cy="1981200"/>
          </a:xfrm>
          <a:prstGeom prst="rect">
            <a:avLst/>
          </a:prstGeom>
          <a:solidFill>
            <a:schemeClr val="accent6">
              <a:lumMod val="20000"/>
              <a:lumOff val="80000"/>
              <a:alpha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257263"/>
            <a:ext cx="9144000" cy="1877165"/>
          </a:xfrm>
          <a:prstGeom prst="rect">
            <a:avLst/>
          </a:prstGeom>
          <a:solidFill>
            <a:schemeClr val="accent4">
              <a:lumMod val="20000"/>
              <a:lumOff val="80000"/>
              <a:alpha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5137252"/>
            <a:ext cx="9144000" cy="973262"/>
          </a:xfrm>
          <a:prstGeom prst="rect">
            <a:avLst/>
          </a:prstGeom>
          <a:solidFill>
            <a:schemeClr val="accent3">
              <a:lumMod val="20000"/>
              <a:lumOff val="80000"/>
              <a:alpha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7"/>
          <p:cNvSpPr/>
          <p:nvPr/>
        </p:nvSpPr>
        <p:spPr>
          <a:xfrm>
            <a:off x="5054600" y="1462314"/>
            <a:ext cx="2641600" cy="1600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GHHIN</a:t>
            </a:r>
            <a:r>
              <a:rPr lang="en-US" sz="1600" dirty="0" smtClean="0"/>
              <a:t/>
            </a:r>
            <a:br>
              <a:rPr lang="en-US" sz="1600" dirty="0" smtClean="0"/>
            </a:br>
            <a:r>
              <a:rPr lang="en-US" sz="1600" dirty="0" smtClean="0"/>
              <a:t>Steering Committee</a:t>
            </a:r>
          </a:p>
          <a:p>
            <a:pPr algn="r"/>
            <a:endParaRPr lang="en-US" sz="1400" dirty="0"/>
          </a:p>
          <a:p>
            <a:pPr algn="r"/>
            <a:endParaRPr lang="en-US" sz="1400" dirty="0" smtClean="0"/>
          </a:p>
          <a:p>
            <a:pPr algn="r"/>
            <a:endParaRPr lang="en-US" sz="1400" dirty="0" smtClean="0"/>
          </a:p>
        </p:txBody>
      </p:sp>
      <p:sp>
        <p:nvSpPr>
          <p:cNvPr id="9" name="Rectangle 8"/>
          <p:cNvSpPr/>
          <p:nvPr/>
        </p:nvSpPr>
        <p:spPr>
          <a:xfrm>
            <a:off x="1473200" y="1462314"/>
            <a:ext cx="1955800" cy="1600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GHHIN</a:t>
            </a:r>
            <a:r>
              <a:rPr lang="en-US" sz="1400" dirty="0" smtClean="0"/>
              <a:t/>
            </a:r>
            <a:br>
              <a:rPr lang="en-US" sz="1400" dirty="0" smtClean="0"/>
            </a:br>
            <a:r>
              <a:rPr lang="en-US" sz="1600" dirty="0" smtClean="0"/>
              <a:t>Executive Committee</a:t>
            </a:r>
            <a:endParaRPr lang="en-US" sz="1400" dirty="0" smtClean="0"/>
          </a:p>
        </p:txBody>
      </p:sp>
      <p:cxnSp>
        <p:nvCxnSpPr>
          <p:cNvPr id="10" name="Elbow Connector 8"/>
          <p:cNvCxnSpPr>
            <a:stCxn id="8" idx="1"/>
            <a:endCxn id="9" idx="3"/>
          </p:cNvCxnSpPr>
          <p:nvPr/>
        </p:nvCxnSpPr>
        <p:spPr>
          <a:xfrm flipH="1">
            <a:off x="3429000" y="2262414"/>
            <a:ext cx="1625600" cy="0"/>
          </a:xfrm>
          <a:prstGeom prst="straightConnector1">
            <a:avLst/>
          </a:prstGeom>
          <a:ln>
            <a:headEnd type="triangle" w="lg" len="lg"/>
            <a:tailEnd type="none" w="lg" len="lg"/>
          </a:ln>
        </p:spPr>
        <p:style>
          <a:lnRef idx="2">
            <a:schemeClr val="accent4"/>
          </a:lnRef>
          <a:fillRef idx="0">
            <a:schemeClr val="accent4"/>
          </a:fillRef>
          <a:effectRef idx="1">
            <a:schemeClr val="accent4"/>
          </a:effectRef>
          <a:fontRef idx="minor">
            <a:schemeClr val="tx1"/>
          </a:fontRef>
        </p:style>
      </p:cxnSp>
      <p:sp>
        <p:nvSpPr>
          <p:cNvPr id="11" name="Rectangle 10"/>
          <p:cNvSpPr/>
          <p:nvPr/>
        </p:nvSpPr>
        <p:spPr>
          <a:xfrm>
            <a:off x="5067300" y="3843564"/>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Health</a:t>
            </a:r>
            <a:endParaRPr lang="en-US" sz="1400" dirty="0"/>
          </a:p>
        </p:txBody>
      </p:sp>
      <p:sp>
        <p:nvSpPr>
          <p:cNvPr id="12" name="Rectangle 11"/>
          <p:cNvSpPr/>
          <p:nvPr/>
        </p:nvSpPr>
        <p:spPr>
          <a:xfrm>
            <a:off x="6045200" y="3843564"/>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Met. &amp; </a:t>
            </a:r>
            <a:r>
              <a:rPr lang="en-US" sz="1400" dirty="0" err="1" smtClean="0"/>
              <a:t>Clim</a:t>
            </a:r>
            <a:endParaRPr lang="en-US" sz="1400" dirty="0"/>
          </a:p>
        </p:txBody>
      </p:sp>
      <p:sp>
        <p:nvSpPr>
          <p:cNvPr id="13" name="Rectangle 12"/>
          <p:cNvSpPr/>
          <p:nvPr/>
        </p:nvSpPr>
        <p:spPr>
          <a:xfrm>
            <a:off x="5067300" y="4390572"/>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smtClean="0"/>
              <a:t>Emerg</a:t>
            </a:r>
            <a:r>
              <a:rPr lang="en-US" sz="1400" dirty="0" smtClean="0"/>
              <a:t>. Mgmt.</a:t>
            </a:r>
            <a:endParaRPr lang="en-US" sz="1400" dirty="0"/>
          </a:p>
        </p:txBody>
      </p:sp>
      <p:sp>
        <p:nvSpPr>
          <p:cNvPr id="14" name="Rectangle 13"/>
          <p:cNvSpPr/>
          <p:nvPr/>
        </p:nvSpPr>
        <p:spPr>
          <a:xfrm>
            <a:off x="6045200" y="4390572"/>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smtClean="0"/>
              <a:t>Urb</a:t>
            </a:r>
            <a:r>
              <a:rPr lang="en-US" sz="1400" dirty="0" smtClean="0"/>
              <a:t>. Design</a:t>
            </a:r>
            <a:endParaRPr lang="en-US" sz="1400" dirty="0"/>
          </a:p>
        </p:txBody>
      </p:sp>
      <p:sp>
        <p:nvSpPr>
          <p:cNvPr id="15" name="Rectangle 14"/>
          <p:cNvSpPr/>
          <p:nvPr/>
        </p:nvSpPr>
        <p:spPr>
          <a:xfrm>
            <a:off x="3276537" y="5331172"/>
            <a:ext cx="2565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Regional </a:t>
            </a:r>
            <a:br>
              <a:rPr lang="en-US" sz="1400" dirty="0" smtClean="0"/>
            </a:br>
            <a:r>
              <a:rPr lang="en-US" sz="1400" dirty="0" smtClean="0"/>
              <a:t>Executive Committee</a:t>
            </a:r>
            <a:endParaRPr lang="en-US" sz="1400" dirty="0"/>
          </a:p>
        </p:txBody>
      </p:sp>
      <p:sp>
        <p:nvSpPr>
          <p:cNvPr id="19" name="Rectangle 18"/>
          <p:cNvSpPr/>
          <p:nvPr/>
        </p:nvSpPr>
        <p:spPr>
          <a:xfrm>
            <a:off x="7023100" y="3843564"/>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smtClean="0"/>
              <a:t>Soci</a:t>
            </a:r>
            <a:r>
              <a:rPr lang="en-US" sz="1400" dirty="0" smtClean="0"/>
              <a:t>-ology</a:t>
            </a:r>
            <a:endParaRPr lang="en-US" sz="1400" dirty="0"/>
          </a:p>
        </p:txBody>
      </p:sp>
      <p:sp>
        <p:nvSpPr>
          <p:cNvPr id="20" name="Rectangle 19"/>
          <p:cNvSpPr/>
          <p:nvPr/>
        </p:nvSpPr>
        <p:spPr>
          <a:xfrm>
            <a:off x="7023100" y="4390572"/>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smtClean="0"/>
              <a:t>Comms</a:t>
            </a:r>
            <a:endParaRPr lang="en-US" sz="1400" dirty="0"/>
          </a:p>
        </p:txBody>
      </p:sp>
      <p:sp>
        <p:nvSpPr>
          <p:cNvPr id="21" name="Rectangle 20"/>
          <p:cNvSpPr/>
          <p:nvPr/>
        </p:nvSpPr>
        <p:spPr>
          <a:xfrm>
            <a:off x="5067300" y="3443514"/>
            <a:ext cx="2933700" cy="400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smtClean="0"/>
              <a:t>Virtual Expert Communities</a:t>
            </a:r>
            <a:endParaRPr lang="en-US" sz="1500" dirty="0"/>
          </a:p>
        </p:txBody>
      </p:sp>
      <p:cxnSp>
        <p:nvCxnSpPr>
          <p:cNvPr id="22" name="Elbow Connector 21"/>
          <p:cNvCxnSpPr>
            <a:stCxn id="21" idx="0"/>
            <a:endCxn id="8" idx="2"/>
          </p:cNvCxnSpPr>
          <p:nvPr/>
        </p:nvCxnSpPr>
        <p:spPr>
          <a:xfrm rot="16200000" flipV="1">
            <a:off x="6264275" y="3173639"/>
            <a:ext cx="381000" cy="158750"/>
          </a:xfrm>
          <a:prstGeom prst="bentConnector3">
            <a:avLst>
              <a:gd name="adj1" fmla="val 50000"/>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28" idx="3"/>
            <a:endCxn id="13" idx="1"/>
          </p:cNvCxnSpPr>
          <p:nvPr/>
        </p:nvCxnSpPr>
        <p:spPr>
          <a:xfrm>
            <a:off x="3429000" y="4119789"/>
            <a:ext cx="1638300" cy="547008"/>
          </a:xfrm>
          <a:prstGeom prst="straightConnector1">
            <a:avLst/>
          </a:prstGeom>
          <a:ln>
            <a:headEnd type="triangle" w="lg" len="lg"/>
            <a:tailEnd type="none"/>
          </a:ln>
        </p:spPr>
        <p:style>
          <a:lnRef idx="2">
            <a:schemeClr val="accent4"/>
          </a:lnRef>
          <a:fillRef idx="0">
            <a:schemeClr val="accent4"/>
          </a:fillRef>
          <a:effectRef idx="1">
            <a:schemeClr val="accent4"/>
          </a:effectRef>
          <a:fontRef idx="minor">
            <a:schemeClr val="tx1"/>
          </a:fontRef>
        </p:style>
      </p:cxnSp>
      <p:sp>
        <p:nvSpPr>
          <p:cNvPr id="24" name="Rectangle 23"/>
          <p:cNvSpPr/>
          <p:nvPr/>
        </p:nvSpPr>
        <p:spPr>
          <a:xfrm>
            <a:off x="495300" y="3843564"/>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Hazard</a:t>
            </a:r>
            <a:endParaRPr lang="en-US" sz="1400" dirty="0"/>
          </a:p>
        </p:txBody>
      </p:sp>
      <p:sp>
        <p:nvSpPr>
          <p:cNvPr id="25" name="Rectangle 24"/>
          <p:cNvSpPr/>
          <p:nvPr/>
        </p:nvSpPr>
        <p:spPr>
          <a:xfrm>
            <a:off x="1473200" y="3843564"/>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Expos-</a:t>
            </a:r>
            <a:r>
              <a:rPr lang="en-US" sz="1400" dirty="0" err="1" smtClean="0"/>
              <a:t>ure</a:t>
            </a:r>
            <a:endParaRPr lang="en-US" sz="1400" dirty="0"/>
          </a:p>
        </p:txBody>
      </p:sp>
      <p:sp>
        <p:nvSpPr>
          <p:cNvPr id="26" name="Rectangle 25"/>
          <p:cNvSpPr/>
          <p:nvPr/>
        </p:nvSpPr>
        <p:spPr>
          <a:xfrm>
            <a:off x="495300" y="4390572"/>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Impacts</a:t>
            </a:r>
            <a:endParaRPr lang="en-US" sz="1400" dirty="0"/>
          </a:p>
        </p:txBody>
      </p:sp>
      <p:sp>
        <p:nvSpPr>
          <p:cNvPr id="27" name="Rectangle 26"/>
          <p:cNvSpPr/>
          <p:nvPr/>
        </p:nvSpPr>
        <p:spPr>
          <a:xfrm>
            <a:off x="1473200" y="4390572"/>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Early Warning</a:t>
            </a:r>
            <a:endParaRPr lang="en-US" sz="1400" dirty="0"/>
          </a:p>
        </p:txBody>
      </p:sp>
      <p:sp>
        <p:nvSpPr>
          <p:cNvPr id="28" name="Rectangle 27"/>
          <p:cNvSpPr/>
          <p:nvPr/>
        </p:nvSpPr>
        <p:spPr>
          <a:xfrm>
            <a:off x="2451100" y="3843564"/>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err="1" smtClean="0"/>
              <a:t>Vulner</a:t>
            </a:r>
            <a:r>
              <a:rPr lang="en-US" sz="1400" dirty="0" smtClean="0"/>
              <a:t>-ability</a:t>
            </a:r>
            <a:endParaRPr lang="en-US" sz="1400" dirty="0"/>
          </a:p>
        </p:txBody>
      </p:sp>
      <p:sp>
        <p:nvSpPr>
          <p:cNvPr id="29" name="Rectangle 28"/>
          <p:cNvSpPr/>
          <p:nvPr/>
        </p:nvSpPr>
        <p:spPr>
          <a:xfrm>
            <a:off x="2451100" y="4390572"/>
            <a:ext cx="977900" cy="552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Risk Mgmt.</a:t>
            </a:r>
            <a:endParaRPr lang="en-US" sz="1400" dirty="0"/>
          </a:p>
        </p:txBody>
      </p:sp>
      <p:sp>
        <p:nvSpPr>
          <p:cNvPr id="30" name="Rectangle 29"/>
          <p:cNvSpPr/>
          <p:nvPr/>
        </p:nvSpPr>
        <p:spPr>
          <a:xfrm>
            <a:off x="495300" y="3443514"/>
            <a:ext cx="2933700" cy="400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Ad Hoc Working Groups</a:t>
            </a:r>
            <a:endParaRPr lang="en-US" sz="1600" dirty="0"/>
          </a:p>
        </p:txBody>
      </p:sp>
      <p:sp>
        <p:nvSpPr>
          <p:cNvPr id="31" name="Rectangle 30"/>
          <p:cNvSpPr/>
          <p:nvPr/>
        </p:nvSpPr>
        <p:spPr>
          <a:xfrm>
            <a:off x="3733800" y="3824514"/>
            <a:ext cx="1069524" cy="461665"/>
          </a:xfrm>
          <a:prstGeom prst="rect">
            <a:avLst/>
          </a:prstGeom>
        </p:spPr>
        <p:txBody>
          <a:bodyPr wrap="none">
            <a:spAutoFit/>
          </a:bodyPr>
          <a:lstStyle/>
          <a:p>
            <a:pPr algn="r"/>
            <a:r>
              <a:rPr lang="en-US" sz="1200" b="1" dirty="0" smtClean="0">
                <a:solidFill>
                  <a:schemeClr val="accent1">
                    <a:lumMod val="75000"/>
                  </a:schemeClr>
                </a:solidFill>
              </a:rPr>
              <a:t>Mixture of</a:t>
            </a:r>
            <a:r>
              <a:rPr lang="en-US" sz="1200" b="1" dirty="0">
                <a:solidFill>
                  <a:schemeClr val="accent1">
                    <a:lumMod val="75000"/>
                  </a:schemeClr>
                </a:solidFill>
              </a:rPr>
              <a:t/>
            </a:r>
            <a:br>
              <a:rPr lang="en-US" sz="1200" b="1" dirty="0">
                <a:solidFill>
                  <a:schemeClr val="accent1">
                    <a:lumMod val="75000"/>
                  </a:schemeClr>
                </a:solidFill>
              </a:rPr>
            </a:br>
            <a:r>
              <a:rPr lang="en-US" sz="1200" b="1" dirty="0" smtClean="0">
                <a:solidFill>
                  <a:schemeClr val="accent1">
                    <a:lumMod val="75000"/>
                  </a:schemeClr>
                </a:solidFill>
              </a:rPr>
              <a:t>Expertise</a:t>
            </a:r>
            <a:endParaRPr lang="en-US" sz="1200" b="1" dirty="0">
              <a:solidFill>
                <a:schemeClr val="accent1">
                  <a:lumMod val="75000"/>
                </a:schemeClr>
              </a:solidFill>
            </a:endParaRPr>
          </a:p>
        </p:txBody>
      </p:sp>
      <p:cxnSp>
        <p:nvCxnSpPr>
          <p:cNvPr id="32" name="Straight Arrow Connector 31"/>
          <p:cNvCxnSpPr>
            <a:stCxn id="29" idx="3"/>
            <a:endCxn id="11" idx="1"/>
          </p:cNvCxnSpPr>
          <p:nvPr/>
        </p:nvCxnSpPr>
        <p:spPr>
          <a:xfrm flipV="1">
            <a:off x="3429000" y="4119789"/>
            <a:ext cx="1638300" cy="547008"/>
          </a:xfrm>
          <a:prstGeom prst="straightConnector1">
            <a:avLst/>
          </a:prstGeom>
          <a:ln>
            <a:headEnd type="triangle" w="lg" len="lg"/>
            <a:tailEnd type="none"/>
          </a:ln>
        </p:spPr>
        <p:style>
          <a:lnRef idx="2">
            <a:schemeClr val="accent4"/>
          </a:lnRef>
          <a:fillRef idx="0">
            <a:schemeClr val="accent4"/>
          </a:fillRef>
          <a:effectRef idx="1">
            <a:schemeClr val="accent4"/>
          </a:effectRef>
          <a:fontRef idx="minor">
            <a:schemeClr val="tx1"/>
          </a:fontRef>
        </p:style>
      </p:cxnSp>
      <p:sp>
        <p:nvSpPr>
          <p:cNvPr id="34" name="Rectangle 33"/>
          <p:cNvSpPr/>
          <p:nvPr/>
        </p:nvSpPr>
        <p:spPr>
          <a:xfrm rot="5400000">
            <a:off x="7948981" y="2047733"/>
            <a:ext cx="1974357" cy="415680"/>
          </a:xfrm>
          <a:prstGeom prst="rect">
            <a:avLst/>
          </a:prstGeom>
          <a:ln>
            <a:solidFill>
              <a:schemeClr val="accent4">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Executive</a:t>
            </a:r>
            <a:endParaRPr lang="en-US" sz="1600" dirty="0"/>
          </a:p>
        </p:txBody>
      </p:sp>
      <p:sp>
        <p:nvSpPr>
          <p:cNvPr id="35" name="Rectangle 34"/>
          <p:cNvSpPr/>
          <p:nvPr/>
        </p:nvSpPr>
        <p:spPr>
          <a:xfrm rot="5400000">
            <a:off x="7997578" y="3988006"/>
            <a:ext cx="1877164" cy="415680"/>
          </a:xfrm>
          <a:prstGeom prst="rect">
            <a:avLst/>
          </a:prstGeom>
          <a:ln>
            <a:solidFill>
              <a:schemeClr val="accent4">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Working</a:t>
            </a:r>
            <a:endParaRPr lang="en-US" sz="1600" dirty="0"/>
          </a:p>
        </p:txBody>
      </p:sp>
      <p:sp>
        <p:nvSpPr>
          <p:cNvPr id="36" name="Rectangle 35"/>
          <p:cNvSpPr/>
          <p:nvPr/>
        </p:nvSpPr>
        <p:spPr>
          <a:xfrm rot="5400000">
            <a:off x="8449530" y="5416044"/>
            <a:ext cx="973260" cy="415680"/>
          </a:xfrm>
          <a:prstGeom prst="rect">
            <a:avLst/>
          </a:prstGeom>
          <a:ln>
            <a:solidFill>
              <a:schemeClr val="accent4">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Region</a:t>
            </a:r>
            <a:endParaRPr lang="en-US" sz="1600" dirty="0"/>
          </a:p>
        </p:txBody>
      </p:sp>
      <p:sp>
        <p:nvSpPr>
          <p:cNvPr id="37" name="Rectangle 36"/>
          <p:cNvSpPr/>
          <p:nvPr/>
        </p:nvSpPr>
        <p:spPr>
          <a:xfrm>
            <a:off x="5848351" y="2341676"/>
            <a:ext cx="1054099" cy="6301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smtClean="0"/>
              <a:t>GHHIN</a:t>
            </a:r>
            <a:r>
              <a:rPr lang="en-US" sz="1200" dirty="0"/>
              <a:t/>
            </a:r>
            <a:br>
              <a:rPr lang="en-US" sz="1200" dirty="0"/>
            </a:br>
            <a:r>
              <a:rPr lang="en-US" sz="1200" dirty="0" smtClean="0"/>
              <a:t>Core Team</a:t>
            </a:r>
          </a:p>
        </p:txBody>
      </p:sp>
      <p:cxnSp>
        <p:nvCxnSpPr>
          <p:cNvPr id="41" name="Elbow Connector 40"/>
          <p:cNvCxnSpPr>
            <a:stCxn id="15" idx="3"/>
            <a:endCxn id="8" idx="3"/>
          </p:cNvCxnSpPr>
          <p:nvPr/>
        </p:nvCxnSpPr>
        <p:spPr>
          <a:xfrm flipV="1">
            <a:off x="5841937" y="2262414"/>
            <a:ext cx="1854263" cy="3335458"/>
          </a:xfrm>
          <a:prstGeom prst="bentConnector3">
            <a:avLst>
              <a:gd name="adj1" fmla="val 112328"/>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42" name="Elbow Connector 8"/>
          <p:cNvCxnSpPr>
            <a:endCxn id="30" idx="3"/>
          </p:cNvCxnSpPr>
          <p:nvPr/>
        </p:nvCxnSpPr>
        <p:spPr>
          <a:xfrm flipH="1">
            <a:off x="3429000" y="3643539"/>
            <a:ext cx="1625600" cy="0"/>
          </a:xfrm>
          <a:prstGeom prst="straightConnector1">
            <a:avLst/>
          </a:prstGeom>
          <a:ln>
            <a:headEnd type="triangle" w="lg" len="lg"/>
            <a:tailEnd type="none" w="lg" len="lg"/>
          </a:ln>
        </p:spPr>
        <p:style>
          <a:lnRef idx="2">
            <a:schemeClr val="accent4"/>
          </a:lnRef>
          <a:fillRef idx="0">
            <a:schemeClr val="accent4"/>
          </a:fillRef>
          <a:effectRef idx="1">
            <a:schemeClr val="accent4"/>
          </a:effectRef>
          <a:fontRef idx="minor">
            <a:schemeClr val="tx1"/>
          </a:fontRef>
        </p:style>
      </p:cxnSp>
      <p:sp>
        <p:nvSpPr>
          <p:cNvPr id="48" name="Title 1"/>
          <p:cNvSpPr txBox="1">
            <a:spLocks/>
          </p:cNvSpPr>
          <p:nvPr/>
        </p:nvSpPr>
        <p:spPr>
          <a:xfrm>
            <a:off x="-3" y="228600"/>
            <a:ext cx="9144004"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GHHIN Organization</a:t>
            </a:r>
            <a:endParaRPr lang="en-US" dirty="0"/>
          </a:p>
        </p:txBody>
      </p:sp>
    </p:spTree>
    <p:extLst>
      <p:ext uri="{BB962C8B-B14F-4D97-AF65-F5344CB8AC3E}">
        <p14:creationId xmlns:p14="http://schemas.microsoft.com/office/powerpoint/2010/main" val="1396925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GHHIN is a response to recommendations…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391400" cy="2851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6601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416256"/>
            <a:ext cx="8534396" cy="924475"/>
          </a:xfrm>
        </p:spPr>
        <p:txBody>
          <a:bodyPr/>
          <a:lstStyle/>
          <a:p>
            <a:pPr algn="ctr"/>
            <a:r>
              <a:rPr lang="en-US" dirty="0" smtClean="0"/>
              <a:t>GHHIN Addresses a Wicked Problem</a:t>
            </a:r>
            <a:endParaRPr lang="en-US" dirty="0"/>
          </a:p>
        </p:txBody>
      </p:sp>
      <p:sp>
        <p:nvSpPr>
          <p:cNvPr id="5" name="Rectangle 4"/>
          <p:cNvSpPr/>
          <p:nvPr/>
        </p:nvSpPr>
        <p:spPr>
          <a:xfrm>
            <a:off x="685800" y="2542401"/>
            <a:ext cx="3429000" cy="1323439"/>
          </a:xfrm>
          <a:prstGeom prst="rect">
            <a:avLst/>
          </a:prstGeom>
        </p:spPr>
        <p:txBody>
          <a:bodyPr wrap="square">
            <a:spAutoFit/>
          </a:bodyPr>
          <a:lstStyle/>
          <a:p>
            <a:r>
              <a:rPr lang="en-US" sz="1600" b="1" dirty="0"/>
              <a:t>the need to rapidly scale up efforts </a:t>
            </a:r>
            <a:r>
              <a:rPr lang="en-US" sz="1600" dirty="0"/>
              <a:t>to manage the complex human health risks introduced by extreme and increasing ambient heat </a:t>
            </a:r>
          </a:p>
        </p:txBody>
      </p:sp>
      <p:sp>
        <p:nvSpPr>
          <p:cNvPr id="6" name="Rectangle 5"/>
          <p:cNvSpPr/>
          <p:nvPr/>
        </p:nvSpPr>
        <p:spPr>
          <a:xfrm>
            <a:off x="4343400" y="2545140"/>
            <a:ext cx="4419600" cy="1569660"/>
          </a:xfrm>
          <a:prstGeom prst="rect">
            <a:avLst/>
          </a:prstGeom>
        </p:spPr>
        <p:txBody>
          <a:bodyPr wrap="square">
            <a:spAutoFit/>
          </a:bodyPr>
          <a:lstStyle/>
          <a:p>
            <a:r>
              <a:rPr lang="en-US" sz="1600" b="1" dirty="0"/>
              <a:t>the need to harmonize and improve information and opportunity sharing </a:t>
            </a:r>
            <a:r>
              <a:rPr lang="en-US" sz="1600" dirty="0"/>
              <a:t>across the burgeoning local communities of health professionals, decision makers and scientists motivated to address this issue </a:t>
            </a:r>
          </a:p>
        </p:txBody>
      </p:sp>
      <p:pic>
        <p:nvPicPr>
          <p:cNvPr id="4101" name="Picture 5" descr="Image result for scale up"/>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802" t="-3104" r="8402" b="20583"/>
          <a:stretch/>
        </p:blipFill>
        <p:spPr bwMode="auto">
          <a:xfrm>
            <a:off x="685800" y="1524000"/>
            <a:ext cx="1058542" cy="9144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Image result for information sha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1524001"/>
            <a:ext cx="943581" cy="9392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5800" y="4419600"/>
            <a:ext cx="3429000" cy="1077218"/>
          </a:xfrm>
          <a:prstGeom prst="rect">
            <a:avLst/>
          </a:prstGeom>
        </p:spPr>
        <p:txBody>
          <a:bodyPr wrap="square">
            <a:spAutoFit/>
          </a:bodyPr>
          <a:lstStyle/>
          <a:p>
            <a:r>
              <a:rPr lang="en-US" sz="1600" b="1" dirty="0" smtClean="0"/>
              <a:t>The need </a:t>
            </a:r>
            <a:r>
              <a:rPr lang="en-US" sz="1600" b="1" dirty="0" smtClean="0"/>
              <a:t>for relevant </a:t>
            </a:r>
            <a:r>
              <a:rPr lang="en-US" sz="1600" b="1" dirty="0" smtClean="0"/>
              <a:t>actors </a:t>
            </a:r>
            <a:r>
              <a:rPr lang="en-US" sz="1600" dirty="0" smtClean="0"/>
              <a:t>from </a:t>
            </a:r>
            <a:r>
              <a:rPr lang="en-US" sz="1600" dirty="0" smtClean="0"/>
              <a:t>research, policy, practice, and the </a:t>
            </a:r>
            <a:r>
              <a:rPr lang="en-US" sz="1600" dirty="0" smtClean="0"/>
              <a:t>media to know each other and talk to each other</a:t>
            </a:r>
            <a:endParaRPr lang="en-US" sz="1600" dirty="0"/>
          </a:p>
        </p:txBody>
      </p:sp>
      <p:sp>
        <p:nvSpPr>
          <p:cNvPr id="9" name="Rectangle 8"/>
          <p:cNvSpPr/>
          <p:nvPr/>
        </p:nvSpPr>
        <p:spPr>
          <a:xfrm>
            <a:off x="4343400" y="4419600"/>
            <a:ext cx="3429000" cy="1077218"/>
          </a:xfrm>
          <a:prstGeom prst="rect">
            <a:avLst/>
          </a:prstGeom>
        </p:spPr>
        <p:txBody>
          <a:bodyPr wrap="square">
            <a:spAutoFit/>
          </a:bodyPr>
          <a:lstStyle/>
          <a:p>
            <a:r>
              <a:rPr lang="en-US" sz="1600" b="1" dirty="0" smtClean="0"/>
              <a:t>The need to </a:t>
            </a:r>
            <a:r>
              <a:rPr lang="en-US" sz="1600" b="1" dirty="0" smtClean="0"/>
              <a:t>create feedbacks </a:t>
            </a:r>
            <a:r>
              <a:rPr lang="en-US" sz="1600" dirty="0" smtClean="0"/>
              <a:t>to inform policy and action with available </a:t>
            </a:r>
            <a:r>
              <a:rPr lang="en-US" sz="1600" dirty="0" smtClean="0"/>
              <a:t>evidence and tools  </a:t>
            </a:r>
            <a:endParaRPr lang="en-US" sz="1600" dirty="0"/>
          </a:p>
        </p:txBody>
      </p:sp>
    </p:spTree>
    <p:extLst>
      <p:ext uri="{BB962C8B-B14F-4D97-AF65-F5344CB8AC3E}">
        <p14:creationId xmlns:p14="http://schemas.microsoft.com/office/powerpoint/2010/main" val="1399566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GHHIN?</a:t>
            </a:r>
            <a:endParaRPr lang="en-US" dirty="0"/>
          </a:p>
        </p:txBody>
      </p:sp>
      <p:sp>
        <p:nvSpPr>
          <p:cNvPr id="4" name="Rectangle 3"/>
          <p:cNvSpPr/>
          <p:nvPr/>
        </p:nvSpPr>
        <p:spPr>
          <a:xfrm>
            <a:off x="685800" y="3746885"/>
            <a:ext cx="7543800" cy="2246769"/>
          </a:xfrm>
          <a:prstGeom prst="rect">
            <a:avLst/>
          </a:prstGeom>
        </p:spPr>
        <p:txBody>
          <a:bodyPr wrap="square">
            <a:spAutoFit/>
          </a:bodyPr>
          <a:lstStyle/>
          <a:p>
            <a:r>
              <a:rPr lang="en-US" sz="1400" dirty="0" smtClean="0"/>
              <a:t>Independent, </a:t>
            </a:r>
            <a:r>
              <a:rPr lang="en-US" sz="1400" dirty="0"/>
              <a:t>voluntary, member-driven forum of scientists, professionals, and policymakers focused on enhancing </a:t>
            </a:r>
            <a:r>
              <a:rPr lang="en-US" sz="1400" dirty="0" smtClean="0"/>
              <a:t>existing efforts to address heat health risk.</a:t>
            </a:r>
          </a:p>
          <a:p>
            <a:endParaRPr lang="en-US" sz="1400" dirty="0"/>
          </a:p>
          <a:p>
            <a:r>
              <a:rPr lang="en-US" sz="1400" dirty="0" smtClean="0"/>
              <a:t>GHHIN </a:t>
            </a:r>
            <a:r>
              <a:rPr lang="en-US" sz="1400" dirty="0"/>
              <a:t>aims to create a common space to promote evidence-driven interventions, shared-learning, co-production of information, synthesis of priorities and capacity building that can empower multi-disciplinary actors to take more </a:t>
            </a:r>
            <a:r>
              <a:rPr lang="en-US" sz="1400" dirty="0" smtClean="0"/>
              <a:t>effective </a:t>
            </a:r>
            <a:r>
              <a:rPr lang="en-US" sz="1400" dirty="0"/>
              <a:t>and informed life-saving preparedness and planning </a:t>
            </a:r>
            <a:r>
              <a:rPr lang="en-US" sz="1400" dirty="0" smtClean="0"/>
              <a:t>measures.</a:t>
            </a:r>
          </a:p>
          <a:p>
            <a:endParaRPr lang="en-US" sz="1400" dirty="0"/>
          </a:p>
          <a:p>
            <a:r>
              <a:rPr lang="en-US" sz="1400" dirty="0" smtClean="0"/>
              <a:t>GHHIN </a:t>
            </a:r>
            <a:r>
              <a:rPr lang="en-US" sz="1400" dirty="0"/>
              <a:t>seeks to be a catalyst, knowledge broker and forum for facilitating exchange and identifying needs. </a:t>
            </a:r>
          </a:p>
        </p:txBody>
      </p:sp>
      <p:pic>
        <p:nvPicPr>
          <p:cNvPr id="6146" name="Picture 2"/>
          <p:cNvPicPr>
            <a:picLocks noChangeAspect="1" noChangeArrowheads="1"/>
          </p:cNvPicPr>
          <p:nvPr/>
        </p:nvPicPr>
        <p:blipFill>
          <a:blip r:embed="rId3">
            <a:clrChange>
              <a:clrFrom>
                <a:srgbClr val="231F20"/>
              </a:clrFrom>
              <a:clrTo>
                <a:srgbClr val="231F2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757238" y="981075"/>
            <a:ext cx="7629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92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404836" y="762000"/>
            <a:ext cx="6333244" cy="923330"/>
          </a:xfrm>
          <a:prstGeom prst="rect">
            <a:avLst/>
          </a:prstGeom>
        </p:spPr>
        <p:txBody>
          <a:bodyPr wrap="square">
            <a:spAutoFit/>
          </a:bodyPr>
          <a:lstStyle/>
          <a:p>
            <a:pPr marL="0" indent="0">
              <a:buNone/>
            </a:pPr>
            <a:r>
              <a:rPr lang="en-US" i="1" dirty="0" smtClean="0"/>
              <a:t>Improve </a:t>
            </a:r>
            <a:r>
              <a:rPr lang="en-US" i="1" dirty="0"/>
              <a:t>the capacity of governments, organizations, and professionals to protect populations from the avoidable health risks of extreme ambient heat</a:t>
            </a:r>
            <a:r>
              <a:rPr 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81300"/>
            <a:ext cx="7306546"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52401"/>
            <a:ext cx="2322286"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458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447125"/>
            <a:ext cx="9144004" cy="924475"/>
          </a:xfrm>
        </p:spPr>
        <p:txBody>
          <a:bodyPr/>
          <a:lstStyle/>
          <a:p>
            <a:pPr algn="ctr"/>
            <a:r>
              <a:rPr lang="en-US" dirty="0" smtClean="0"/>
              <a:t>GHHIN Services for Members</a:t>
            </a:r>
            <a:endParaRPr lang="en-US" dirty="0"/>
          </a:p>
        </p:txBody>
      </p:sp>
      <p:pic>
        <p:nvPicPr>
          <p:cNvPr id="7170" name="Picture 2"/>
          <p:cNvPicPr>
            <a:picLocks noChangeAspect="1" noChangeArrowheads="1"/>
          </p:cNvPicPr>
          <p:nvPr/>
        </p:nvPicPr>
        <p:blipFill>
          <a:blip r:embed="rId2">
            <a:clrChange>
              <a:clrFrom>
                <a:srgbClr val="231F20"/>
              </a:clrFrom>
              <a:clrTo>
                <a:srgbClr val="231F2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71463" y="1314450"/>
            <a:ext cx="86010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53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92491" y="1014412"/>
            <a:ext cx="7651509" cy="5096735"/>
            <a:chOff x="730492" y="1014412"/>
            <a:chExt cx="7651509" cy="5096735"/>
          </a:xfrm>
        </p:grpSpPr>
        <p:sp>
          <p:nvSpPr>
            <p:cNvPr id="7" name="Rectangle 6"/>
            <p:cNvSpPr/>
            <p:nvPr/>
          </p:nvSpPr>
          <p:spPr>
            <a:xfrm>
              <a:off x="730493" y="3276601"/>
              <a:ext cx="7651508" cy="2834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14" b="54134"/>
            <a:stretch/>
          </p:blipFill>
          <p:spPr bwMode="auto">
            <a:xfrm>
              <a:off x="730492" y="1014412"/>
              <a:ext cx="7651508" cy="15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71319"/>
            <a:stretch/>
          </p:blipFill>
          <p:spPr bwMode="auto">
            <a:xfrm>
              <a:off x="730493" y="2356442"/>
              <a:ext cx="7651508" cy="107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 name="Picture 7" descr="C:\CHO Masterfile Feb 2017\2  PROJECTS\GHHIN\Promo Materials - ppt logo brochure\GHHIN 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92818"/>
            <a:ext cx="2896874" cy="565182"/>
          </a:xfrm>
          <a:prstGeom prst="rect">
            <a:avLst/>
          </a:prstGeom>
          <a:noFill/>
          <a:ln>
            <a:noFill/>
          </a:ln>
        </p:spPr>
      </p:pic>
      <p:sp>
        <p:nvSpPr>
          <p:cNvPr id="6" name="Rectangle 5"/>
          <p:cNvSpPr/>
          <p:nvPr/>
        </p:nvSpPr>
        <p:spPr>
          <a:xfrm>
            <a:off x="2846408" y="6292818"/>
            <a:ext cx="6297592" cy="5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severe.worldweather.org/graphics/wmo_titl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4340" b="15425"/>
          <a:stretch/>
        </p:blipFill>
        <p:spPr bwMode="auto">
          <a:xfrm>
            <a:off x="3487843" y="6456958"/>
            <a:ext cx="847314" cy="2684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85224" y="6386400"/>
            <a:ext cx="406328" cy="4063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ctur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7456" t="10040" r="27294" b="10521"/>
          <a:stretch/>
        </p:blipFill>
        <p:spPr bwMode="auto">
          <a:xfrm>
            <a:off x="4704591" y="6445952"/>
            <a:ext cx="332437" cy="3064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ogo for the Centers for Disease Control and Preven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46701" y="6453783"/>
            <a:ext cx="370957" cy="27945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upload.wikimedia.org/wikipedia/en/thumb/f/f4/Met_Office.svg/1024px-Met_Office.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00077" y="6444229"/>
            <a:ext cx="312413" cy="3124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icture"/>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0975" t="14943" r="20384" b="11698"/>
          <a:stretch/>
        </p:blipFill>
        <p:spPr bwMode="auto">
          <a:xfrm>
            <a:off x="8082100" y="6446540"/>
            <a:ext cx="243363" cy="30443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ictur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07878" y="6452614"/>
            <a:ext cx="659922" cy="28348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icture"/>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099" r="18544"/>
          <a:stretch/>
        </p:blipFill>
        <p:spPr bwMode="auto">
          <a:xfrm>
            <a:off x="4390280" y="6426990"/>
            <a:ext cx="231892" cy="37188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ictur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9447" y="6424944"/>
            <a:ext cx="609020" cy="37894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icture"/>
          <p:cNvPicPr>
            <a:picLocks noChangeAspect="1" noChangeArrowheads="1"/>
          </p:cNvPicPr>
          <p:nvPr/>
        </p:nvPicPr>
        <p:blipFill rotWithShape="1">
          <a:blip r:embed="rId14">
            <a:extLst>
              <a:ext uri="{28A0092B-C50C-407E-A947-70E740481C1C}">
                <a14:useLocalDpi xmlns:a14="http://schemas.microsoft.com/office/drawing/2010/main" val="0"/>
              </a:ext>
            </a:extLst>
          </a:blip>
          <a:srcRect t="33730" b="33363"/>
          <a:stretch/>
        </p:blipFill>
        <p:spPr bwMode="auto">
          <a:xfrm>
            <a:off x="7194909" y="6458023"/>
            <a:ext cx="804772" cy="2648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ictur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810886" y="6403362"/>
            <a:ext cx="453396" cy="4533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09236" y="3444464"/>
            <a:ext cx="3653564" cy="400110"/>
          </a:xfrm>
          <a:prstGeom prst="rect">
            <a:avLst/>
          </a:prstGeom>
        </p:spPr>
        <p:txBody>
          <a:bodyPr wrap="none">
            <a:spAutoFit/>
          </a:bodyPr>
          <a:lstStyle/>
          <a:p>
            <a:r>
              <a:rPr lang="en-US" sz="2000" b="1" dirty="0" smtClean="0">
                <a:solidFill>
                  <a:srgbClr val="0070C0"/>
                </a:solidFill>
              </a:rPr>
              <a:t>http://www.ghhin.org</a:t>
            </a:r>
            <a:r>
              <a:rPr lang="en-US" sz="2000" b="1" dirty="0">
                <a:solidFill>
                  <a:srgbClr val="0070C0"/>
                </a:solidFill>
              </a:rPr>
              <a:t>/</a:t>
            </a:r>
          </a:p>
        </p:txBody>
      </p:sp>
      <p:pic>
        <p:nvPicPr>
          <p:cNvPr id="2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7288"/>
          <a:stretch/>
        </p:blipFill>
        <p:spPr bwMode="auto">
          <a:xfrm>
            <a:off x="2400909" y="4041554"/>
            <a:ext cx="5981091" cy="183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l="19614" t="37834" r="56659"/>
          <a:stretch/>
        </p:blipFill>
        <p:spPr bwMode="auto">
          <a:xfrm>
            <a:off x="-358079" y="156097"/>
            <a:ext cx="2177144" cy="273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208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74"/>
          <a:stretch/>
        </p:blipFill>
        <p:spPr bwMode="auto">
          <a:xfrm>
            <a:off x="3416300" y="301851"/>
            <a:ext cx="5248273" cy="591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8288" r="75993"/>
          <a:stretch/>
        </p:blipFill>
        <p:spPr bwMode="auto">
          <a:xfrm>
            <a:off x="495146" y="3340100"/>
            <a:ext cx="21128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14" t="37834" r="56659"/>
          <a:stretch/>
        </p:blipFill>
        <p:spPr bwMode="auto">
          <a:xfrm>
            <a:off x="495146" y="301851"/>
            <a:ext cx="2177144" cy="273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1295400" y="2590800"/>
            <a:ext cx="533400" cy="89535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526" t="36989" r="37158" b="32456"/>
          <a:stretch/>
        </p:blipFill>
        <p:spPr bwMode="auto">
          <a:xfrm>
            <a:off x="313871" y="990600"/>
            <a:ext cx="2002972" cy="12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60600" y="1219200"/>
            <a:ext cx="6553200" cy="3785652"/>
          </a:xfrm>
          <a:prstGeom prst="rect">
            <a:avLst/>
          </a:prstGeom>
        </p:spPr>
        <p:txBody>
          <a:bodyPr wrap="square">
            <a:spAutoFit/>
          </a:bodyPr>
          <a:lstStyle/>
          <a:p>
            <a:pPr marL="285750" indent="-285750">
              <a:buFont typeface="Arial" panose="020B0604020202020204" pitchFamily="34" charset="0"/>
              <a:buChar char="•"/>
            </a:pPr>
            <a:r>
              <a:rPr lang="en-US" sz="2400" dirty="0" smtClean="0"/>
              <a:t>Not an integrated Assessment </a:t>
            </a:r>
          </a:p>
          <a:p>
            <a:endParaRPr lang="en-US" sz="2400" dirty="0" smtClean="0"/>
          </a:p>
          <a:p>
            <a:pPr marL="285750" indent="-285750">
              <a:buFont typeface="Arial" panose="020B0604020202020204" pitchFamily="34" charset="0"/>
              <a:buChar char="•"/>
            </a:pPr>
            <a:r>
              <a:rPr lang="en-US" sz="2400" dirty="0" smtClean="0"/>
              <a:t>Draws on community inputs and experience as well as scientific literature</a:t>
            </a:r>
          </a:p>
          <a:p>
            <a:endParaRPr lang="en-US" sz="2400" dirty="0" smtClean="0"/>
          </a:p>
          <a:p>
            <a:pPr marL="285750" indent="-285750">
              <a:buFont typeface="Arial" panose="020B0604020202020204" pitchFamily="34" charset="0"/>
              <a:buChar char="•"/>
            </a:pPr>
            <a:r>
              <a:rPr lang="en-US" sz="2400" dirty="0" smtClean="0"/>
              <a:t>Serve to monitor </a:t>
            </a:r>
            <a:r>
              <a:rPr lang="en-US" sz="2400" dirty="0" smtClean="0"/>
              <a:t>key gaps and indicators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Informs </a:t>
            </a:r>
            <a:r>
              <a:rPr lang="en-US" sz="2400" dirty="0" smtClean="0"/>
              <a:t>action </a:t>
            </a:r>
            <a:r>
              <a:rPr lang="en-US" sz="2400" dirty="0" smtClean="0"/>
              <a:t>planning for GHHIN</a:t>
            </a:r>
            <a:endParaRPr lang="en-US" sz="2400" dirty="0"/>
          </a:p>
        </p:txBody>
      </p:sp>
      <p:sp>
        <p:nvSpPr>
          <p:cNvPr id="6" name="TextBox 5"/>
          <p:cNvSpPr txBox="1"/>
          <p:nvPr/>
        </p:nvSpPr>
        <p:spPr>
          <a:xfrm>
            <a:off x="685800" y="2228464"/>
            <a:ext cx="1201058" cy="1169551"/>
          </a:xfrm>
          <a:prstGeom prst="rect">
            <a:avLst/>
          </a:prstGeom>
          <a:noFill/>
        </p:spPr>
        <p:txBody>
          <a:bodyPr wrap="square" rtlCol="0">
            <a:spAutoFit/>
          </a:bodyPr>
          <a:lstStyle/>
          <a:p>
            <a:pPr algn="ctr"/>
            <a:r>
              <a:rPr lang="en-US" sz="1400" b="1" dirty="0" smtClean="0"/>
              <a:t>Science and Action </a:t>
            </a:r>
          </a:p>
          <a:p>
            <a:pPr algn="ctr"/>
            <a:r>
              <a:rPr lang="en-US" sz="1400" b="1" dirty="0" smtClean="0"/>
              <a:t>synthesis report </a:t>
            </a:r>
            <a:endParaRPr lang="en-US" sz="1400" b="1" dirty="0"/>
          </a:p>
        </p:txBody>
      </p:sp>
    </p:spTree>
    <p:extLst>
      <p:ext uri="{BB962C8B-B14F-4D97-AF65-F5344CB8AC3E}">
        <p14:creationId xmlns:p14="http://schemas.microsoft.com/office/powerpoint/2010/main" val="172729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Custom 3">
      <a:dk1>
        <a:srgbClr val="292934"/>
      </a:dk1>
      <a:lt1>
        <a:srgbClr val="FFFFFF"/>
      </a:lt1>
      <a:dk2>
        <a:srgbClr val="D7A237"/>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TM01972873[[fn=Summer]]</Template>
  <TotalTime>531</TotalTime>
  <Words>469</Words>
  <Application>Microsoft Office PowerPoint</Application>
  <PresentationFormat>On-screen Show (4:3)</PresentationFormat>
  <Paragraphs>77</Paragraphs>
  <Slides>14</Slides>
  <Notes>3</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Summer</vt:lpstr>
      <vt:lpstr>PowerPoint Presentation</vt:lpstr>
      <vt:lpstr>GHHIN is a response to recommendations…</vt:lpstr>
      <vt:lpstr>GHHIN Addresses a Wicked Problem</vt:lpstr>
      <vt:lpstr>What is GHHIN?</vt:lpstr>
      <vt:lpstr>PowerPoint Presentation</vt:lpstr>
      <vt:lpstr>GHHIN Services for Members</vt:lpstr>
      <vt:lpstr>PowerPoint Presentation</vt:lpstr>
      <vt:lpstr>PowerPoint Presentation</vt:lpstr>
      <vt:lpstr>PowerPoint Presentation</vt:lpstr>
      <vt:lpstr>PowerPoint Presentation</vt:lpstr>
      <vt:lpstr>Our questions for you…</vt:lpstr>
      <vt:lpstr>Actionable ways to get involved</vt:lpstr>
      <vt:lpstr>PowerPoint Presentation</vt:lpstr>
      <vt:lpstr>PowerPoint Presentation</vt:lpstr>
    </vt:vector>
  </TitlesOfParts>
  <Company>NOAA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 Jones</dc:creator>
  <cp:lastModifiedBy>Joy Shumake-Guillemot</cp:lastModifiedBy>
  <cp:revision>77</cp:revision>
  <dcterms:created xsi:type="dcterms:W3CDTF">2017-06-27T02:38:05Z</dcterms:created>
  <dcterms:modified xsi:type="dcterms:W3CDTF">2017-09-04T17:03:09Z</dcterms:modified>
</cp:coreProperties>
</file>