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737" r:id="rId2"/>
    <p:sldId id="891" r:id="rId3"/>
    <p:sldId id="890" r:id="rId4"/>
    <p:sldId id="739" r:id="rId5"/>
    <p:sldId id="7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2" y="6400800"/>
            <a:ext cx="2348007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2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1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5386917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17638"/>
            <a:ext cx="5389033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642" y="25908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2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3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6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778678"/>
            <a:ext cx="8671983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828800"/>
            <a:ext cx="7772400" cy="900546"/>
          </a:xfrm>
        </p:spPr>
        <p:txBody>
          <a:bodyPr/>
          <a:lstStyle/>
          <a:p>
            <a:r>
              <a:rPr lang="en-US" sz="3900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10</a:t>
            </a:r>
          </a:p>
        </p:txBody>
      </p:sp>
    </p:spTree>
    <p:extLst>
      <p:ext uri="{BB962C8B-B14F-4D97-AF65-F5344CB8AC3E}">
        <p14:creationId xmlns:p14="http://schemas.microsoft.com/office/powerpoint/2010/main" val="29811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Using the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mpg data set 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(the one in R). </a:t>
                </a:r>
              </a:p>
              <a:p>
                <a:pPr marL="91440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Fit the model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Conduct a 6 step hypothesis test of the slope.  That is, test the claim that the slope is significantly different from zero. Show all 6 steps and quantify your uncertainty by including a 95% confidence interval for the slope.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by interpreting the slope parameter.  Again, be sure and include a 95% confidence interval in your interpretation.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  <a:blipFill>
                <a:blip r:embed="rId2"/>
                <a:stretch>
                  <a:fillRect l="-716" t="-1449" r="-477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6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2. Using the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mpg data set 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(the one in R). Conduct an internal n-fold (leave one out) cross validation of the following SLR models: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1: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2: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𝑊𝑒𝑖𝑔h𝑡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Which model is favored by this cross validation?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(if it has changed) (again making sure to quantify any uncertainty you may have.) 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Use the favored model to estimate the mean mpg of cars that weigh 2000 lbs.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  <a:blipFill>
                <a:blip r:embed="rId2"/>
                <a:stretch>
                  <a:fillRect l="-926" t="-1415" r="-694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06F-0AB2-2645-922C-8D886D0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A395-C6AC-EF46-B7C5-F8248870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828800"/>
            <a:ext cx="11105745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3. Using the </a:t>
            </a:r>
            <a:r>
              <a:rPr lang="en-US" sz="2400" b="1" dirty="0" err="1"/>
              <a:t>cars.csv</a:t>
            </a:r>
            <a:r>
              <a:rPr lang="en-US" sz="2400" b="1" dirty="0"/>
              <a:t> dataset</a:t>
            </a:r>
            <a:r>
              <a:rPr lang="en-US" sz="2400" dirty="0"/>
              <a:t>, We would like to assess the relationship (interpret slope parameter) between mpg and horsepower.  Notice that some of the </a:t>
            </a:r>
            <a:r>
              <a:rPr lang="en-US" sz="2400" dirty="0" err="1"/>
              <a:t>horsepowers</a:t>
            </a:r>
            <a:r>
              <a:rPr lang="en-US" sz="2400" dirty="0"/>
              <a:t> are missing.  </a:t>
            </a:r>
          </a:p>
          <a:p>
            <a:pPr lvl="1"/>
            <a:r>
              <a:rPr lang="en-US" sz="2000" dirty="0"/>
              <a:t>	Impute (predict and insert) the missing </a:t>
            </a:r>
            <a:r>
              <a:rPr lang="en-US" sz="2000" dirty="0" err="1"/>
              <a:t>horsepowers</a:t>
            </a:r>
            <a:r>
              <a:rPr lang="en-US" sz="2000" dirty="0"/>
              <a:t> by fitting a regression model. </a:t>
            </a:r>
          </a:p>
          <a:p>
            <a:pPr lvl="1"/>
            <a:r>
              <a:rPr lang="en-US" sz="2000" dirty="0"/>
              <a:t> You may use any of the variables as regressors EXCEPT for </a:t>
            </a:r>
            <a:r>
              <a:rPr lang="en-US" sz="2000" dirty="0" err="1"/>
              <a:t>mps</a:t>
            </a:r>
            <a:r>
              <a:rPr lang="en-US" sz="2000" dirty="0"/>
              <a:t> (since we will later be using horsepower to predict mpg.) </a:t>
            </a:r>
          </a:p>
          <a:p>
            <a:pPr lvl="1"/>
            <a:r>
              <a:rPr lang="en-US" sz="2000" dirty="0"/>
              <a:t>Assess the relationship between the mpg and the slope.  Make sure and include estimates of your uncertainty (</a:t>
            </a:r>
            <a:r>
              <a:rPr lang="en-US" sz="2000" dirty="0" err="1"/>
              <a:t>ie</a:t>
            </a:r>
            <a:r>
              <a:rPr lang="en-US" sz="2000" dirty="0"/>
              <a:t>. Confidence intervals.) </a:t>
            </a:r>
          </a:p>
          <a:p>
            <a:pPr lvl="1"/>
            <a:r>
              <a:rPr lang="en-US" sz="2000" dirty="0"/>
              <a:t>Use your model and imputed data to estimate the mean mpg for a car with 250 horsepower.  </a:t>
            </a:r>
          </a:p>
        </p:txBody>
      </p:sp>
    </p:spTree>
    <p:extLst>
      <p:ext uri="{BB962C8B-B14F-4D97-AF65-F5344CB8AC3E}">
        <p14:creationId xmlns:p14="http://schemas.microsoft.com/office/powerpoint/2010/main" val="25349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720775"/>
      </p:ext>
    </p:extLst>
  </p:cSld>
  <p:clrMapOvr>
    <a:masterClrMapping/>
  </p:clrMapOvr>
</p:sld>
</file>

<file path=ppt/theme/theme1.xml><?xml version="1.0" encoding="utf-8"?>
<a:theme xmlns:a="http://schemas.openxmlformats.org/drawingml/2006/main" name="2_Body Slides">
  <a:themeElements>
    <a:clrScheme name="Southern Methodist University palette">
      <a:dk1>
        <a:srgbClr val="000000"/>
      </a:dk1>
      <a:lt1>
        <a:srgbClr val="FFFFFF"/>
      </a:lt1>
      <a:dk2>
        <a:srgbClr val="303651"/>
      </a:dk2>
      <a:lt2>
        <a:srgbClr val="8EB8E5"/>
      </a:lt2>
      <a:accent1>
        <a:srgbClr val="344CA1"/>
      </a:accent1>
      <a:accent2>
        <a:srgbClr val="DDCBA3"/>
      </a:accent2>
      <a:accent3>
        <a:srgbClr val="CC0034"/>
      </a:accent3>
      <a:accent4>
        <a:srgbClr val="928981"/>
      </a:accent4>
      <a:accent5>
        <a:srgbClr val="F9CA12"/>
      </a:accent5>
      <a:accent6>
        <a:srgbClr val="404041"/>
      </a:accent6>
      <a:hlink>
        <a:srgbClr val="0562C1"/>
      </a:hlink>
      <a:folHlink>
        <a:srgbClr val="0563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358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2_Body Slides</vt:lpstr>
      <vt:lpstr>For Live Session</vt:lpstr>
      <vt:lpstr>For Live Session: Question 1</vt:lpstr>
      <vt:lpstr>For Live Session: Question 2</vt:lpstr>
      <vt:lpstr>For Live Session: Question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Microsoft Office User</cp:lastModifiedBy>
  <cp:revision>1</cp:revision>
  <dcterms:created xsi:type="dcterms:W3CDTF">2019-10-24T16:39:28Z</dcterms:created>
  <dcterms:modified xsi:type="dcterms:W3CDTF">2019-10-24T16:42:24Z</dcterms:modified>
</cp:coreProperties>
</file>