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5" r:id="rId4"/>
    <p:sldId id="278" r:id="rId5"/>
    <p:sldId id="272" r:id="rId6"/>
    <p:sldId id="270" r:id="rId7"/>
    <p:sldId id="282" r:id="rId8"/>
    <p:sldId id="284" r:id="rId9"/>
    <p:sldId id="28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38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C9D76-A960-43DC-9953-C5E5292D861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B6F0-5F8F-4283-9CB4-404B5EB1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6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6B6F0-5F8F-4283-9CB4-404B5EB1D9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6B6F0-5F8F-4283-9CB4-404B5EB1D9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6B6F0-5F8F-4283-9CB4-404B5EB1D9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id="4" name="Group 4"/>
            <p:cNvGrpSpPr/>
            <p:nvPr/>
          </p:nvGrpSpPr>
          <p:grpSpPr>
            <a:xfrm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7034" cy="1571017"/>
              </a:xfrm>
              <a:custGeom>
                <a:avLst/>
                <a:gdLst/>
                <a:ahLst/>
                <a:cxnLst/>
                <a:rect l="l" t="t" r="r" b="b"/>
                <a:pathLst>
                  <a:path w="4117034" h="1571017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795180" cy="77004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629637" y="4509655"/>
            <a:ext cx="10462171" cy="3508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id-ID" sz="2400" b="1" spc="473" dirty="0">
                <a:solidFill>
                  <a:srgbClr val="000000"/>
                </a:solidFill>
                <a:latin typeface="+mj-lt"/>
              </a:rPr>
              <a:t>Kelompok </a:t>
            </a:r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5</a:t>
            </a:r>
            <a:endParaRPr lang="id-ID" sz="2400" b="1" spc="473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id-ID" sz="2400" b="1" spc="473" dirty="0" smtClean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SUCI RAHMA DEWI</a:t>
            </a:r>
            <a:endParaRPr lang="id-ID" sz="2400" b="1" spc="473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id-ID" sz="2400" b="1" spc="473" dirty="0" smtClean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FATMA ARYATI</a:t>
            </a:r>
            <a:endParaRPr lang="id-ID" sz="2400" b="1" spc="473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id-ID" sz="2400" b="1" spc="473" dirty="0" smtClean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M.HAFIZH ALAYUBI</a:t>
            </a:r>
            <a:endParaRPr lang="id-ID" sz="2400" b="1" spc="473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id-ID" sz="2400" b="1" spc="473" dirty="0" smtClean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HERA FEBRIYANTI</a:t>
            </a:r>
            <a:endParaRPr lang="id-ID" sz="2400" b="1" spc="473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id-ID" sz="2400" b="1" spc="473" dirty="0">
                <a:solidFill>
                  <a:srgbClr val="000000"/>
                </a:solidFill>
                <a:latin typeface="+mj-lt"/>
              </a:rPr>
              <a:t>-</a:t>
            </a:r>
            <a:r>
              <a:rPr lang="id-ID" sz="2400" b="1" spc="473" dirty="0" smtClean="0">
                <a:solidFill>
                  <a:srgbClr val="000000"/>
                </a:solidFill>
                <a:latin typeface="+mj-lt"/>
              </a:rPr>
              <a:t>R</a:t>
            </a:r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OHMAT FIKRI S</a:t>
            </a:r>
          </a:p>
          <a:p>
            <a:pPr algn="l"/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-ALPIN HARDIANSYAH</a:t>
            </a:r>
          </a:p>
          <a:p>
            <a:pPr algn="l"/>
            <a:r>
              <a:rPr lang="en-US" sz="2400" b="1" spc="473" dirty="0" smtClean="0">
                <a:solidFill>
                  <a:srgbClr val="000000"/>
                </a:solidFill>
                <a:latin typeface="+mj-lt"/>
              </a:rPr>
              <a:t>-ERILA INTAN SARI</a:t>
            </a:r>
            <a:endParaRPr lang="en-US" sz="2400" b="1" spc="473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101010"/>
              </a:solidFill>
              <a:latin typeface="+mj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54519" y="495300"/>
            <a:ext cx="2949773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2800" b="1" spc="175" dirty="0" smtClean="0">
                <a:solidFill>
                  <a:srgbClr val="101010"/>
                </a:solidFill>
                <a:latin typeface="+mj-lt"/>
              </a:rPr>
              <a:t>ALGORITMA DAN STRUKTUR DATA</a:t>
            </a:r>
            <a:endParaRPr lang="en-US" sz="2800" b="1" spc="175" dirty="0">
              <a:solidFill>
                <a:srgbClr val="101010"/>
              </a:solidFill>
              <a:latin typeface="+mj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38028" y="8661400"/>
            <a:ext cx="3303836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id-ID" sz="3500" spc="175" dirty="0" smtClean="0">
                <a:solidFill>
                  <a:srgbClr val="101010"/>
                </a:solidFill>
                <a:latin typeface="+mj-lt"/>
              </a:rPr>
              <a:t>Dosen Pengampu</a:t>
            </a:r>
            <a:endParaRPr lang="en-US" sz="3500" spc="175" dirty="0">
              <a:solidFill>
                <a:srgbClr val="101010"/>
              </a:solidFill>
              <a:latin typeface="+mj-l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39559" y="8425107"/>
            <a:ext cx="3106192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 smtClean="0">
                <a:solidFill>
                  <a:srgbClr val="101010"/>
                </a:solidFill>
                <a:latin typeface="+mj-lt"/>
              </a:rPr>
              <a:t>Hartono, </a:t>
            </a:r>
            <a:r>
              <a:rPr lang="en-US" sz="3500" dirty="0" err="1" smtClean="0">
                <a:solidFill>
                  <a:srgbClr val="101010"/>
                </a:solidFill>
                <a:latin typeface="+mj-lt"/>
              </a:rPr>
              <a:t>S.Pd</a:t>
            </a:r>
            <a:r>
              <a:rPr lang="en-US" sz="3500" dirty="0" smtClean="0">
                <a:solidFill>
                  <a:srgbClr val="101010"/>
                </a:solidFill>
                <a:latin typeface="+mj-lt"/>
              </a:rPr>
              <a:t>., M.T.I</a:t>
            </a:r>
            <a:endParaRPr lang="en-US" sz="3500" dirty="0">
              <a:solidFill>
                <a:srgbClr val="101010"/>
              </a:solidFill>
              <a:latin typeface="+mj-lt"/>
            </a:endParaRPr>
          </a:p>
        </p:txBody>
      </p:sp>
      <p:sp>
        <p:nvSpPr>
          <p:cNvPr id="11" name="AutoShape 11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/>
          <p:cNvSpPr txBox="1"/>
          <p:nvPr/>
        </p:nvSpPr>
        <p:spPr>
          <a:xfrm>
            <a:off x="5334000" y="3250910"/>
            <a:ext cx="173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SEARCHING </a:t>
            </a:r>
            <a:endParaRPr lang="id-ID" sz="24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5050" y="3083948"/>
            <a:ext cx="15963899" cy="7046960"/>
            <a:chOff x="0" y="0"/>
            <a:chExt cx="15110059" cy="13571580"/>
          </a:xfrm>
        </p:grpSpPr>
        <p:grpSp>
          <p:nvGrpSpPr>
            <p:cNvPr id="3" name="Group 3"/>
            <p:cNvGrpSpPr/>
            <p:nvPr/>
          </p:nvGrpSpPr>
          <p:grpSpPr>
            <a:xfrm>
              <a:off x="102526" y="1267481"/>
              <a:ext cx="14905008" cy="12304099"/>
              <a:chOff x="0" y="0"/>
              <a:chExt cx="3781456" cy="312159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781456" cy="3121596"/>
              </a:xfrm>
              <a:custGeom>
                <a:avLst/>
                <a:gdLst/>
                <a:ahLst/>
                <a:cxnLst/>
                <a:rect l="l" t="t" r="r" b="b"/>
                <a:pathLst>
                  <a:path w="3781456" h="3121596">
                    <a:moveTo>
                      <a:pt x="0" y="0"/>
                    </a:moveTo>
                    <a:lnTo>
                      <a:pt x="3781456" y="0"/>
                    </a:lnTo>
                    <a:lnTo>
                      <a:pt x="3781456" y="3121596"/>
                    </a:lnTo>
                    <a:lnTo>
                      <a:pt x="0" y="3121596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110059" cy="1357158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676400" y="4635023"/>
            <a:ext cx="14761200" cy="2493423"/>
            <a:chOff x="-3149600" y="-172708"/>
            <a:chExt cx="19464243" cy="1269886"/>
          </a:xfrm>
        </p:grpSpPr>
        <p:sp>
          <p:nvSpPr>
            <p:cNvPr id="8" name="TextBox 8"/>
            <p:cNvSpPr txBox="1"/>
            <p:nvPr/>
          </p:nvSpPr>
          <p:spPr>
            <a:xfrm>
              <a:off x="-3149599" y="940037"/>
              <a:ext cx="19464242" cy="1571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Now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3149600" y="-172708"/>
              <a:ext cx="10455802" cy="2508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  <a:spcBef>
                  <a:spcPct val="0"/>
                </a:spcBef>
              </a:pPr>
              <a:r>
                <a:rPr lang="en-US" sz="2900" b="1" dirty="0" err="1" smtClean="0">
                  <a:solidFill>
                    <a:srgbClr val="000000"/>
                  </a:solidFill>
                  <a:latin typeface="+mj-lt"/>
                </a:rPr>
                <a:t>Pengertian</a:t>
              </a:r>
              <a:r>
                <a:rPr lang="en-US" sz="2900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900" b="1" dirty="0" err="1" smtClean="0">
                  <a:solidFill>
                    <a:srgbClr val="000000"/>
                  </a:solidFill>
                  <a:latin typeface="+mj-lt"/>
                </a:rPr>
                <a:t>Algoritma</a:t>
              </a:r>
              <a:r>
                <a:rPr lang="en-US" sz="2900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9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455801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 lang="en-US" sz="1800" spc="559" dirty="0">
                <a:solidFill>
                  <a:srgbClr val="000000"/>
                </a:solidFill>
                <a:latin typeface="Now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-1282342" flipH="1">
            <a:off x="16033665" y="3577288"/>
            <a:ext cx="807870" cy="114813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4285975">
            <a:off x="15612422" y="2704651"/>
            <a:ext cx="1324323" cy="1134102"/>
          </a:xfrm>
          <a:prstGeom prst="rect">
            <a:avLst/>
          </a:prstGeom>
        </p:spPr>
      </p:pic>
      <p:sp>
        <p:nvSpPr>
          <p:cNvPr id="14" name="AutoShape 14"/>
          <p:cNvSpPr/>
          <p:nvPr/>
        </p:nvSpPr>
        <p:spPr>
          <a:xfrm>
            <a:off x="1047750" y="3111081"/>
            <a:ext cx="162115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28700" y="1009650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028700" y="1958518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7386368" y="1000125"/>
            <a:ext cx="3515264" cy="967918"/>
            <a:chOff x="12700" y="-12700"/>
            <a:chExt cx="4687019" cy="1290557"/>
          </a:xfrm>
        </p:grpSpPr>
        <p:sp>
          <p:nvSpPr>
            <p:cNvPr id="18" name="AutoShape 18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5400" y="275027"/>
              <a:ext cx="4661619" cy="706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09"/>
                </a:lnSpc>
                <a:spcBef>
                  <a:spcPct val="0"/>
                </a:spcBef>
              </a:pPr>
              <a:r>
                <a:rPr lang="en-US" sz="3150" b="1" dirty="0" err="1" smtClean="0">
                  <a:solidFill>
                    <a:srgbClr val="000000"/>
                  </a:solidFill>
                  <a:latin typeface="+mj-lt"/>
                </a:rPr>
                <a:t>pengertian</a:t>
              </a:r>
              <a:endParaRPr lang="en-US" sz="315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13418" y="2343000"/>
            <a:ext cx="14261165" cy="89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3200" b="1" spc="29" dirty="0" err="1" smtClean="0">
                <a:solidFill>
                  <a:srgbClr val="000000"/>
                </a:solidFill>
                <a:latin typeface="+mj-lt"/>
              </a:rPr>
              <a:t>Pengertian</a:t>
            </a:r>
            <a:r>
              <a:rPr lang="en-US" sz="3200" b="1" spc="29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200" b="1" spc="29" dirty="0" err="1" smtClean="0">
                <a:solidFill>
                  <a:srgbClr val="000000"/>
                </a:solidFill>
                <a:latin typeface="+mj-lt"/>
              </a:rPr>
              <a:t>algoritma</a:t>
            </a:r>
            <a:r>
              <a:rPr lang="en-US" sz="3200" b="1" spc="29" dirty="0" smtClean="0">
                <a:solidFill>
                  <a:srgbClr val="000000"/>
                </a:solidFill>
                <a:latin typeface="+mj-lt"/>
              </a:rPr>
              <a:t> </a:t>
            </a:r>
            <a:endParaRPr lang="id-ID" sz="3200" b="1" spc="29" dirty="0" smtClean="0">
              <a:solidFill>
                <a:srgbClr val="000000"/>
              </a:solidFill>
              <a:latin typeface="+mj-lt"/>
            </a:endParaRPr>
          </a:p>
          <a:p>
            <a:pPr algn="ctr">
              <a:lnSpc>
                <a:spcPts val="3480"/>
              </a:lnSpc>
            </a:pPr>
            <a:endParaRPr lang="en-US" sz="3200" b="1" spc="29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AutoShape 22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5400000">
            <a:off x="11879463" y="4899326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3"/>
          <p:cNvSpPr txBox="1"/>
          <p:nvPr/>
        </p:nvSpPr>
        <p:spPr>
          <a:xfrm>
            <a:off x="1676401" y="5247718"/>
            <a:ext cx="1493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.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dihitung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domain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,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diskrik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kontinu</a:t>
            </a:r>
            <a:r>
              <a:rPr lang="en-US" sz="2800" dirty="0" smtClean="0"/>
              <a:t>.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langka</a:t>
            </a:r>
            <a:r>
              <a:rPr lang="en-US" sz="2800" dirty="0" smtClean="0"/>
              <a:t> </a:t>
            </a:r>
            <a:r>
              <a:rPr lang="en-US" sz="2800" dirty="0" err="1" smtClean="0"/>
              <a:t>demi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diantara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data.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mendasar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komputasi</a:t>
            </a:r>
            <a:r>
              <a:rPr lang="en-US" sz="2800" dirty="0" smtClean="0"/>
              <a:t>.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data, </a:t>
            </a:r>
            <a:r>
              <a:rPr lang="en-US" sz="2800" dirty="0" err="1" smtClean="0"/>
              <a:t>perbedaan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cepat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lambat</a:t>
            </a:r>
            <a:r>
              <a:rPr lang="en-US" sz="2800" dirty="0" smtClean="0"/>
              <a:t> </a:t>
            </a:r>
            <a:r>
              <a:rPr lang="en-US" sz="2800" dirty="0" err="1" smtClean="0"/>
              <a:t>terletak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2470807" y="866774"/>
            <a:ext cx="13346385" cy="8534400"/>
            <a:chOff x="0" y="0"/>
            <a:chExt cx="17795180" cy="7700460"/>
          </a:xfrm>
        </p:grpSpPr>
        <p:grpSp>
          <p:nvGrpSpPr>
            <p:cNvPr id="4" name="Group 4"/>
            <p:cNvGrpSpPr/>
            <p:nvPr/>
          </p:nvGrpSpPr>
          <p:grpSpPr>
            <a:xfrm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7034" cy="1571017"/>
              </a:xfrm>
              <a:custGeom>
                <a:avLst/>
                <a:gdLst/>
                <a:ahLst/>
                <a:cxnLst/>
                <a:rect l="l" t="t" r="r" b="b"/>
                <a:pathLst>
                  <a:path w="4117034" h="1571017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795180" cy="7700460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/>
          <p:cNvSpPr txBox="1"/>
          <p:nvPr/>
        </p:nvSpPr>
        <p:spPr>
          <a:xfrm>
            <a:off x="2971800" y="3649981"/>
            <a:ext cx="1242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istilah</a:t>
            </a:r>
            <a:r>
              <a:rPr lang="en-US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: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Searching: </a:t>
            </a:r>
            <a:r>
              <a:rPr lang="en-US" sz="2400" dirty="0" err="1" smtClean="0"/>
              <a:t>prosedur</a:t>
            </a:r>
            <a:r>
              <a:rPr lang="en-US" sz="2400" dirty="0" smtClean="0"/>
              <a:t> </a:t>
            </a:r>
            <a:r>
              <a:rPr lang="en-US" sz="2400" dirty="0" err="1" smtClean="0"/>
              <a:t>langka</a:t>
            </a:r>
            <a:r>
              <a:rPr lang="en-US" sz="2400" dirty="0" smtClean="0"/>
              <a:t> </a:t>
            </a:r>
            <a:r>
              <a:rPr lang="en-US" sz="2400" dirty="0" err="1" smtClean="0"/>
              <a:t>demi</a:t>
            </a:r>
            <a:r>
              <a:rPr lang="en-US" sz="2400" dirty="0" smtClean="0"/>
              <a:t> </a:t>
            </a:r>
            <a:r>
              <a:rPr lang="en-US" sz="2400" dirty="0" err="1" smtClean="0"/>
              <a:t>langka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memecahkan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(search space)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.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3 </a:t>
            </a:r>
            <a:r>
              <a:rPr lang="en-US" sz="2400" dirty="0" err="1" smtClean="0"/>
              <a:t>faktor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marL="1657350" lvl="2" indent="-742950">
              <a:buFont typeface="Arial" pitchFamily="34" charset="0"/>
              <a:buChar char="•"/>
            </a:pPr>
            <a:r>
              <a:rPr lang="en-US" sz="2400" dirty="0" smtClean="0"/>
              <a:t>Search space </a:t>
            </a:r>
            <a:r>
              <a:rPr lang="en-US" sz="2400" dirty="0" err="1" smtClean="0"/>
              <a:t>mewakili</a:t>
            </a:r>
            <a:r>
              <a:rPr lang="en-US" sz="2400" dirty="0" smtClean="0"/>
              <a:t> 1 set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dimiliki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</a:p>
          <a:p>
            <a:pPr marL="1657350" lvl="2" indent="-742950">
              <a:buFont typeface="Arial" pitchFamily="34" charset="0"/>
              <a:buChar char="•"/>
            </a:pPr>
            <a:r>
              <a:rPr lang="en-US" sz="2400" dirty="0" smtClean="0"/>
              <a:t>Start </a:t>
            </a:r>
            <a:r>
              <a:rPr lang="en-US" sz="2400" dirty="0" err="1" smtClean="0"/>
              <a:t>stace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</a:t>
            </a:r>
            <a:r>
              <a:rPr lang="en-US" sz="2400" dirty="0" err="1" smtClean="0"/>
              <a:t>agen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endParaRPr lang="en-US" sz="2400" dirty="0" smtClean="0"/>
          </a:p>
          <a:p>
            <a:pPr marL="1657350" lvl="2" indent="-742950">
              <a:buFont typeface="Arial" pitchFamily="34" charset="0"/>
              <a:buChar char="•"/>
            </a:pPr>
            <a:r>
              <a:rPr lang="en-US" sz="2400" dirty="0" smtClean="0"/>
              <a:t>Goal </a:t>
            </a:r>
            <a:r>
              <a:rPr lang="en-US" sz="2400" dirty="0" err="1" smtClean="0"/>
              <a:t>stace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mengamati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mengembalikan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tercapai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endParaRPr lang="en-US" sz="24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Search tree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 </a:t>
            </a:r>
            <a:r>
              <a:rPr lang="en-US" sz="2400" dirty="0" err="1" smtClean="0"/>
              <a:t>representasi</a:t>
            </a:r>
            <a:r>
              <a:rPr lang="en-US" sz="2400" dirty="0" smtClean="0"/>
              <a:t> 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. </a:t>
            </a:r>
            <a:r>
              <a:rPr lang="en-US" sz="2400" dirty="0" err="1" smtClean="0"/>
              <a:t>Akar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pohon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akar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Action </a:t>
            </a:r>
            <a:r>
              <a:rPr lang="en-US" sz="2400" dirty="0" err="1" smtClean="0"/>
              <a:t>mendeskripsikan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agen</a:t>
            </a:r>
            <a:r>
              <a:rPr lang="en-US" sz="2400" dirty="0" smtClean="0"/>
              <a:t> 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Transition model  </a:t>
            </a:r>
            <a:r>
              <a:rPr lang="en-US" sz="2400" dirty="0" err="1" smtClean="0"/>
              <a:t>deskripsikan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model </a:t>
            </a:r>
            <a:r>
              <a:rPr lang="en-US" sz="2400" dirty="0" err="1" smtClean="0"/>
              <a:t>transisi</a:t>
            </a:r>
            <a:endParaRPr lang="en-US" sz="2400" dirty="0" smtClean="0"/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Cost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 yang 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nomerik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Solution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mengarah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not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not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2400" dirty="0" smtClean="0"/>
              <a:t>Optimal solution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terendah</a:t>
            </a:r>
            <a:r>
              <a:rPr lang="en-US" sz="2400" dirty="0" smtClean="0"/>
              <a:t> 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.</a:t>
            </a:r>
          </a:p>
          <a:p>
            <a:pPr marL="742950" indent="-742950">
              <a:buFont typeface="Arial" pitchFamily="34" charset="0"/>
              <a:buChar char="•"/>
            </a:pPr>
            <a:endParaRPr lang="en-US" sz="2400" dirty="0" smtClean="0"/>
          </a:p>
          <a:p>
            <a:pPr marL="1657350" lvl="2" indent="-742950"/>
            <a:endParaRPr lang="en-US" sz="2400" dirty="0" smtClean="0"/>
          </a:p>
          <a:p>
            <a:pPr marL="1657350" lvl="2" indent="-742950">
              <a:buFont typeface="Arial" pitchFamily="34" charset="0"/>
              <a:buChar char="•"/>
            </a:pPr>
            <a:endParaRPr lang="en-US" sz="2400" dirty="0" smtClean="0"/>
          </a:p>
          <a:p>
            <a:pPr marL="1657350" lvl="2" indent="-742950">
              <a:buFont typeface="Arial" pitchFamily="34" charset="0"/>
              <a:buChar char="•"/>
            </a:pPr>
            <a:endParaRPr lang="en-US" sz="2400" dirty="0" smtClean="0"/>
          </a:p>
          <a:p>
            <a:pPr marL="1657350" lvl="2" indent="-742950"/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0" y="2446376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Istilah-istilah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algoritma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pencarian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685800" y="-1943100"/>
            <a:ext cx="15456264" cy="1545626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24064" y="1972593"/>
            <a:ext cx="8703117" cy="3492152"/>
            <a:chOff x="-15471" y="-275657"/>
            <a:chExt cx="4605790" cy="10872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-15471" y="-275657"/>
              <a:ext cx="4605790" cy="1087251"/>
            </a:xfrm>
            <a:custGeom>
              <a:avLst/>
              <a:gdLst/>
              <a:ahLst/>
              <a:cxnLst/>
              <a:rect l="l" t="t" r="r" b="b"/>
              <a:pathLst>
                <a:path w="4590319" h="792956">
                  <a:moveTo>
                    <a:pt x="4465859" y="792956"/>
                  </a:moveTo>
                  <a:lnTo>
                    <a:pt x="124460" y="792956"/>
                  </a:lnTo>
                  <a:cubicBezTo>
                    <a:pt x="55880" y="792956"/>
                    <a:pt x="0" y="737076"/>
                    <a:pt x="0" y="6684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65859" y="0"/>
                  </a:lnTo>
                  <a:cubicBezTo>
                    <a:pt x="4534439" y="0"/>
                    <a:pt x="4590319" y="55880"/>
                    <a:pt x="4590319" y="124460"/>
                  </a:cubicBezTo>
                  <a:lnTo>
                    <a:pt x="4590319" y="668496"/>
                  </a:lnTo>
                  <a:cubicBezTo>
                    <a:pt x="4590319" y="737076"/>
                    <a:pt x="4534439" y="792956"/>
                    <a:pt x="4465859" y="792956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pPr marL="342900" indent="-342900">
                <a:buFont typeface="+mj-lt"/>
                <a:buAutoNum type="arabicPeriod"/>
              </a:pPr>
              <a:r>
                <a:rPr lang="en-US" sz="3200" dirty="0" err="1" smtClean="0"/>
                <a:t>Complateness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yaitu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algoritma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pencarian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dikatakan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lengkap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menjamin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untuk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mengembalikan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solusi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jika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setidaknya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ada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solusi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untuk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setiap</a:t>
              </a:r>
              <a:r>
                <a:rPr lang="en-US" sz="3200" dirty="0" smtClean="0"/>
                <a:t> input </a:t>
              </a:r>
              <a:r>
                <a:rPr lang="en-US" sz="3200" dirty="0" smtClean="0"/>
                <a:t>random</a:t>
              </a:r>
              <a:endParaRPr lang="en-US" sz="3200" dirty="0" smtClean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4065" y="5600700"/>
            <a:ext cx="8726898" cy="2279753"/>
            <a:chOff x="0" y="0"/>
            <a:chExt cx="9773186" cy="168827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773186" cy="1688271"/>
              <a:chOff x="0" y="0"/>
              <a:chExt cx="4590319" cy="792956"/>
            </a:xfrm>
            <a:grpFill/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590319" cy="792956"/>
              </a:xfrm>
              <a:custGeom>
                <a:avLst/>
                <a:gdLst/>
                <a:ahLst/>
                <a:cxnLst/>
                <a:rect l="l" t="t" r="r" b="b"/>
                <a:pathLst>
                  <a:path w="4590319" h="792956">
                    <a:moveTo>
                      <a:pt x="4465859" y="792956"/>
                    </a:moveTo>
                    <a:lnTo>
                      <a:pt x="124460" y="792956"/>
                    </a:lnTo>
                    <a:cubicBezTo>
                      <a:pt x="55880" y="792956"/>
                      <a:pt x="0" y="737076"/>
                      <a:pt x="0" y="66849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65859" y="0"/>
                    </a:lnTo>
                    <a:cubicBezTo>
                      <a:pt x="4534439" y="0"/>
                      <a:pt x="4590319" y="55880"/>
                      <a:pt x="4590319" y="124460"/>
                    </a:cubicBezTo>
                    <a:lnTo>
                      <a:pt x="4590319" y="668496"/>
                    </a:lnTo>
                    <a:cubicBezTo>
                      <a:pt x="4590319" y="737076"/>
                      <a:pt x="4534439" y="792956"/>
                      <a:pt x="4465859" y="792956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287284" y="420802"/>
              <a:ext cx="9198617" cy="214743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endParaRPr lang="en-US" sz="2100" spc="105" dirty="0">
                <a:solidFill>
                  <a:srgbClr val="FFFFFF"/>
                </a:solidFill>
                <a:latin typeface="Nunit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95315" y="5464746"/>
            <a:ext cx="8372332" cy="2279752"/>
            <a:chOff x="-134934" y="-436422"/>
            <a:chExt cx="4590319" cy="792956"/>
          </a:xfrm>
        </p:grpSpPr>
        <p:sp>
          <p:nvSpPr>
            <p:cNvPr id="13" name="Freeform 13"/>
            <p:cNvSpPr/>
            <p:nvPr/>
          </p:nvSpPr>
          <p:spPr>
            <a:xfrm>
              <a:off x="-134934" y="-436422"/>
              <a:ext cx="4590319" cy="792956"/>
            </a:xfrm>
            <a:custGeom>
              <a:avLst/>
              <a:gdLst/>
              <a:ahLst/>
              <a:cxnLst/>
              <a:rect l="l" t="t" r="r" b="b"/>
              <a:pathLst>
                <a:path w="4590319" h="792956">
                  <a:moveTo>
                    <a:pt x="4465859" y="792956"/>
                  </a:moveTo>
                  <a:lnTo>
                    <a:pt x="124460" y="792956"/>
                  </a:lnTo>
                  <a:cubicBezTo>
                    <a:pt x="55880" y="792956"/>
                    <a:pt x="0" y="737076"/>
                    <a:pt x="0" y="6684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65859" y="0"/>
                  </a:lnTo>
                  <a:cubicBezTo>
                    <a:pt x="4534439" y="0"/>
                    <a:pt x="4590319" y="55880"/>
                    <a:pt x="4590319" y="124460"/>
                  </a:cubicBezTo>
                  <a:lnTo>
                    <a:pt x="4590319" y="668496"/>
                  </a:lnTo>
                  <a:cubicBezTo>
                    <a:pt x="4590319" y="737076"/>
                    <a:pt x="4534439" y="792956"/>
                    <a:pt x="4465859" y="79295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458814" y="1977510"/>
            <a:ext cx="8335262" cy="3242190"/>
            <a:chOff x="0" y="0"/>
            <a:chExt cx="4590319" cy="7929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4590319" cy="792956"/>
            </a:xfrm>
            <a:custGeom>
              <a:avLst/>
              <a:gdLst/>
              <a:ahLst/>
              <a:cxnLst/>
              <a:rect l="l" t="t" r="r" b="b"/>
              <a:pathLst>
                <a:path w="4590319" h="792956">
                  <a:moveTo>
                    <a:pt x="4465859" y="792956"/>
                  </a:moveTo>
                  <a:lnTo>
                    <a:pt x="124460" y="792956"/>
                  </a:lnTo>
                  <a:cubicBezTo>
                    <a:pt x="55880" y="792956"/>
                    <a:pt x="0" y="737076"/>
                    <a:pt x="0" y="6684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65859" y="0"/>
                  </a:lnTo>
                  <a:cubicBezTo>
                    <a:pt x="4534439" y="0"/>
                    <a:pt x="4590319" y="55880"/>
                    <a:pt x="4590319" y="124460"/>
                  </a:cubicBezTo>
                  <a:lnTo>
                    <a:pt x="4590319" y="668496"/>
                  </a:lnTo>
                  <a:cubicBezTo>
                    <a:pt x="4590319" y="737076"/>
                    <a:pt x="4534439" y="792956"/>
                    <a:pt x="4465859" y="792956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208678" y="8168590"/>
            <a:ext cx="1622468" cy="1751652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2777036" y="328671"/>
            <a:ext cx="12758658" cy="1260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5400" b="1" u="none" dirty="0" err="1" smtClean="0">
                <a:solidFill>
                  <a:srgbClr val="000000"/>
                </a:solidFill>
                <a:latin typeface="+mj-lt"/>
              </a:rPr>
              <a:t>Karakteristik</a:t>
            </a:r>
            <a:r>
              <a:rPr lang="en-US" sz="5400" b="1" u="none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b="1" u="none" dirty="0" err="1" smtClean="0">
                <a:solidFill>
                  <a:srgbClr val="000000"/>
                </a:solidFill>
                <a:latin typeface="+mj-lt"/>
              </a:rPr>
              <a:t>algoritma</a:t>
            </a:r>
            <a:r>
              <a:rPr lang="en-US" sz="5400" b="1" u="none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b="1" u="none" dirty="0" err="1" smtClean="0">
                <a:solidFill>
                  <a:srgbClr val="000000"/>
                </a:solidFill>
                <a:latin typeface="+mj-lt"/>
              </a:rPr>
              <a:t>pencarian</a:t>
            </a:r>
            <a:r>
              <a:rPr lang="en-US" sz="5400" b="1" u="none" dirty="0" smtClean="0">
                <a:solidFill>
                  <a:srgbClr val="000000"/>
                </a:solidFill>
                <a:latin typeface="+mj-lt"/>
              </a:rPr>
              <a:t> </a:t>
            </a:r>
            <a:endParaRPr lang="en-US" sz="5400" b="1" u="none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457200" y="8458716"/>
            <a:ext cx="1396352" cy="182828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722712" y="1731289"/>
            <a:ext cx="77397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800" b="1" dirty="0"/>
              <a:t> </a:t>
            </a:r>
            <a:endParaRPr lang="id-ID" sz="2800" dirty="0"/>
          </a:p>
          <a:p>
            <a:r>
              <a:rPr lang="en-US" sz="2800" dirty="0" smtClean="0"/>
              <a:t>2. </a:t>
            </a:r>
            <a:r>
              <a:rPr lang="en-US" sz="3200" dirty="0" smtClean="0"/>
              <a:t>Optimality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 smtClean="0"/>
              <a:t>dijamin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</a:t>
            </a:r>
            <a:r>
              <a:rPr lang="en-US" sz="3200" dirty="0" err="1" smtClean="0"/>
              <a:t>terbaik</a:t>
            </a:r>
            <a:r>
              <a:rPr lang="en-US" sz="3200" dirty="0" smtClean="0"/>
              <a:t> (</a:t>
            </a:r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jalur</a:t>
            </a:r>
            <a:r>
              <a:rPr lang="en-US" sz="3200" dirty="0" smtClean="0"/>
              <a:t> </a:t>
            </a:r>
            <a:r>
              <a:rPr lang="en-US" sz="3200" dirty="0" err="1" smtClean="0"/>
              <a:t>terendah</a:t>
            </a:r>
            <a:r>
              <a:rPr lang="en-US" sz="3200" dirty="0" smtClean="0"/>
              <a:t>) </a:t>
            </a:r>
            <a:r>
              <a:rPr lang="en-US" sz="3200" dirty="0" err="1" smtClean="0"/>
              <a:t>dintara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</a:t>
            </a:r>
            <a:r>
              <a:rPr lang="en-US" sz="3200" dirty="0" err="1" smtClean="0"/>
              <a:t>lainnya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dikatakan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optimal</a:t>
            </a:r>
            <a:endParaRPr lang="id-ID" sz="2800" dirty="0"/>
          </a:p>
        </p:txBody>
      </p:sp>
      <p:sp>
        <p:nvSpPr>
          <p:cNvPr id="41" name="Rectangle 40"/>
          <p:cNvSpPr/>
          <p:nvPr/>
        </p:nvSpPr>
        <p:spPr>
          <a:xfrm>
            <a:off x="619186" y="5785032"/>
            <a:ext cx="85317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 </a:t>
            </a:r>
            <a:r>
              <a:rPr lang="en-US" sz="2800" dirty="0" smtClean="0"/>
              <a:t>3. </a:t>
            </a:r>
            <a:r>
              <a:rPr lang="en-US" sz="3200" dirty="0" smtClean="0"/>
              <a:t>Time complexity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ukuran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  <a:r>
              <a:rPr lang="en-US" sz="3200" dirty="0" err="1" smtClean="0"/>
              <a:t>bagi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menyelesaikan</a:t>
            </a:r>
            <a:r>
              <a:rPr lang="en-US" sz="3200" dirty="0" smtClean="0"/>
              <a:t> </a:t>
            </a:r>
            <a:r>
              <a:rPr lang="en-US" sz="3200" dirty="0" err="1" smtClean="0"/>
              <a:t>tugasnya</a:t>
            </a:r>
            <a:r>
              <a:rPr lang="en-US" sz="3200" dirty="0" smtClean="0"/>
              <a:t>. </a:t>
            </a:r>
            <a:endParaRPr lang="id-ID" sz="3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448800" y="56007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sz="3200" dirty="0" smtClean="0"/>
              <a:t>Space complexity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ruang</a:t>
            </a:r>
            <a:r>
              <a:rPr lang="en-US" sz="3200" dirty="0" smtClean="0"/>
              <a:t> </a:t>
            </a:r>
            <a:r>
              <a:rPr lang="en-US" sz="3200" dirty="0" err="1" smtClean="0"/>
              <a:t>penyimpanan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perlakukan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</a:p>
          <a:p>
            <a:pPr marL="342900" indent="-342900"/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titik</a:t>
            </a:r>
            <a:r>
              <a:rPr lang="en-US" sz="3200" dirty="0" smtClean="0"/>
              <a:t> </a:t>
            </a:r>
            <a:r>
              <a:rPr lang="en-US" sz="3200" dirty="0" err="1" smtClean="0"/>
              <a:t>selama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r>
              <a:rPr lang="en-US" sz="3200" dirty="0" smtClean="0"/>
              <a:t>,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kompleksitas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A5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00200" y="1485900"/>
            <a:ext cx="14400300" cy="6581776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>
            <a:off x="1028700" y="1009650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609600" y="2247900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7391400" y="1028699"/>
            <a:ext cx="3515264" cy="1559815"/>
            <a:chOff x="12700" y="-12701"/>
            <a:chExt cx="4687019" cy="2079753"/>
          </a:xfrm>
        </p:grpSpPr>
        <p:sp>
          <p:nvSpPr>
            <p:cNvPr id="15" name="AutoShape 15"/>
            <p:cNvSpPr/>
            <p:nvPr/>
          </p:nvSpPr>
          <p:spPr>
            <a:xfrm rot="5400000" flipV="1">
              <a:off x="-648061" y="648060"/>
              <a:ext cx="1333501" cy="1198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rot="5400000">
              <a:off x="3659843" y="1027176"/>
              <a:ext cx="2079752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24681" y="339852"/>
              <a:ext cx="4675038" cy="14362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2400" b="1" dirty="0" smtClean="0">
                  <a:solidFill>
                    <a:srgbClr val="000000"/>
                  </a:solidFill>
                  <a:latin typeface="+mj-lt"/>
                </a:rPr>
                <a:t>JENIS 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+mj-lt"/>
                </a:rPr>
                <a:t>JENIS</a:t>
              </a:r>
              <a:r>
                <a:rPr lang="en-US" sz="2400" b="1" dirty="0" smtClean="0">
                  <a:solidFill>
                    <a:srgbClr val="000000"/>
                  </a:solidFill>
                  <a:latin typeface="+mj-lt"/>
                </a:rPr>
                <a:t> ARGORITMA  PENCARIAN </a:t>
              </a:r>
              <a:endParaRPr lang="en-US" sz="24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9" name="AutoShape 19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0"/>
          <p:cNvSpPr txBox="1"/>
          <p:nvPr/>
        </p:nvSpPr>
        <p:spPr>
          <a:xfrm>
            <a:off x="2514600" y="30861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306551" y="3619500"/>
            <a:ext cx="68333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 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2 </a:t>
            </a:r>
            <a:r>
              <a:rPr lang="en-US" sz="2000" dirty="0" err="1" smtClean="0"/>
              <a:t>jenis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1.Sequential search  :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Elemen</a:t>
            </a:r>
            <a:r>
              <a:rPr lang="en-US" sz="2000" dirty="0" smtClean="0"/>
              <a:t> array </a:t>
            </a:r>
            <a:r>
              <a:rPr lang="en-US" sz="2000" dirty="0" err="1" smtClean="0"/>
              <a:t>satu</a:t>
            </a:r>
            <a:r>
              <a:rPr lang="en-US" sz="2000" dirty="0" smtClean="0"/>
              <a:t> per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berurutan</a:t>
            </a:r>
            <a:r>
              <a:rPr lang="en-US" sz="2000" dirty="0" smtClean="0"/>
              <a:t>,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endParaRPr lang="en-US" sz="2000" dirty="0" smtClean="0"/>
          </a:p>
          <a:p>
            <a:r>
              <a:rPr lang="en-US" sz="2000" dirty="0" err="1" smtClean="0"/>
              <a:t>Elemn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,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endParaRPr lang="en-US" sz="2000" dirty="0" smtClean="0"/>
          </a:p>
          <a:p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ditemukan</a:t>
            </a:r>
            <a:r>
              <a:rPr lang="en-US" sz="2000" dirty="0" smtClean="0"/>
              <a:t>,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indeksnya</a:t>
            </a:r>
            <a:endParaRPr lang="en-US" sz="2000" dirty="0" smtClean="0"/>
          </a:p>
          <a:p>
            <a:r>
              <a:rPr lang="en-US" sz="2000" dirty="0" smtClean="0"/>
              <a:t>2.Interval search: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array/ list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berurutan</a:t>
            </a:r>
            <a:endParaRPr lang="en-US" sz="2000" dirty="0" smtClean="0"/>
          </a:p>
          <a:p>
            <a:r>
              <a:rPr lang="en-US" sz="2000" dirty="0" smtClean="0"/>
              <a:t>Yang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array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Urutkan</a:t>
            </a:r>
            <a:r>
              <a:rPr lang="en-US" sz="2000" dirty="0" smtClean="0"/>
              <a:t>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.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dicari</a:t>
            </a:r>
            <a:endParaRPr lang="en-US" sz="2000" dirty="0" smtClean="0"/>
          </a:p>
          <a:p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(L)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(H)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dicari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9601200" y="3238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56979" y="3423166"/>
            <a:ext cx="66451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1.Linear search</a:t>
            </a:r>
          </a:p>
          <a:p>
            <a:r>
              <a:rPr lang="en-US" sz="2400" dirty="0" smtClean="0"/>
              <a:t>2.Binary  search</a:t>
            </a:r>
          </a:p>
          <a:p>
            <a:r>
              <a:rPr lang="en-US" sz="2400" dirty="0" smtClean="0"/>
              <a:t>3.Jump search</a:t>
            </a:r>
          </a:p>
          <a:p>
            <a:r>
              <a:rPr lang="en-US" sz="2400" dirty="0" smtClean="0"/>
              <a:t>4.Interpolation search</a:t>
            </a:r>
          </a:p>
          <a:p>
            <a:r>
              <a:rPr lang="en-US" sz="2400" dirty="0" smtClean="0"/>
              <a:t>5.Sublist search</a:t>
            </a:r>
          </a:p>
          <a:p>
            <a:r>
              <a:rPr lang="en-US" sz="2400" dirty="0" smtClean="0"/>
              <a:t>7.Fibonacci search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7235" y="1943100"/>
            <a:ext cx="15925800" cy="8090089"/>
            <a:chOff x="0" y="0"/>
            <a:chExt cx="15110059" cy="13571580"/>
          </a:xfrm>
        </p:grpSpPr>
        <p:grpSp>
          <p:nvGrpSpPr>
            <p:cNvPr id="3" name="Group 3"/>
            <p:cNvGrpSpPr/>
            <p:nvPr/>
          </p:nvGrpSpPr>
          <p:grpSpPr>
            <a:xfrm>
              <a:off x="102526" y="1267481"/>
              <a:ext cx="14905008" cy="12304099"/>
              <a:chOff x="0" y="0"/>
              <a:chExt cx="3781456" cy="312159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781456" cy="3121596"/>
              </a:xfrm>
              <a:custGeom>
                <a:avLst/>
                <a:gdLst/>
                <a:ahLst/>
                <a:cxnLst/>
                <a:rect l="l" t="t" r="r" b="b"/>
                <a:pathLst>
                  <a:path w="3781456" h="3121596">
                    <a:moveTo>
                      <a:pt x="0" y="0"/>
                    </a:moveTo>
                    <a:lnTo>
                      <a:pt x="3781456" y="0"/>
                    </a:lnTo>
                    <a:lnTo>
                      <a:pt x="3781456" y="3121596"/>
                    </a:lnTo>
                    <a:lnTo>
                      <a:pt x="0" y="3121596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110059" cy="1357158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6403091" y="1260755"/>
            <a:ext cx="1712418" cy="2481811"/>
            <a:chOff x="0" y="0"/>
            <a:chExt cx="2283224" cy="3309082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 rot="-1282342" flipH="1">
              <a:off x="964160" y="1634598"/>
              <a:ext cx="1077160" cy="1530847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 rot="4285975">
              <a:off x="114956" y="321605"/>
              <a:ext cx="1765764" cy="1512136"/>
            </a:xfrm>
            <a:prstGeom prst="rect">
              <a:avLst/>
            </a:prstGeom>
          </p:spPr>
        </p:pic>
      </p:grpSp>
      <p:sp>
        <p:nvSpPr>
          <p:cNvPr id="16" name="AutoShape 16"/>
          <p:cNvSpPr/>
          <p:nvPr/>
        </p:nvSpPr>
        <p:spPr>
          <a:xfrm>
            <a:off x="1009650" y="647700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028700" y="1958518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7386368" y="647700"/>
            <a:ext cx="3515264" cy="1295400"/>
            <a:chOff x="12700" y="-12700"/>
            <a:chExt cx="4687019" cy="1727200"/>
          </a:xfrm>
        </p:grpSpPr>
        <p:sp>
          <p:nvSpPr>
            <p:cNvPr id="19" name="AutoShape 19"/>
            <p:cNvSpPr/>
            <p:nvPr/>
          </p:nvSpPr>
          <p:spPr>
            <a:xfrm rot="5400000">
              <a:off x="-850900" y="850900"/>
              <a:ext cx="1727200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 rot="5400000">
              <a:off x="3836119" y="850900"/>
              <a:ext cx="1727200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5400" y="111808"/>
              <a:ext cx="4661619" cy="706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09"/>
                </a:lnSpc>
                <a:spcBef>
                  <a:spcPct val="0"/>
                </a:spcBef>
              </a:pPr>
              <a:endParaRPr lang="en-US" sz="315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8"/>
          <p:cNvSpPr txBox="1"/>
          <p:nvPr/>
        </p:nvSpPr>
        <p:spPr>
          <a:xfrm>
            <a:off x="1600200" y="3060770"/>
            <a:ext cx="14802890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endParaRPr lang="en-US" sz="2800" dirty="0"/>
          </a:p>
          <a:p>
            <a:endParaRPr lang="en-US" sz="2800" dirty="0"/>
          </a:p>
          <a:p>
            <a:pPr lvl="0"/>
            <a:endParaRPr lang="id-ID" sz="2400" dirty="0"/>
          </a:p>
          <a:p>
            <a:r>
              <a:rPr lang="en-US" sz="2400" dirty="0"/>
              <a:t>	</a:t>
            </a:r>
            <a:endParaRPr lang="en-US" sz="2400" dirty="0">
              <a:solidFill>
                <a:srgbClr val="000000"/>
              </a:solidFill>
              <a:latin typeface="No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616" y="3321219"/>
            <a:ext cx="13182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Hasil</a:t>
            </a:r>
            <a:r>
              <a:rPr lang="en-US" sz="3200" dirty="0" smtClean="0"/>
              <a:t>/</a:t>
            </a:r>
            <a:r>
              <a:rPr lang="en-US" sz="3200" dirty="0" err="1" smtClean="0"/>
              <a:t>keluaran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persoalan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r>
              <a:rPr lang="en-US" sz="3200" dirty="0" smtClean="0"/>
              <a:t> </a:t>
            </a:r>
            <a:r>
              <a:rPr lang="en-US" sz="3200" dirty="0" err="1" smtClean="0"/>
              <a:t>bergantung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spesifikasi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rinci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persoalan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,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/</a:t>
            </a:r>
            <a:r>
              <a:rPr lang="en-US" sz="3200" dirty="0" err="1" smtClean="0"/>
              <a:t>keluaran</a:t>
            </a:r>
            <a:r>
              <a:rPr lang="en-US" sz="3200" dirty="0" smtClean="0"/>
              <a:t>:</a:t>
            </a:r>
          </a:p>
          <a:p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pesan</a:t>
            </a:r>
            <a:r>
              <a:rPr lang="en-US" sz="3200" dirty="0" smtClean="0"/>
              <a:t> (message) :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larik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: write (‘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’) </a:t>
            </a:r>
            <a:r>
              <a:rPr lang="en-US" sz="3200" dirty="0" err="1" smtClean="0"/>
              <a:t>atau</a:t>
            </a:r>
            <a:r>
              <a:rPr lang="en-US" sz="3200" dirty="0" smtClean="0"/>
              <a:t> write(‘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’)  </a:t>
            </a:r>
            <a:r>
              <a:rPr lang="en-US" sz="3200" dirty="0" err="1" smtClean="0"/>
              <a:t>indeks</a:t>
            </a:r>
            <a:r>
              <a:rPr lang="en-US" sz="3200" dirty="0" smtClean="0"/>
              <a:t> </a:t>
            </a:r>
            <a:r>
              <a:rPr lang="en-US" sz="3200" dirty="0" err="1" smtClean="0"/>
              <a:t>elemen</a:t>
            </a:r>
            <a:r>
              <a:rPr lang="en-US" sz="3200" dirty="0" smtClean="0"/>
              <a:t> </a:t>
            </a:r>
            <a:r>
              <a:rPr lang="en-US" sz="3200" dirty="0" err="1" smtClean="0"/>
              <a:t>larik</a:t>
            </a:r>
            <a:r>
              <a:rPr lang="en-US" sz="3200" dirty="0" smtClean="0"/>
              <a:t> data/</a:t>
            </a:r>
            <a:r>
              <a:rPr lang="en-US" sz="3200" dirty="0" err="1" smtClean="0"/>
              <a:t>nilai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,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 </a:t>
            </a:r>
            <a:r>
              <a:rPr lang="en-US" sz="3200" dirty="0" err="1" smtClean="0"/>
              <a:t>indeks</a:t>
            </a:r>
            <a:r>
              <a:rPr lang="en-US" sz="3200" dirty="0" smtClean="0"/>
              <a:t> </a:t>
            </a:r>
            <a:r>
              <a:rPr lang="en-US" sz="3200" dirty="0" err="1" smtClean="0"/>
              <a:t>diisi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harga</a:t>
            </a:r>
            <a:r>
              <a:rPr lang="en-US" sz="3200" dirty="0" smtClean="0"/>
              <a:t> </a:t>
            </a:r>
            <a:r>
              <a:rPr lang="en-US" sz="3200" dirty="0" err="1" smtClean="0"/>
              <a:t>khusus</a:t>
            </a:r>
            <a:r>
              <a:rPr lang="en-US" sz="3200" dirty="0" smtClean="0"/>
              <a:t>, </a:t>
            </a:r>
            <a:r>
              <a:rPr lang="en-US" sz="3200" dirty="0" err="1" smtClean="0"/>
              <a:t>misal</a:t>
            </a:r>
            <a:r>
              <a:rPr lang="en-US" sz="3200" dirty="0" smtClean="0"/>
              <a:t>: -1 </a:t>
            </a:r>
            <a:r>
              <a:rPr lang="en-US" sz="3200" dirty="0" err="1" smtClean="0"/>
              <a:t>contoh</a:t>
            </a:r>
            <a:r>
              <a:rPr lang="en-US" sz="3200" dirty="0" smtClean="0"/>
              <a:t>: x=76 </a:t>
            </a:r>
            <a:r>
              <a:rPr lang="en-US" sz="3200" dirty="0" err="1" smtClean="0"/>
              <a:t>idx</a:t>
            </a:r>
            <a:r>
              <a:rPr lang="en-US" sz="3200" dirty="0" smtClean="0"/>
              <a:t>=3 x=100 </a:t>
            </a:r>
            <a:r>
              <a:rPr lang="en-US" sz="3200" dirty="0" err="1" smtClean="0"/>
              <a:t>idx</a:t>
            </a:r>
            <a:r>
              <a:rPr lang="en-US" sz="3200" dirty="0" smtClean="0"/>
              <a:t>=-1</a:t>
            </a:r>
          </a:p>
          <a:p>
            <a:r>
              <a:rPr lang="en-US" sz="3200" dirty="0" err="1" smtClean="0"/>
              <a:t>Nilai</a:t>
            </a:r>
            <a:r>
              <a:rPr lang="en-US" sz="3200" dirty="0" smtClean="0"/>
              <a:t> Boolean yang </a:t>
            </a:r>
            <a:r>
              <a:rPr lang="en-US" sz="3200" dirty="0" err="1" smtClean="0"/>
              <a:t>menyatakan</a:t>
            </a:r>
            <a:r>
              <a:rPr lang="en-US" sz="3200" dirty="0" smtClean="0"/>
              <a:t> status 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r>
              <a:rPr lang="en-US" sz="3200" dirty="0"/>
              <a:t> </a:t>
            </a:r>
            <a:r>
              <a:rPr lang="en-US" sz="3200" dirty="0" smtClean="0"/>
              <a:t>: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data/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ditemukan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variable yang </a:t>
            </a:r>
            <a:r>
              <a:rPr lang="en-US" sz="3200" dirty="0" err="1" smtClean="0"/>
              <a:t>bertipe</a:t>
            </a:r>
            <a:r>
              <a:rPr lang="en-US" sz="3200" dirty="0" smtClean="0"/>
              <a:t> Boolean </a:t>
            </a:r>
            <a:r>
              <a:rPr lang="en-US" sz="3200" dirty="0" err="1" smtClean="0"/>
              <a:t>diisi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true,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kalau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ketemu</a:t>
            </a:r>
            <a:r>
              <a:rPr lang="en-US" sz="3200" dirty="0" smtClean="0"/>
              <a:t> </a:t>
            </a:r>
            <a:r>
              <a:rPr lang="en-US" sz="3200" dirty="0" err="1" smtClean="0"/>
              <a:t>diisi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false. </a:t>
            </a:r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: x=76 </a:t>
            </a:r>
            <a:r>
              <a:rPr lang="en-US" sz="3200" dirty="0" err="1" smtClean="0"/>
              <a:t>ketemy</a:t>
            </a:r>
            <a:r>
              <a:rPr lang="en-US" sz="3200" dirty="0" smtClean="0"/>
              <a:t>=true, x=100 </a:t>
            </a:r>
            <a:r>
              <a:rPr lang="en-US" sz="3200" dirty="0" err="1" smtClean="0"/>
              <a:t>ketemu</a:t>
            </a:r>
            <a:r>
              <a:rPr lang="en-US" sz="3200" dirty="0" smtClean="0"/>
              <a:t>= false </a:t>
            </a:r>
            <a:r>
              <a:rPr lang="en-US" sz="3200" dirty="0" err="1" smtClean="0"/>
              <a:t>spesifikasi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masalah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89272" y="977060"/>
            <a:ext cx="3016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SPESIFIKASI MASALAH PENCARIAN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7235" y="1943100"/>
            <a:ext cx="15925800" cy="8090089"/>
            <a:chOff x="0" y="0"/>
            <a:chExt cx="15110059" cy="13571580"/>
          </a:xfrm>
        </p:grpSpPr>
        <p:grpSp>
          <p:nvGrpSpPr>
            <p:cNvPr id="3" name="Group 3"/>
            <p:cNvGrpSpPr/>
            <p:nvPr/>
          </p:nvGrpSpPr>
          <p:grpSpPr>
            <a:xfrm>
              <a:off x="102526" y="1267481"/>
              <a:ext cx="14905008" cy="12304099"/>
              <a:chOff x="0" y="0"/>
              <a:chExt cx="3781456" cy="312159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781456" cy="3121596"/>
              </a:xfrm>
              <a:custGeom>
                <a:avLst/>
                <a:gdLst/>
                <a:ahLst/>
                <a:cxnLst/>
                <a:rect l="l" t="t" r="r" b="b"/>
                <a:pathLst>
                  <a:path w="3781456" h="3121596">
                    <a:moveTo>
                      <a:pt x="0" y="0"/>
                    </a:moveTo>
                    <a:lnTo>
                      <a:pt x="3781456" y="0"/>
                    </a:lnTo>
                    <a:lnTo>
                      <a:pt x="3781456" y="3121596"/>
                    </a:lnTo>
                    <a:lnTo>
                      <a:pt x="0" y="3121596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5110059" cy="1357158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6403091" y="1260755"/>
            <a:ext cx="1712418" cy="2481811"/>
            <a:chOff x="0" y="0"/>
            <a:chExt cx="2283224" cy="3309082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 rot="-1282342" flipH="1">
              <a:off x="964160" y="1634598"/>
              <a:ext cx="1077160" cy="1530847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>
              <a:fillRect/>
            </a:stretch>
          </p:blipFill>
          <p:spPr>
            <a:xfrm rot="4285975">
              <a:off x="114956" y="321605"/>
              <a:ext cx="1765764" cy="1512136"/>
            </a:xfrm>
            <a:prstGeom prst="rect">
              <a:avLst/>
            </a:prstGeom>
          </p:spPr>
        </p:pic>
      </p:grpSp>
      <p:sp>
        <p:nvSpPr>
          <p:cNvPr id="16" name="AutoShape 16"/>
          <p:cNvSpPr/>
          <p:nvPr/>
        </p:nvSpPr>
        <p:spPr>
          <a:xfrm>
            <a:off x="1009650" y="647700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028700" y="1958518"/>
            <a:ext cx="162496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7386368" y="647700"/>
            <a:ext cx="3515264" cy="1295400"/>
            <a:chOff x="12700" y="-12700"/>
            <a:chExt cx="4687019" cy="1727200"/>
          </a:xfrm>
        </p:grpSpPr>
        <p:sp>
          <p:nvSpPr>
            <p:cNvPr id="19" name="AutoShape 19"/>
            <p:cNvSpPr/>
            <p:nvPr/>
          </p:nvSpPr>
          <p:spPr>
            <a:xfrm rot="5400000">
              <a:off x="-850900" y="850900"/>
              <a:ext cx="1727200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 rot="5400000">
              <a:off x="3836119" y="850900"/>
              <a:ext cx="1727200" cy="0"/>
            </a:xfrm>
            <a:prstGeom prst="line">
              <a:avLst/>
            </a:prstGeom>
            <a:ln w="254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5400" y="111808"/>
              <a:ext cx="4661619" cy="1458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09"/>
                </a:lnSpc>
                <a:spcBef>
                  <a:spcPct val="0"/>
                </a:spcBef>
              </a:pPr>
              <a:r>
                <a:rPr lang="en-US" sz="3150" b="1" dirty="0" err="1" smtClean="0">
                  <a:solidFill>
                    <a:srgbClr val="000000"/>
                  </a:solidFill>
                  <a:latin typeface="+mj-lt"/>
                </a:rPr>
                <a:t>Metode</a:t>
              </a:r>
              <a:r>
                <a:rPr lang="en-US" sz="3150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3150" b="1" dirty="0" err="1" smtClean="0">
                  <a:solidFill>
                    <a:srgbClr val="000000"/>
                  </a:solidFill>
                  <a:latin typeface="+mj-lt"/>
                </a:rPr>
                <a:t>pencarian</a:t>
              </a:r>
              <a:r>
                <a:rPr lang="en-US" sz="3150" b="1" dirty="0" smtClean="0">
                  <a:solidFill>
                    <a:srgbClr val="000000"/>
                  </a:solidFill>
                  <a:latin typeface="+mj-lt"/>
                </a:rPr>
                <a:t> </a:t>
              </a:r>
            </a:p>
            <a:p>
              <a:pPr algn="ctr">
                <a:lnSpc>
                  <a:spcPts val="4409"/>
                </a:lnSpc>
                <a:spcBef>
                  <a:spcPct val="0"/>
                </a:spcBef>
              </a:pPr>
              <a:r>
                <a:rPr lang="en-US" sz="3150" b="1" dirty="0" err="1" smtClean="0">
                  <a:solidFill>
                    <a:srgbClr val="000000"/>
                  </a:solidFill>
                  <a:latin typeface="+mj-lt"/>
                </a:rPr>
                <a:t>Beruntun</a:t>
              </a:r>
              <a:r>
                <a:rPr lang="en-US" sz="3150" b="1" dirty="0" smtClean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315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8"/>
          <p:cNvSpPr txBox="1"/>
          <p:nvPr/>
        </p:nvSpPr>
        <p:spPr>
          <a:xfrm>
            <a:off x="1600200" y="3060770"/>
            <a:ext cx="14802890" cy="7817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b="1" dirty="0" err="1" smtClean="0"/>
              <a:t>Contoh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metode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pencarian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beruntun</a:t>
            </a:r>
            <a:r>
              <a:rPr lang="en-US" sz="4800" b="1" dirty="0" smtClean="0"/>
              <a:t> (</a:t>
            </a:r>
            <a:r>
              <a:rPr lang="en-US" sz="4800" b="1" dirty="0" err="1" smtClean="0"/>
              <a:t>squantial</a:t>
            </a:r>
            <a:r>
              <a:rPr lang="en-US" sz="4800" b="1" dirty="0" smtClean="0"/>
              <a:t> search)</a:t>
            </a:r>
            <a:endParaRPr lang="id-ID" sz="4800" dirty="0"/>
          </a:p>
          <a:p>
            <a:r>
              <a:rPr lang="en-US" sz="4800" dirty="0"/>
              <a:t>	</a:t>
            </a:r>
            <a:r>
              <a:rPr lang="en-US" sz="4800" dirty="0" err="1" smtClean="0"/>
              <a:t>misalkan</a:t>
            </a:r>
            <a:r>
              <a:rPr lang="en-US" sz="4800" dirty="0" smtClean="0"/>
              <a:t> </a:t>
            </a:r>
            <a:r>
              <a:rPr lang="en-US" sz="4800" dirty="0" err="1" smtClean="0"/>
              <a:t>nilai</a:t>
            </a:r>
            <a:r>
              <a:rPr lang="en-US" sz="4800" dirty="0" smtClean="0"/>
              <a:t> yang </a:t>
            </a:r>
            <a:r>
              <a:rPr lang="en-US" sz="4800" dirty="0" err="1" smtClean="0"/>
              <a:t>dicari</a:t>
            </a:r>
            <a:r>
              <a:rPr lang="en-US" sz="4800" dirty="0" smtClean="0"/>
              <a:t> </a:t>
            </a:r>
            <a:r>
              <a:rPr lang="en-US" sz="4800" dirty="0" err="1" smtClean="0"/>
              <a:t>adalah</a:t>
            </a:r>
            <a:r>
              <a:rPr lang="en-US" sz="4800" dirty="0" smtClean="0"/>
              <a:t> 42 </a:t>
            </a:r>
            <a:r>
              <a:rPr lang="en-US" sz="4800" dirty="0" err="1" smtClean="0"/>
              <a:t>pemeriksaan</a:t>
            </a:r>
            <a:r>
              <a:rPr lang="en-US" sz="4800" dirty="0" smtClean="0"/>
              <a:t> </a:t>
            </a:r>
            <a:r>
              <a:rPr lang="en-US" sz="4800" dirty="0" err="1" smtClean="0"/>
              <a:t>dilakukan</a:t>
            </a:r>
            <a:r>
              <a:rPr lang="en-US" sz="4800" dirty="0" smtClean="0"/>
              <a:t> </a:t>
            </a:r>
            <a:r>
              <a:rPr lang="en-US" sz="4800" dirty="0" err="1" smtClean="0"/>
              <a:t>terhadap</a:t>
            </a:r>
            <a:r>
              <a:rPr lang="en-US" sz="4800" dirty="0" smtClean="0"/>
              <a:t> </a:t>
            </a:r>
            <a:r>
              <a:rPr lang="en-US" sz="4800" dirty="0" err="1" smtClean="0"/>
              <a:t>elemen</a:t>
            </a:r>
            <a:r>
              <a:rPr lang="en-US" sz="4800" dirty="0" smtClean="0"/>
              <a:t> 60, 12, 76, 23, 11, 42 (</a:t>
            </a:r>
            <a:r>
              <a:rPr lang="en-US" sz="4800" dirty="0" err="1" smtClean="0"/>
              <a:t>ditemukan</a:t>
            </a:r>
            <a:r>
              <a:rPr lang="en-US" sz="4800" dirty="0" smtClean="0"/>
              <a:t>) </a:t>
            </a:r>
            <a:r>
              <a:rPr lang="en-US" sz="4800" dirty="0" err="1" smtClean="0"/>
              <a:t>ternyata</a:t>
            </a:r>
            <a:r>
              <a:rPr lang="en-US" sz="4800" dirty="0" smtClean="0"/>
              <a:t> </a:t>
            </a:r>
            <a:r>
              <a:rPr lang="en-US" sz="4800" dirty="0" err="1" smtClean="0"/>
              <a:t>nilai</a:t>
            </a:r>
            <a:r>
              <a:rPr lang="en-US" sz="4800" dirty="0" smtClean="0"/>
              <a:t> </a:t>
            </a:r>
            <a:r>
              <a:rPr lang="en-US" sz="4800" dirty="0" err="1" smtClean="0"/>
              <a:t>ditemukan</a:t>
            </a:r>
            <a:r>
              <a:rPr lang="en-US" sz="4800" dirty="0" smtClean="0"/>
              <a:t> </a:t>
            </a:r>
            <a:r>
              <a:rPr lang="en-US" sz="4800" dirty="0" err="1" smtClean="0"/>
              <a:t>pada</a:t>
            </a:r>
            <a:r>
              <a:rPr lang="en-US" sz="4800" dirty="0" smtClean="0"/>
              <a:t> </a:t>
            </a:r>
            <a:r>
              <a:rPr lang="en-US" sz="4800" dirty="0" err="1" smtClean="0"/>
              <a:t>elemen</a:t>
            </a:r>
            <a:r>
              <a:rPr lang="en-US" sz="4800" dirty="0" smtClean="0"/>
              <a:t> </a:t>
            </a:r>
            <a:r>
              <a:rPr lang="en-US" sz="4800" dirty="0" err="1" smtClean="0"/>
              <a:t>ke</a:t>
            </a:r>
            <a:r>
              <a:rPr lang="en-US" sz="4800" dirty="0" smtClean="0"/>
              <a:t> 6 : </a:t>
            </a:r>
            <a:r>
              <a:rPr lang="en-US" sz="4800" dirty="0" err="1" smtClean="0"/>
              <a:t>indek</a:t>
            </a:r>
            <a:r>
              <a:rPr lang="en-US" sz="4800" dirty="0" smtClean="0"/>
              <a:t> </a:t>
            </a:r>
            <a:r>
              <a:rPr lang="en-US" sz="4800" dirty="0" err="1" smtClean="0"/>
              <a:t>larik</a:t>
            </a:r>
            <a:r>
              <a:rPr lang="en-US" sz="4800" dirty="0" smtClean="0"/>
              <a:t> yang </a:t>
            </a:r>
            <a:r>
              <a:rPr lang="en-US" sz="4800" dirty="0" err="1" smtClean="0"/>
              <a:t>dikembalikan</a:t>
            </a:r>
            <a:r>
              <a:rPr lang="en-US" sz="4800" dirty="0" smtClean="0"/>
              <a:t> : </a:t>
            </a:r>
            <a:r>
              <a:rPr lang="en-US" sz="4800" dirty="0" err="1" smtClean="0"/>
              <a:t>idx</a:t>
            </a:r>
            <a:r>
              <a:rPr lang="en-US" sz="4800" dirty="0" smtClean="0"/>
              <a:t> 6 proses </a:t>
            </a:r>
            <a:r>
              <a:rPr lang="en-US" sz="4800" dirty="0" err="1" smtClean="0"/>
              <a:t>pencarian</a:t>
            </a:r>
            <a:r>
              <a:rPr lang="en-US" sz="4800" dirty="0" smtClean="0"/>
              <a:t> </a:t>
            </a:r>
            <a:r>
              <a:rPr lang="en-US" sz="4800" dirty="0" err="1" smtClean="0"/>
              <a:t>dihentikan</a:t>
            </a:r>
            <a:r>
              <a:rPr lang="en-US" sz="4800" dirty="0" smtClean="0"/>
              <a:t>, </a:t>
            </a:r>
            <a:r>
              <a:rPr lang="en-US" sz="4800" dirty="0" err="1" smtClean="0"/>
              <a:t>misalkan</a:t>
            </a:r>
            <a:r>
              <a:rPr lang="en-US" sz="4800" dirty="0" smtClean="0"/>
              <a:t> </a:t>
            </a:r>
            <a:r>
              <a:rPr lang="en-US" sz="4800" dirty="0" err="1" smtClean="0"/>
              <a:t>nilai</a:t>
            </a:r>
            <a:r>
              <a:rPr lang="en-US" sz="4800" dirty="0" smtClean="0"/>
              <a:t> yang </a:t>
            </a:r>
            <a:r>
              <a:rPr lang="en-US" sz="4800" dirty="0" err="1" smtClean="0"/>
              <a:t>dicari</a:t>
            </a:r>
            <a:r>
              <a:rPr lang="en-US" sz="4800" dirty="0" smtClean="0"/>
              <a:t> </a:t>
            </a:r>
            <a:r>
              <a:rPr lang="en-US" sz="4800" dirty="0" err="1" smtClean="0"/>
              <a:t>adalah</a:t>
            </a:r>
            <a:r>
              <a:rPr lang="en-US" sz="4800" dirty="0" smtClean="0"/>
              <a:t> 20 </a:t>
            </a:r>
            <a:r>
              <a:rPr lang="en-US" sz="4800" dirty="0" err="1" smtClean="0"/>
              <a:t>pemeriksaan</a:t>
            </a:r>
            <a:r>
              <a:rPr lang="en-US" sz="4800" dirty="0" smtClean="0"/>
              <a:t> </a:t>
            </a:r>
            <a:r>
              <a:rPr lang="en-US" sz="4800" dirty="0" err="1" smtClean="0"/>
              <a:t>dilakukan</a:t>
            </a:r>
            <a:r>
              <a:rPr lang="en-US" sz="4800" dirty="0" smtClean="0"/>
              <a:t> </a:t>
            </a:r>
            <a:r>
              <a:rPr lang="en-US" sz="4800" dirty="0" err="1" smtClean="0"/>
              <a:t>terhadap</a:t>
            </a:r>
            <a:r>
              <a:rPr lang="en-US" sz="4800" dirty="0" smtClean="0"/>
              <a:t> </a:t>
            </a:r>
            <a:r>
              <a:rPr lang="en-US" sz="4800" dirty="0" err="1" smtClean="0"/>
              <a:t>elemen</a:t>
            </a:r>
            <a:r>
              <a:rPr lang="en-US" sz="4800" dirty="0" smtClean="0"/>
              <a:t> 60, 12, 76, 23, 11, 42, 18, 42 (</a:t>
            </a:r>
            <a:r>
              <a:rPr lang="en-US" sz="4800" dirty="0" err="1" smtClean="0"/>
              <a:t>tidak</a:t>
            </a:r>
            <a:r>
              <a:rPr lang="en-US" sz="4800" dirty="0" smtClean="0"/>
              <a:t> </a:t>
            </a:r>
            <a:r>
              <a:rPr lang="en-US" sz="4800" dirty="0" err="1" smtClean="0"/>
              <a:t>ditemukan</a:t>
            </a:r>
            <a:r>
              <a:rPr lang="en-US" sz="4800" dirty="0" smtClean="0"/>
              <a:t>) </a:t>
            </a:r>
            <a:r>
              <a:rPr lang="en-US" sz="4800" dirty="0" err="1" smtClean="0"/>
              <a:t>ternyata</a:t>
            </a:r>
            <a:r>
              <a:rPr lang="en-US" sz="4800" dirty="0" smtClean="0"/>
              <a:t> </a:t>
            </a:r>
            <a:r>
              <a:rPr lang="en-US" sz="4800" dirty="0" err="1" smtClean="0"/>
              <a:t>nilai</a:t>
            </a:r>
            <a:r>
              <a:rPr lang="en-US" sz="4800" dirty="0" smtClean="0"/>
              <a:t> </a:t>
            </a:r>
            <a:r>
              <a:rPr lang="en-US" sz="4800" dirty="0" err="1" smtClean="0"/>
              <a:t>tidak</a:t>
            </a:r>
            <a:r>
              <a:rPr lang="en-US" sz="4800" dirty="0" smtClean="0"/>
              <a:t> </a:t>
            </a:r>
            <a:r>
              <a:rPr lang="en-US" sz="4800" dirty="0" err="1" smtClean="0"/>
              <a:t>ditemukan</a:t>
            </a:r>
            <a:r>
              <a:rPr lang="en-US" sz="4800" dirty="0" smtClean="0"/>
              <a:t> </a:t>
            </a:r>
            <a:r>
              <a:rPr lang="en-US" sz="4800" dirty="0" err="1" smtClean="0"/>
              <a:t>didalam</a:t>
            </a:r>
            <a:r>
              <a:rPr lang="en-US" sz="4800" dirty="0" smtClean="0"/>
              <a:t> array, </a:t>
            </a:r>
            <a:r>
              <a:rPr lang="en-US" sz="4800" dirty="0" err="1" smtClean="0"/>
              <a:t>indeks</a:t>
            </a:r>
            <a:r>
              <a:rPr lang="en-US" sz="4800" dirty="0" smtClean="0"/>
              <a:t> </a:t>
            </a:r>
            <a:r>
              <a:rPr lang="en-US" sz="4800" dirty="0" err="1" smtClean="0"/>
              <a:t>larik</a:t>
            </a:r>
            <a:r>
              <a:rPr lang="en-US" sz="4800" dirty="0" smtClean="0"/>
              <a:t> yang </a:t>
            </a:r>
            <a:r>
              <a:rPr lang="en-US" sz="4800" dirty="0" err="1" smtClean="0"/>
              <a:t>dikembalikan</a:t>
            </a:r>
            <a:r>
              <a:rPr lang="en-US" sz="4800" dirty="0" smtClean="0"/>
              <a:t> : </a:t>
            </a:r>
            <a:r>
              <a:rPr lang="en-US" sz="4800" dirty="0" err="1" smtClean="0"/>
              <a:t>idx</a:t>
            </a:r>
            <a:r>
              <a:rPr lang="en-US" sz="4800" dirty="0" smtClean="0"/>
              <a:t> -1</a:t>
            </a:r>
            <a:endParaRPr lang="en-US" sz="4800" dirty="0" smtClean="0"/>
          </a:p>
          <a:p>
            <a:endParaRPr lang="en-US" sz="4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596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2470807" y="866774"/>
            <a:ext cx="13346385" cy="8534400"/>
            <a:chOff x="0" y="0"/>
            <a:chExt cx="17795180" cy="7700460"/>
          </a:xfrm>
        </p:grpSpPr>
        <p:grpSp>
          <p:nvGrpSpPr>
            <p:cNvPr id="4" name="Group 4"/>
            <p:cNvGrpSpPr/>
            <p:nvPr/>
          </p:nvGrpSpPr>
          <p:grpSpPr>
            <a:xfrm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7034" cy="1571017"/>
              </a:xfrm>
              <a:custGeom>
                <a:avLst/>
                <a:gdLst/>
                <a:ahLst/>
                <a:cxnLst/>
                <a:rect l="l" t="t" r="r" b="b"/>
                <a:pathLst>
                  <a:path w="4117034" h="1571017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795180" cy="7700460"/>
            </a:xfrm>
            <a:prstGeom prst="rect">
              <a:avLst/>
            </a:prstGeom>
          </p:spPr>
        </p:pic>
      </p:grpSp>
      <p:sp>
        <p:nvSpPr>
          <p:cNvPr id="7" name="AutoShape 7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/>
          <p:cNvSpPr txBox="1"/>
          <p:nvPr/>
        </p:nvSpPr>
        <p:spPr>
          <a:xfrm>
            <a:off x="2971800" y="3649981"/>
            <a:ext cx="1242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Apabila</a:t>
            </a:r>
            <a:r>
              <a:rPr lang="en-US" sz="3600" dirty="0" smtClean="0"/>
              <a:t> data yang </a:t>
            </a:r>
            <a:r>
              <a:rPr lang="en-US" sz="3600" dirty="0" err="1" smtClean="0"/>
              <a:t>dicari</a:t>
            </a:r>
            <a:r>
              <a:rPr lang="en-US" sz="3600" dirty="0" smtClean="0"/>
              <a:t> </a:t>
            </a:r>
            <a:r>
              <a:rPr lang="en-US" sz="3600" dirty="0" err="1" smtClean="0"/>
              <a:t>terdapat</a:t>
            </a:r>
            <a:r>
              <a:rPr lang="en-US" sz="3600" dirty="0" smtClean="0"/>
              <a:t> </a:t>
            </a:r>
            <a:r>
              <a:rPr lang="en-US" sz="3600" dirty="0" err="1" smtClean="0"/>
              <a:t>lebih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</a:t>
            </a:r>
            <a:r>
              <a:rPr lang="en-US" sz="3600" dirty="0" err="1" smtClean="0"/>
              <a:t>banyaknya</a:t>
            </a:r>
            <a:r>
              <a:rPr lang="en-US" sz="3600" dirty="0" smtClean="0"/>
              <a:t>, </a:t>
            </a:r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dirty="0" err="1" smtClean="0"/>
              <a:t>hanya</a:t>
            </a:r>
            <a:r>
              <a:rPr lang="en-US" sz="3600" dirty="0" smtClean="0"/>
              <a:t> data yang </a:t>
            </a:r>
            <a:r>
              <a:rPr lang="en-US" sz="3600" dirty="0" err="1" smtClean="0"/>
              <a:t>pertama</a:t>
            </a:r>
            <a:r>
              <a:rPr lang="en-US" sz="3600" dirty="0" smtClean="0"/>
              <a:t> kali </a:t>
            </a:r>
            <a:r>
              <a:rPr lang="en-US" sz="3600" dirty="0" err="1" smtClean="0"/>
              <a:t>ditemukan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diacu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algoritma</a:t>
            </a:r>
            <a:r>
              <a:rPr lang="en-US" sz="3600" dirty="0" smtClean="0"/>
              <a:t> </a:t>
            </a:r>
            <a:r>
              <a:rPr lang="en-US" sz="3600" dirty="0" err="1" smtClean="0"/>
              <a:t>pencarian</a:t>
            </a:r>
            <a:r>
              <a:rPr lang="en-US" sz="3600" dirty="0" smtClean="0"/>
              <a:t> </a:t>
            </a:r>
            <a:r>
              <a:rPr lang="en-US" sz="3600" dirty="0" err="1" smtClean="0"/>
              <a:t>selesai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 </a:t>
            </a:r>
          </a:p>
          <a:p>
            <a:r>
              <a:rPr lang="en-US" sz="3600" dirty="0" err="1" smtClean="0"/>
              <a:t>Larik</a:t>
            </a:r>
            <a:r>
              <a:rPr lang="en-US" sz="3600" dirty="0" smtClean="0"/>
              <a:t> A </a:t>
            </a:r>
            <a:r>
              <a:rPr lang="en-US" sz="3600" dirty="0" err="1" smtClean="0"/>
              <a:t>mempunyai</a:t>
            </a:r>
            <a:r>
              <a:rPr lang="en-US" sz="3600" dirty="0" smtClean="0"/>
              <a:t> </a:t>
            </a:r>
            <a:r>
              <a:rPr lang="en-US" sz="3600" dirty="0" err="1" smtClean="0"/>
              <a:t>dua</a:t>
            </a:r>
            <a:r>
              <a:rPr lang="en-US" sz="3600" dirty="0" smtClean="0"/>
              <a:t>  </a:t>
            </a:r>
            <a:r>
              <a:rPr lang="en-US" sz="3600" dirty="0" err="1" smtClean="0"/>
              <a:t>buah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42, </a:t>
            </a:r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dirty="0" err="1" smtClean="0"/>
              <a:t>algoritma</a:t>
            </a:r>
            <a:r>
              <a:rPr lang="en-US" sz="3600" dirty="0" smtClean="0"/>
              <a:t> </a:t>
            </a:r>
            <a:r>
              <a:rPr lang="en-US" sz="3600" dirty="0" err="1" smtClean="0"/>
              <a:t>selesai</a:t>
            </a:r>
            <a:r>
              <a:rPr lang="en-US" sz="3600" dirty="0" smtClean="0"/>
              <a:t> </a:t>
            </a: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 smtClean="0"/>
              <a:t>nilai</a:t>
            </a:r>
            <a:r>
              <a:rPr lang="en-US" sz="3600" dirty="0" smtClean="0"/>
              <a:t> 42 </a:t>
            </a:r>
            <a:r>
              <a:rPr lang="en-US" sz="3600" dirty="0" err="1" smtClean="0"/>
              <a:t>pertama</a:t>
            </a:r>
            <a:r>
              <a:rPr lang="en-US" sz="3600" dirty="0" smtClean="0"/>
              <a:t> </a:t>
            </a:r>
            <a:r>
              <a:rPr lang="en-US" sz="3600" dirty="0" err="1" smtClean="0"/>
              <a:t>ditemukan</a:t>
            </a:r>
            <a:r>
              <a:rPr lang="en-US" sz="3600" dirty="0" smtClean="0"/>
              <a:t>,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elemen</a:t>
            </a:r>
            <a:r>
              <a:rPr lang="en-US" sz="3600" dirty="0" smtClean="0"/>
              <a:t> ke-6,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hasilnya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idx</a:t>
            </a:r>
            <a:r>
              <a:rPr lang="en-US" sz="3600" dirty="0" smtClean="0"/>
              <a:t> = 6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ketemu</a:t>
            </a:r>
            <a:r>
              <a:rPr lang="en-US" sz="3600" dirty="0" smtClean="0"/>
              <a:t> = true </a:t>
            </a:r>
            <a:r>
              <a:rPr lang="en-US" sz="3600" dirty="0" err="1" smtClean="0"/>
              <a:t>nilai</a:t>
            </a:r>
            <a:r>
              <a:rPr lang="en-US" sz="3600" dirty="0" smtClean="0"/>
              <a:t> 42 </a:t>
            </a:r>
            <a:r>
              <a:rPr lang="en-US" sz="3600" dirty="0" err="1" smtClean="0"/>
              <a:t>lainnya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dipertimbangkan</a:t>
            </a:r>
            <a:r>
              <a:rPr lang="en-US" sz="3600" dirty="0" smtClean="0"/>
              <a:t> </a:t>
            </a:r>
            <a:r>
              <a:rPr lang="en-US" sz="3600" dirty="0" err="1" smtClean="0"/>
              <a:t>lagi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pencarian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1657350" lvl="2" indent="-742950"/>
            <a:endParaRPr lang="en-US" sz="2400" dirty="0" smtClean="0"/>
          </a:p>
          <a:p>
            <a:pPr marL="1657350" lvl="2" indent="-742950">
              <a:buFont typeface="Arial" pitchFamily="34" charset="0"/>
              <a:buChar char="•"/>
            </a:pPr>
            <a:endParaRPr lang="en-US" sz="2400" dirty="0" smtClean="0"/>
          </a:p>
          <a:p>
            <a:pPr marL="1657350" lvl="2" indent="-742950">
              <a:buFont typeface="Arial" pitchFamily="34" charset="0"/>
              <a:buChar char="•"/>
            </a:pPr>
            <a:endParaRPr lang="en-US" sz="2400" dirty="0" smtClean="0"/>
          </a:p>
          <a:p>
            <a:pPr marL="1657350" lvl="2" indent="-742950"/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05600" y="244637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Pencarian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duplikasi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774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15868" y="-2679882"/>
            <a:ext cx="15456264" cy="1545626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755059" y="2752800"/>
            <a:ext cx="2168764" cy="216876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-612077">
            <a:off x="2301494" y="3022725"/>
            <a:ext cx="2172292" cy="2175011"/>
            <a:chOff x="0" y="0"/>
            <a:chExt cx="2896390" cy="290001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896390" cy="2900015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439879" y="406003"/>
              <a:ext cx="2016632" cy="192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9"/>
                </a:lnSpc>
                <a:spcBef>
                  <a:spcPct val="0"/>
                </a:spcBef>
              </a:pPr>
              <a:r>
                <a:rPr lang="id-ID" sz="8578" b="1" dirty="0">
                  <a:solidFill>
                    <a:srgbClr val="000000"/>
                  </a:solidFill>
                  <a:latin typeface="+mj-lt"/>
                </a:rPr>
                <a:t>T</a:t>
              </a:r>
              <a:endParaRPr lang="en-US" sz="8578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484662">
            <a:off x="6711673" y="3379687"/>
            <a:ext cx="2172292" cy="2175011"/>
            <a:chOff x="0" y="0"/>
            <a:chExt cx="2896390" cy="2900015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896390" cy="2900015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439880" y="406003"/>
              <a:ext cx="2016632" cy="192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9"/>
                </a:lnSpc>
                <a:spcBef>
                  <a:spcPct val="0"/>
                </a:spcBef>
              </a:pPr>
              <a:r>
                <a:rPr lang="id-ID" sz="8578" b="1" dirty="0">
                  <a:solidFill>
                    <a:srgbClr val="000000"/>
                  </a:solidFill>
                  <a:latin typeface="+mj-lt"/>
                </a:rPr>
                <a:t>A</a:t>
              </a:r>
              <a:endParaRPr lang="en-US" sz="8578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-223844">
            <a:off x="11278102" y="3607371"/>
            <a:ext cx="2172292" cy="2175011"/>
            <a:chOff x="0" y="0"/>
            <a:chExt cx="2896390" cy="2900015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896390" cy="2900015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439877" y="406003"/>
              <a:ext cx="2016632" cy="192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9"/>
                </a:lnSpc>
                <a:spcBef>
                  <a:spcPct val="0"/>
                </a:spcBef>
              </a:pPr>
              <a:r>
                <a:rPr lang="id-ID" sz="8578" b="1" dirty="0">
                  <a:solidFill>
                    <a:srgbClr val="000000"/>
                  </a:solidFill>
                  <a:latin typeface="+mj-lt"/>
                </a:rPr>
                <a:t>K</a:t>
              </a:r>
              <a:endParaRPr lang="en-US" sz="8578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607042" y="2746553"/>
            <a:ext cx="2172292" cy="2175011"/>
            <a:chOff x="0" y="0"/>
            <a:chExt cx="2896390" cy="2900015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896390" cy="2900015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439879" y="417337"/>
              <a:ext cx="2016632" cy="192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9"/>
                </a:lnSpc>
                <a:spcBef>
                  <a:spcPct val="0"/>
                </a:spcBef>
              </a:pPr>
              <a:r>
                <a:rPr lang="id-ID" sz="8578" b="1" dirty="0">
                  <a:solidFill>
                    <a:srgbClr val="000000"/>
                  </a:solidFill>
                  <a:latin typeface="+mj-lt"/>
                </a:rPr>
                <a:t>H</a:t>
              </a:r>
              <a:endParaRPr lang="en-US" sz="8578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026001" y="2962962"/>
            <a:ext cx="2172292" cy="2175011"/>
            <a:chOff x="0" y="0"/>
            <a:chExt cx="2896390" cy="290001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896390" cy="2900015"/>
            </a:xfrm>
            <a:prstGeom prst="rect">
              <a:avLst/>
            </a:prstGeom>
          </p:spPr>
        </p:pic>
        <p:sp>
          <p:nvSpPr>
            <p:cNvPr id="31" name="TextBox 31"/>
            <p:cNvSpPr txBox="1"/>
            <p:nvPr/>
          </p:nvSpPr>
          <p:spPr>
            <a:xfrm>
              <a:off x="439879" y="417337"/>
              <a:ext cx="2016632" cy="192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9"/>
                </a:lnSpc>
                <a:spcBef>
                  <a:spcPct val="0"/>
                </a:spcBef>
              </a:pPr>
              <a:r>
                <a:rPr lang="id-ID" sz="8578" b="1" dirty="0">
                  <a:solidFill>
                    <a:srgbClr val="000000"/>
                  </a:solidFill>
                  <a:latin typeface="+mj-lt"/>
                </a:rPr>
                <a:t>N</a:t>
              </a:r>
              <a:endParaRPr lang="en-US" sz="8578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500475">
            <a:off x="13658886" y="3422027"/>
            <a:ext cx="2172292" cy="2175011"/>
            <a:chOff x="0" y="-1"/>
            <a:chExt cx="2896390" cy="2900015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-1"/>
              <a:ext cx="2896390" cy="2900015"/>
            </a:xfrm>
            <a:prstGeom prst="rect">
              <a:avLst/>
            </a:prstGeom>
          </p:spPr>
        </p:pic>
        <p:sp>
          <p:nvSpPr>
            <p:cNvPr id="34" name="TextBox 34"/>
            <p:cNvSpPr txBox="1"/>
            <p:nvPr/>
          </p:nvSpPr>
          <p:spPr>
            <a:xfrm>
              <a:off x="439879" y="406004"/>
              <a:ext cx="2016632" cy="1926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9"/>
                </a:lnSpc>
                <a:spcBef>
                  <a:spcPct val="0"/>
                </a:spcBef>
              </a:pPr>
              <a:r>
                <a:rPr lang="id-ID" sz="8578" b="1" dirty="0">
                  <a:solidFill>
                    <a:srgbClr val="000000"/>
                  </a:solidFill>
                  <a:latin typeface="+mj-lt"/>
                </a:rPr>
                <a:t>S</a:t>
              </a:r>
              <a:endParaRPr lang="en-US" sz="8578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4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643</Words>
  <Application>Microsoft Office PowerPoint</Application>
  <PresentationFormat>Custom</PresentationFormat>
  <Paragraphs>87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Nunito Bold</vt:lpstr>
      <vt:lpstr>Now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Merah dan Oranye Berpetak Kuis Bahasa Inggris Presentasi</dc:title>
  <dc:creator>PERSONAL</dc:creator>
  <cp:lastModifiedBy>asus</cp:lastModifiedBy>
  <cp:revision>52</cp:revision>
  <dcterms:created xsi:type="dcterms:W3CDTF">2006-08-16T00:00:00Z</dcterms:created>
  <dcterms:modified xsi:type="dcterms:W3CDTF">2022-12-06T05:51:43Z</dcterms:modified>
  <dc:identifier>DAFR11CTiRE</dc:identifier>
</cp:coreProperties>
</file>