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441" r:id="rId4"/>
    <p:sldId id="414" r:id="rId5"/>
    <p:sldId id="431" r:id="rId6"/>
    <p:sldId id="429" r:id="rId7"/>
    <p:sldId id="430" r:id="rId8"/>
    <p:sldId id="432" r:id="rId9"/>
    <p:sldId id="418" r:id="rId10"/>
    <p:sldId id="433" r:id="rId11"/>
    <p:sldId id="435" r:id="rId12"/>
    <p:sldId id="421" r:id="rId13"/>
    <p:sldId id="424" r:id="rId14"/>
    <p:sldId id="426" r:id="rId15"/>
    <p:sldId id="427" r:id="rId16"/>
    <p:sldId id="443" r:id="rId17"/>
    <p:sldId id="442" r:id="rId18"/>
    <p:sldId id="428" r:id="rId19"/>
    <p:sldId id="436" r:id="rId20"/>
    <p:sldId id="412" r:id="rId21"/>
    <p:sldId id="438" r:id="rId22"/>
    <p:sldId id="439" r:id="rId23"/>
    <p:sldId id="3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38CA19-E7A0-496B-B584-DCD4A4937F95}" v="280" dt="2022-12-10T06:06:43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14:12:14.683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25T14:12:47.98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0 574 24575,'12'0'0,"29"0"0,52 0 0,95 0 0,171 0 0,336-12-983,488-43 0,559-28 0,465-14 0,256 9 0,-39 21 0,-305 8 0,-446 15 0,-482 15 0,-437 6 0,-348 7 2622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ED4C-FCDF-47F2-98BB-00ABF7D143CD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37F06-F56E-4508-8769-0F5C33E37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64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256AE-950A-BDD8-772F-0DBF2C12C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3EDCFC-C9AB-FDC8-6F22-EEEA3BC30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51C9B-0D14-5E87-88AB-CDDF0C16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A4E-F277-4AB0-8815-BB2F981C378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F8833-AD84-3BB0-380A-7FA8843C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89EB3-C827-A512-8FDB-08516634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A00C-BEEA-437F-BEA7-791D5EAE1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60F30-9610-45D7-B031-2EAE4970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B50AFF-5548-D914-21EE-D5655A9E0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11B3C-B4B4-855B-4A81-7F491581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A4E-F277-4AB0-8815-BB2F981C378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8DBD6-D88A-0754-E4B5-FA332907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72F99-494D-85A9-F447-BE8B5DA0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A00C-BEEA-437F-BEA7-791D5EAE1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81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79EAED-EA93-409C-B1BD-F9870EB17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33178C-B8D5-6CDF-1EFA-7C2D97CAB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56415-C928-C04C-2BAB-25C4706D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A4E-F277-4AB0-8815-BB2F981C378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13DEA-A9EE-EB3F-D1B1-CFABE527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1257C-C5CD-928D-6687-F5D692FB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A00C-BEEA-437F-BEA7-791D5EAE1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A04E3-E042-A903-A682-96C80BB2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A139E2-2234-2A20-993F-DF2C519BB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9DEE2-C0FE-E4B2-046F-6C146FAB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A4E-F277-4AB0-8815-BB2F981C378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C47EC-64FD-222A-0DA1-EE77D0C8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22A17-3DA2-5ABD-2BDA-6AB28531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A00C-BEEA-437F-BEA7-791D5EAE1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7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8101E-168D-A4A3-1B43-31EC5D93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40F2F3-288B-AA1D-3F9B-E71A108A8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5F679-B4C1-E8BD-08AD-7839E5BB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A4E-F277-4AB0-8815-BB2F981C378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14FB6-86B6-0EEF-614D-C7D812C4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544FE-1429-1CC4-FD8C-A1F25CF2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A00C-BEEA-437F-BEA7-791D5EAE1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2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096B2-ECE3-2804-F01A-AF9B9537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74784-82CF-7FFD-E30C-30A9C1435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AEDCDE-CCFA-3544-4138-46DDF13EE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78706A-001B-F232-6A47-21566CF2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A4E-F277-4AB0-8815-BB2F981C378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54F6AE-5272-39BE-E510-C51D9868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6E486-2FF1-BB8D-CDFF-97B6BE16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A00C-BEEA-437F-BEA7-791D5EAE1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1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E1C6A-3C76-0F0F-EFE9-F75F7CC8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F6281-0994-8819-224D-D99E9E94A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EEDC5A-700D-7830-AD68-F7E3ED34D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1503EC-423B-7DCB-336D-FD83A2EE9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0F74D1-2D24-1F7C-8737-9B978214C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FF2F84-D0E1-75EF-BFB7-B557B597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A4E-F277-4AB0-8815-BB2F981C378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5978A8-9392-2356-F9CD-65136EE8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BE03F4-BC03-EA3F-5119-F8110179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A00C-BEEA-437F-BEA7-791D5EAE1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92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84C1B-C6EF-DDA7-53AD-772D6EAB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B74727-FF6F-F56A-0DE0-0EC8B715B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A4E-F277-4AB0-8815-BB2F981C378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624D15-6E3D-2A7A-6D0E-030B526C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C5397A-B550-3F20-DCC0-D81B14A9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A00C-BEEA-437F-BEA7-791D5EAE1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218DB4-353D-C91E-B379-2E715C6B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A4E-F277-4AB0-8815-BB2F981C378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3AE5D4-2F69-6B28-F2C3-0BCB02A8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98033D-E8C1-42F7-38EE-7AAB1184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A00C-BEEA-437F-BEA7-791D5EAE1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4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21797-2DA0-52FE-011C-07CE9B23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3E477-07D1-C742-6EAA-15E35505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D6C2F-84BD-24B6-401F-A1901D1D0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4623F-3307-65AB-6CDA-2C06ECF0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A4E-F277-4AB0-8815-BB2F981C378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CB7E4-20E9-EDD2-D851-26996C18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B1525-A6E2-5EC9-69ED-5C5F5676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A00C-BEEA-437F-BEA7-791D5EAE1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0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E8CFC-E593-C242-CE8E-D8645407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AF9AD1-E968-C8B5-E40A-FE8FD1D61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BAA1D9-8A9E-1DA2-0060-B5C843BC0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8A3F18-59DF-6D34-F0D3-5DB80B6B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66A4E-F277-4AB0-8815-BB2F981C378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C1101E-F62D-1E0C-8D94-D5F51517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D6554-10BA-4780-E10C-E4085D4F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A00C-BEEA-437F-BEA7-791D5EAE1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36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7036E7-BC05-8627-2586-B5A9380D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E569C8-9308-B9F8-3F63-DE20F285D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595F8-8D49-E48F-9FD1-6651BDE24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66A4E-F277-4AB0-8815-BB2F981C3781}" type="datetimeFigureOut">
              <a:rPr lang="ko-KR" altLang="en-US" smtClean="0"/>
              <a:t>2022-12-10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AA377-84B9-0B0B-F353-4A97D9B13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3250D0-32F0-FF3B-C049-6EAE7AC82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2A00C-BEEA-437F-BEA7-791D5EAE1E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0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5.png"/><Relationship Id="rId4" Type="http://schemas.openxmlformats.org/officeDocument/2006/relationships/image" Target="../media/image1.jfif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playeternalreturn.com/posts/news/307?hl=ko-KR" TargetMode="External"/><Relationship Id="rId3" Type="http://schemas.openxmlformats.org/officeDocument/2006/relationships/hyperlink" Target="https://assetstore.unity.com/packages/3d/thief-01-67991" TargetMode="External"/><Relationship Id="rId7" Type="http://schemas.openxmlformats.org/officeDocument/2006/relationships/hyperlink" Target="https://namu.wiki/w/Fall%20Guys/%EB%9D%BC%EC%9A%B4%EB%93%9C/%ED%8C%80#s-4.7" TargetMode="External"/><Relationship Id="rId2" Type="http://schemas.openxmlformats.org/officeDocument/2006/relationships/hyperlink" Target="https://assetstore.unity.com/packages/3d/policeman-6776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ko/vectors/%ea%b1%b4%eb%b0%98-%ec%a0%84%ec%9e%90-%ec%bb%b4%ed%93%a8%ed%84%b0-%ea%b8%b0%ec%88%a0-311803/" TargetMode="External"/><Relationship Id="rId5" Type="http://schemas.openxmlformats.org/officeDocument/2006/relationships/hyperlink" Target="https://www.pinterest.co.kr/pin/652036852290769573/" TargetMode="External"/><Relationship Id="rId4" Type="http://schemas.openxmlformats.org/officeDocument/2006/relationships/hyperlink" Target="https://www.pinterest.co.kr/pin/676454806546310783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915" y="2708892"/>
            <a:ext cx="4869024" cy="1139987"/>
          </a:xfrm>
        </p:spPr>
        <p:txBody>
          <a:bodyPr>
            <a:noAutofit/>
          </a:bodyPr>
          <a:lstStyle/>
          <a:p>
            <a:r>
              <a:rPr lang="ko-KR" altLang="en-US" sz="8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1DACDE-2105-9895-8E7D-4788FB034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7208" y="3923521"/>
            <a:ext cx="2985791" cy="512762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spc="600" dirty="0">
                <a:solidFill>
                  <a:schemeClr val="bg1">
                    <a:lumMod val="65000"/>
                  </a:schemeClr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</a:t>
            </a:r>
            <a:r>
              <a:rPr lang="ko-KR" altLang="en-US" spc="600" dirty="0">
                <a:solidFill>
                  <a:schemeClr val="bg1">
                    <a:lumMod val="65000"/>
                  </a:schemeClr>
                </a:solidFill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다이아를 훔쳐라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4682412" y="3848879"/>
            <a:ext cx="287538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029170A7-CE0A-F69C-DCC6-D8A3D3078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7702FF-9D8C-CAF6-DB31-CF2D138A1834}"/>
              </a:ext>
            </a:extLst>
          </p:cNvPr>
          <p:cNvSpPr/>
          <p:nvPr/>
        </p:nvSpPr>
        <p:spPr>
          <a:xfrm>
            <a:off x="772173" y="998982"/>
            <a:ext cx="10647653" cy="486003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건물, 창문이(가) 표시된 사진&#10;&#10;자동 생성된 설명">
            <a:extLst>
              <a:ext uri="{FF2B5EF4-FFF2-40B4-BE49-F238E27FC236}">
                <a16:creationId xmlns:a16="http://schemas.microsoft.com/office/drawing/2014/main" id="{E30C4174-6913-40A4-7468-26AE84ADA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209" y="2394044"/>
            <a:ext cx="479247" cy="416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1A398E-750C-C273-0624-B682C7CC371D}"/>
              </a:ext>
            </a:extLst>
          </p:cNvPr>
          <p:cNvSpPr txBox="1"/>
          <p:nvPr/>
        </p:nvSpPr>
        <p:spPr>
          <a:xfrm>
            <a:off x="8603584" y="4843354"/>
            <a:ext cx="29857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2017180039 </a:t>
            </a:r>
            <a:r>
              <a:rPr lang="ko-KR" altLang="en-US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정극훈</a:t>
            </a:r>
            <a:endParaRPr lang="en-US" altLang="ko-KR" sz="2000" b="1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  <a:p>
            <a:r>
              <a:rPr lang="en-US" altLang="ko-KR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2017180008 </a:t>
            </a:r>
            <a:r>
              <a:rPr lang="ko-KR" altLang="en-US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김혁동</a:t>
            </a:r>
          </a:p>
          <a:p>
            <a:r>
              <a:rPr lang="en-US" altLang="ko-KR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2017180028 </a:t>
            </a:r>
            <a:r>
              <a:rPr lang="ko-KR" altLang="en-US" sz="2000" b="1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이도영</a:t>
            </a:r>
          </a:p>
        </p:txBody>
      </p:sp>
    </p:spTree>
    <p:extLst>
      <p:ext uri="{BB962C8B-B14F-4D97-AF65-F5344CB8AC3E}">
        <p14:creationId xmlns:p14="http://schemas.microsoft.com/office/powerpoint/2010/main" val="3084947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마이크, 밤하늘이(가) 표시된 사진&#10;&#10;자동 생성된 설명">
            <a:extLst>
              <a:ext uri="{FF2B5EF4-FFF2-40B4-BE49-F238E27FC236}">
                <a16:creationId xmlns:a16="http://schemas.microsoft.com/office/drawing/2014/main" id="{4E267845-58D3-BE05-E07A-562EB491E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60" y="3142698"/>
            <a:ext cx="908709" cy="14121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제목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9831326" y="4942172"/>
            <a:ext cx="118248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기본공격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캐릭터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애니메이션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F698C-040C-1234-2661-E77216E67969}"/>
              </a:ext>
            </a:extLst>
          </p:cNvPr>
          <p:cNvSpPr txBox="1"/>
          <p:nvPr/>
        </p:nvSpPr>
        <p:spPr>
          <a:xfrm>
            <a:off x="4915619" y="4942172"/>
            <a:ext cx="97464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달리기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초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7m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E234B-E4E5-8092-5472-B1AF33D63976}"/>
              </a:ext>
            </a:extLst>
          </p:cNvPr>
          <p:cNvSpPr txBox="1"/>
          <p:nvPr/>
        </p:nvSpPr>
        <p:spPr>
          <a:xfrm>
            <a:off x="2925946" y="4926402"/>
            <a:ext cx="1074017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걷기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초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00C311-03B0-5F7B-D2EA-6D824DD69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920" y="1942576"/>
            <a:ext cx="1350941" cy="25070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88AD9D4-260B-1559-F243-32F4B5676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76" y="2536233"/>
            <a:ext cx="1303133" cy="21261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1C9EAC-4B8E-8CD3-A505-15AED9A65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896" y="2355813"/>
            <a:ext cx="1074017" cy="22936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65DF20-6777-660F-1390-9971A4400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7" y="2208523"/>
            <a:ext cx="1605460" cy="24409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241016-43AE-9A0B-9A4C-AC477B5CF65E}"/>
              </a:ext>
            </a:extLst>
          </p:cNvPr>
          <p:cNvSpPr txBox="1"/>
          <p:nvPr/>
        </p:nvSpPr>
        <p:spPr>
          <a:xfrm>
            <a:off x="6805921" y="4942172"/>
            <a:ext cx="79709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앉기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80F955-9284-AF72-411C-133AF6562BAE}"/>
              </a:ext>
            </a:extLst>
          </p:cNvPr>
          <p:cNvSpPr txBox="1"/>
          <p:nvPr/>
        </p:nvSpPr>
        <p:spPr>
          <a:xfrm>
            <a:off x="1209152" y="4926402"/>
            <a:ext cx="79709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기본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3" name="그림 12" descr="어두운, 집고양이, 밤하늘이(가) 표시된 사진&#10;&#10;자동 생성된 설명">
            <a:extLst>
              <a:ext uri="{FF2B5EF4-FFF2-40B4-BE49-F238E27FC236}">
                <a16:creationId xmlns:a16="http://schemas.microsoft.com/office/drawing/2014/main" id="{74A0BB39-D172-2613-1418-6FA9CB44B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0" y="2933234"/>
            <a:ext cx="1643743" cy="1643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39C4FE-083C-1EC6-F84B-84C58B066892}"/>
              </a:ext>
            </a:extLst>
          </p:cNvPr>
          <p:cNvSpPr txBox="1"/>
          <p:nvPr/>
        </p:nvSpPr>
        <p:spPr>
          <a:xfrm>
            <a:off x="8513855" y="4942172"/>
            <a:ext cx="79709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점프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431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스킬 및 아이템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65431DF-5985-EDF2-C934-183CD221165B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graphicFrame>
        <p:nvGraphicFramePr>
          <p:cNvPr id="31" name="표 31">
            <a:extLst>
              <a:ext uri="{FF2B5EF4-FFF2-40B4-BE49-F238E27FC236}">
                <a16:creationId xmlns:a16="http://schemas.microsoft.com/office/drawing/2014/main" id="{3A2727F0-5E78-D7B8-E994-69671E099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08437"/>
              </p:ext>
            </p:extLst>
          </p:nvPr>
        </p:nvGraphicFramePr>
        <p:xfrm>
          <a:off x="2032000" y="1273216"/>
          <a:ext cx="8127999" cy="4889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496">
                  <a:extLst>
                    <a:ext uri="{9D8B030D-6E8A-4147-A177-3AD203B41FA5}">
                      <a16:colId xmlns:a16="http://schemas.microsoft.com/office/drawing/2014/main" val="1355317629"/>
                    </a:ext>
                  </a:extLst>
                </a:gridCol>
                <a:gridCol w="1504709">
                  <a:extLst>
                    <a:ext uri="{9D8B030D-6E8A-4147-A177-3AD203B41FA5}">
                      <a16:colId xmlns:a16="http://schemas.microsoft.com/office/drawing/2014/main" val="3710914164"/>
                    </a:ext>
                  </a:extLst>
                </a:gridCol>
                <a:gridCol w="4858794">
                  <a:extLst>
                    <a:ext uri="{9D8B030D-6E8A-4147-A177-3AD203B41FA5}">
                      <a16:colId xmlns:a16="http://schemas.microsoft.com/office/drawing/2014/main" val="4261540227"/>
                    </a:ext>
                  </a:extLst>
                </a:gridCol>
              </a:tblGrid>
              <a:tr h="6597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59326"/>
                  </a:ext>
                </a:extLst>
              </a:tr>
              <a:tr h="12367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상대 플레이어를 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3</a:t>
                      </a: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초간 스턴 상태로 만든다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스턴 상태가 되면 플레이어는 그 자리에서 멈추게 됩니다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45143"/>
                  </a:ext>
                </a:extLst>
              </a:tr>
              <a:tr h="12367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상대 플레이어를 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3</a:t>
                      </a: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초간 스턴 상태로 만든다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스턴 상태가 되면 플레이어는 그 자리에서 멈추게 됩니다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032957"/>
                  </a:ext>
                </a:extLst>
              </a:tr>
              <a:tr h="123670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주요 요소들의 위치를 알 수 있는 아이템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출구의 위치와 현재 자신의 위치를 알려주며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, </a:t>
                      </a:r>
                      <a:r>
                        <a:rPr lang="ko-KR" altLang="en-US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비밀 상점이 생성 될 시 비밀 상점의 위치까지 지도에 표시된다</a:t>
                      </a:r>
                      <a:r>
                        <a:rPr lang="en-US" altLang="ko-KR" dirty="0">
                          <a:latin typeface="나눔스퀘어OTF ExtraBold" panose="020B0600000101010101" pitchFamily="34" charset="-127"/>
                          <a:ea typeface="나눔스퀘어OTF ExtraBold" panose="020B0600000101010101" pitchFamily="34" charset="-127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12954"/>
                  </a:ext>
                </a:extLst>
              </a:tr>
            </a:tbl>
          </a:graphicData>
        </a:graphic>
      </p:graphicFrame>
      <p:pic>
        <p:nvPicPr>
          <p:cNvPr id="26" name="그림 25" descr="화살이(가) 표시된 사진&#10;&#10;자동 생성된 설명">
            <a:extLst>
              <a:ext uri="{FF2B5EF4-FFF2-40B4-BE49-F238E27FC236}">
                <a16:creationId xmlns:a16="http://schemas.microsoft.com/office/drawing/2014/main" id="{54934E08-54DC-67F5-1961-9ADF61816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96" y="2146839"/>
            <a:ext cx="962977" cy="888902"/>
          </a:xfrm>
          <a:prstGeom prst="rect">
            <a:avLst/>
          </a:prstGeom>
        </p:spPr>
      </p:pic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A7427A0A-E03E-6B50-22A3-C925CE480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799" y="3429000"/>
            <a:ext cx="1130973" cy="75259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6BD7D293-61CB-C70E-7270-EF2AE16F9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11" y="4822924"/>
            <a:ext cx="1220741" cy="105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7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8" y="770342"/>
            <a:ext cx="378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 </a:t>
            </a:r>
            <a:r>
              <a:rPr lang="ko-KR" altLang="en-US" sz="16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시작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58AA4-BF19-596A-A443-917D57AEC441}"/>
              </a:ext>
            </a:extLst>
          </p:cNvPr>
          <p:cNvSpPr txBox="1"/>
          <p:nvPr/>
        </p:nvSpPr>
        <p:spPr>
          <a:xfrm>
            <a:off x="153435" y="17957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플레이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9D2B4E8-5C9C-BF32-2D16-4B734410A294}"/>
              </a:ext>
            </a:extLst>
          </p:cNvPr>
          <p:cNvGrpSpPr/>
          <p:nvPr/>
        </p:nvGrpSpPr>
        <p:grpSpPr>
          <a:xfrm>
            <a:off x="806059" y="2397018"/>
            <a:ext cx="2698391" cy="2698391"/>
            <a:chOff x="806059" y="2397018"/>
            <a:chExt cx="2698391" cy="269839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FB3E3D7-BE42-F812-3F29-B08C4CB96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059" y="2397018"/>
              <a:ext cx="2698391" cy="269839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B246DB4-5F07-4A18-34A6-B2BC289D2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331" y="4188530"/>
              <a:ext cx="492659" cy="74904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C7BD79E-07AF-3DC7-4482-79D3DCBF2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709" y="4188530"/>
              <a:ext cx="492659" cy="74904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160F82E-213E-0362-9128-55604466B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332" y="3333326"/>
              <a:ext cx="492659" cy="74904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9031EB0-908C-388B-B9EB-C77C4AB14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331" y="2406995"/>
              <a:ext cx="492659" cy="74904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A7DEFE0-ED10-E178-3950-7A213671D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709" y="2411150"/>
              <a:ext cx="492659" cy="74904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8A82C55-F3A3-096F-EAF7-DC9AC3188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106" y="2397018"/>
              <a:ext cx="492659" cy="74904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9606483-C7FA-33DD-FD66-655274502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2738" y="3292774"/>
              <a:ext cx="492659" cy="74904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BE3995D-95E0-519C-AD0F-C5E2D710E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3516" y="4188530"/>
              <a:ext cx="492659" cy="749042"/>
            </a:xfrm>
            <a:prstGeom prst="rect">
              <a:avLst/>
            </a:prstGeom>
          </p:spPr>
        </p:pic>
        <p:pic>
          <p:nvPicPr>
            <p:cNvPr id="17" name="그림 16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C92F0A6C-1E62-FAD3-CA8B-C3BB6A7E6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414" y="3537740"/>
              <a:ext cx="479247" cy="41694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DAD582F-9CE4-A112-BEA8-22C9F695B970}"/>
              </a:ext>
            </a:extLst>
          </p:cNvPr>
          <p:cNvSpPr txBox="1"/>
          <p:nvPr/>
        </p:nvSpPr>
        <p:spPr>
          <a:xfrm>
            <a:off x="945402" y="5619998"/>
            <a:ext cx="2407269" cy="467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8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명의 플레이어 배정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055E2C-7778-1D43-F854-FF227CB79049}"/>
              </a:ext>
            </a:extLst>
          </p:cNvPr>
          <p:cNvGrpSpPr/>
          <p:nvPr/>
        </p:nvGrpSpPr>
        <p:grpSpPr>
          <a:xfrm>
            <a:off x="4720079" y="2345622"/>
            <a:ext cx="3077723" cy="2801179"/>
            <a:chOff x="130986" y="2162895"/>
            <a:chExt cx="3077723" cy="280117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A135DA8-37E5-4418-A75D-A86C27034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8626" y="3038280"/>
              <a:ext cx="878150" cy="84302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71BAA9E-5408-A7D8-8A1A-996530CF2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86" y="3071893"/>
              <a:ext cx="633579" cy="608695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5814EB4-612C-F266-1DB3-C77A5606B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0986" y="2162895"/>
              <a:ext cx="600387" cy="77160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6BA9AC4-E057-E2B4-2B3F-23A503B2DCD0}"/>
                </a:ext>
              </a:extLst>
            </p:cNvPr>
            <p:cNvSpPr/>
            <p:nvPr/>
          </p:nvSpPr>
          <p:spPr>
            <a:xfrm>
              <a:off x="1286361" y="4669224"/>
              <a:ext cx="441441" cy="294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F7C0E4-18A4-5B0F-0EC6-26D4B31A51D9}"/>
                </a:ext>
              </a:extLst>
            </p:cNvPr>
            <p:cNvSpPr/>
            <p:nvPr/>
          </p:nvSpPr>
          <p:spPr>
            <a:xfrm>
              <a:off x="837966" y="4669224"/>
              <a:ext cx="441441" cy="294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51039CB-65C3-E7D9-D2A3-083741103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89" y="3223637"/>
              <a:ext cx="1003581" cy="1637421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A6DE7C6-9F7D-5E1E-2D0F-5600E682B7FB}"/>
                </a:ext>
              </a:extLst>
            </p:cNvPr>
            <p:cNvSpPr/>
            <p:nvPr/>
          </p:nvSpPr>
          <p:spPr>
            <a:xfrm>
              <a:off x="389571" y="4669224"/>
              <a:ext cx="441441" cy="294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2EC5EA9-521B-AB61-F265-5579AFBC716C}"/>
                </a:ext>
              </a:extLst>
            </p:cNvPr>
            <p:cNvSpPr/>
            <p:nvPr/>
          </p:nvSpPr>
          <p:spPr>
            <a:xfrm>
              <a:off x="1734756" y="4669224"/>
              <a:ext cx="441441" cy="294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4C530F5-13E8-B0E5-8762-F988F3562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6101" flipH="1">
              <a:off x="1393441" y="2265947"/>
              <a:ext cx="608126" cy="583802"/>
            </a:xfrm>
            <a:prstGeom prst="rect">
              <a:avLst/>
            </a:prstGeom>
          </p:spPr>
        </p:pic>
        <p:pic>
          <p:nvPicPr>
            <p:cNvPr id="28" name="그림 27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6BD73512-264E-451E-BF67-CA228088A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322" y="2632199"/>
              <a:ext cx="600387" cy="522337"/>
            </a:xfrm>
            <a:prstGeom prst="rect">
              <a:avLst/>
            </a:prstGeom>
          </p:spPr>
        </p:pic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1FC4332-C57F-E616-5B6E-6A41B12523CF}"/>
                </a:ext>
              </a:extLst>
            </p:cNvPr>
            <p:cNvCxnSpPr/>
            <p:nvPr/>
          </p:nvCxnSpPr>
          <p:spPr>
            <a:xfrm>
              <a:off x="2176197" y="2893368"/>
              <a:ext cx="333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D22DEE0-12FB-A0F8-0CA6-15329DC0A4BF}"/>
                </a:ext>
              </a:extLst>
            </p:cNvPr>
            <p:cNvCxnSpPr/>
            <p:nvPr/>
          </p:nvCxnSpPr>
          <p:spPr>
            <a:xfrm>
              <a:off x="847541" y="2893367"/>
              <a:ext cx="333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D88A43-097E-E673-4B62-6ED0BFECECD5}"/>
              </a:ext>
            </a:extLst>
          </p:cNvPr>
          <p:cNvGrpSpPr/>
          <p:nvPr/>
        </p:nvGrpSpPr>
        <p:grpSpPr>
          <a:xfrm>
            <a:off x="8260358" y="2397018"/>
            <a:ext cx="3042309" cy="2719100"/>
            <a:chOff x="838642" y="2426081"/>
            <a:chExt cx="3042309" cy="271910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AD24037-C805-E194-C037-47CBB6AD2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0513" y="2426081"/>
              <a:ext cx="2698391" cy="2698391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81DF33E-AB6D-22E3-FA66-B507A018346F}"/>
                </a:ext>
              </a:extLst>
            </p:cNvPr>
            <p:cNvSpPr/>
            <p:nvPr/>
          </p:nvSpPr>
          <p:spPr>
            <a:xfrm>
              <a:off x="1030513" y="2449934"/>
              <a:ext cx="900186" cy="88628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1B381B1-C718-63CB-AF07-EB987D0699FE}"/>
                </a:ext>
              </a:extLst>
            </p:cNvPr>
            <p:cNvSpPr/>
            <p:nvPr/>
          </p:nvSpPr>
          <p:spPr>
            <a:xfrm>
              <a:off x="1930699" y="2449934"/>
              <a:ext cx="900186" cy="88628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BF96A93-64DC-CDA4-F143-823294DB1A6D}"/>
                </a:ext>
              </a:extLst>
            </p:cNvPr>
            <p:cNvSpPr/>
            <p:nvPr/>
          </p:nvSpPr>
          <p:spPr>
            <a:xfrm>
              <a:off x="1929615" y="3336221"/>
              <a:ext cx="900186" cy="88628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6509DE3-29E9-A6ED-96FB-EC18C090FD4A}"/>
                </a:ext>
              </a:extLst>
            </p:cNvPr>
            <p:cNvSpPr/>
            <p:nvPr/>
          </p:nvSpPr>
          <p:spPr>
            <a:xfrm>
              <a:off x="2827635" y="2451037"/>
              <a:ext cx="900186" cy="886287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 descr="사람, 어두운이(가) 표시된 사진&#10;&#10;자동 생성된 설명">
              <a:extLst>
                <a:ext uri="{FF2B5EF4-FFF2-40B4-BE49-F238E27FC236}">
                  <a16:creationId xmlns:a16="http://schemas.microsoft.com/office/drawing/2014/main" id="{77E9D2D9-E65A-C02A-44A9-A58CFACEA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671" y="3324453"/>
              <a:ext cx="1204280" cy="901645"/>
            </a:xfrm>
            <a:prstGeom prst="rect">
              <a:avLst/>
            </a:prstGeom>
          </p:spPr>
        </p:pic>
        <p:pic>
          <p:nvPicPr>
            <p:cNvPr id="38" name="그림 37" descr="사람, 어두운이(가) 표시된 사진&#10;&#10;자동 생성된 설명">
              <a:extLst>
                <a:ext uri="{FF2B5EF4-FFF2-40B4-BE49-F238E27FC236}">
                  <a16:creationId xmlns:a16="http://schemas.microsoft.com/office/drawing/2014/main" id="{F18903E8-45BD-1DD7-9392-109B8AE58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5588" y="4237080"/>
              <a:ext cx="1204280" cy="901645"/>
            </a:xfrm>
            <a:prstGeom prst="rect">
              <a:avLst/>
            </a:prstGeom>
          </p:spPr>
        </p:pic>
        <p:pic>
          <p:nvPicPr>
            <p:cNvPr id="39" name="그림 38" descr="사람, 어두운이(가) 표시된 사진&#10;&#10;자동 생성된 설명">
              <a:extLst>
                <a:ext uri="{FF2B5EF4-FFF2-40B4-BE49-F238E27FC236}">
                  <a16:creationId xmlns:a16="http://schemas.microsoft.com/office/drawing/2014/main" id="{637B7427-E6B5-2895-F683-949F1BF5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7568" y="4243536"/>
              <a:ext cx="1204280" cy="901645"/>
            </a:xfrm>
            <a:prstGeom prst="rect">
              <a:avLst/>
            </a:prstGeom>
          </p:spPr>
        </p:pic>
        <p:pic>
          <p:nvPicPr>
            <p:cNvPr id="40" name="그림 39" descr="사람, 어두운이(가) 표시된 사진&#10;&#10;자동 생성된 설명">
              <a:extLst>
                <a:ext uri="{FF2B5EF4-FFF2-40B4-BE49-F238E27FC236}">
                  <a16:creationId xmlns:a16="http://schemas.microsoft.com/office/drawing/2014/main" id="{E73C936A-2CE4-D49C-0D95-62A7F220E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382" y="4223378"/>
              <a:ext cx="1204280" cy="901645"/>
            </a:xfrm>
            <a:prstGeom prst="rect">
              <a:avLst/>
            </a:prstGeom>
          </p:spPr>
        </p:pic>
        <p:pic>
          <p:nvPicPr>
            <p:cNvPr id="41" name="그림 40" descr="사람, 어두운이(가) 표시된 사진&#10;&#10;자동 생성된 설명">
              <a:extLst>
                <a:ext uri="{FF2B5EF4-FFF2-40B4-BE49-F238E27FC236}">
                  <a16:creationId xmlns:a16="http://schemas.microsoft.com/office/drawing/2014/main" id="{74456E33-A1B8-B5FC-72F8-05559D0F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42" y="3357249"/>
              <a:ext cx="1204280" cy="90164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53695F8-13AF-1908-5ED8-557859E94435}"/>
              </a:ext>
            </a:extLst>
          </p:cNvPr>
          <p:cNvSpPr txBox="1"/>
          <p:nvPr/>
        </p:nvSpPr>
        <p:spPr>
          <a:xfrm>
            <a:off x="3894891" y="5445451"/>
            <a:ext cx="4045656" cy="869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매장 내를 돌아다니며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파밍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및 기물 작동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E7A40B-A239-9A9C-8715-A05DB4AD55F4}"/>
              </a:ext>
            </a:extLst>
          </p:cNvPr>
          <p:cNvSpPr txBox="1"/>
          <p:nvPr/>
        </p:nvSpPr>
        <p:spPr>
          <a:xfrm>
            <a:off x="8101154" y="5409507"/>
            <a:ext cx="3400540" cy="869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다이아 훔친 뒤 경찰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AI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와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금지 구역 출현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37E7DB0-6E1B-52DE-6BBF-76C9BE0A47E7}"/>
              </a:ext>
            </a:extLst>
          </p:cNvPr>
          <p:cNvCxnSpPr>
            <a:cxnSpLocks/>
          </p:cNvCxnSpPr>
          <p:nvPr/>
        </p:nvCxnSpPr>
        <p:spPr>
          <a:xfrm>
            <a:off x="3840039" y="3941311"/>
            <a:ext cx="7359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638BC36-8426-D11E-2D6A-A1132B41EF95}"/>
              </a:ext>
            </a:extLst>
          </p:cNvPr>
          <p:cNvCxnSpPr>
            <a:cxnSpLocks/>
          </p:cNvCxnSpPr>
          <p:nvPr/>
        </p:nvCxnSpPr>
        <p:spPr>
          <a:xfrm>
            <a:off x="7258425" y="3934624"/>
            <a:ext cx="799198" cy="133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511E02D-42FD-4DAD-969B-F2BFAA1787A8}"/>
              </a:ext>
            </a:extLst>
          </p:cNvPr>
          <p:cNvSpPr txBox="1"/>
          <p:nvPr/>
        </p:nvSpPr>
        <p:spPr>
          <a:xfrm>
            <a:off x="5174951" y="1757062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r>
              <a:rPr lang="ko-KR" altLang="en-US" sz="16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페이즈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4F4C69-30FB-6FA4-2F78-6F707A00C35C}"/>
              </a:ext>
            </a:extLst>
          </p:cNvPr>
          <p:cNvSpPr txBox="1"/>
          <p:nvPr/>
        </p:nvSpPr>
        <p:spPr>
          <a:xfrm>
            <a:off x="9355440" y="1772241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sz="16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페이즈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20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F1A2B-1984-C30B-B88A-3FE09C7A2562}"/>
              </a:ext>
            </a:extLst>
          </p:cNvPr>
          <p:cNvSpPr txBox="1"/>
          <p:nvPr/>
        </p:nvSpPr>
        <p:spPr>
          <a:xfrm>
            <a:off x="414058" y="770342"/>
            <a:ext cx="7390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 동선 </a:t>
            </a:r>
            <a:r>
              <a:rPr lang="en-US" altLang="ko-KR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 </a:t>
            </a:r>
            <a:r>
              <a:rPr lang="ko-KR" altLang="en-US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페이즈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C20A4-B622-C16E-56A4-703F85B6ACE1}"/>
              </a:ext>
            </a:extLst>
          </p:cNvPr>
          <p:cNvSpPr txBox="1"/>
          <p:nvPr/>
        </p:nvSpPr>
        <p:spPr>
          <a:xfrm>
            <a:off x="581200" y="4839094"/>
            <a:ext cx="43490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서로 견제하며 다이아를 훔쳐 달아남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18B2834-53D8-E2F4-31D1-B870B6F71F85}"/>
              </a:ext>
            </a:extLst>
          </p:cNvPr>
          <p:cNvGrpSpPr/>
          <p:nvPr/>
        </p:nvGrpSpPr>
        <p:grpSpPr>
          <a:xfrm>
            <a:off x="1016828" y="2956562"/>
            <a:ext cx="3394087" cy="1637422"/>
            <a:chOff x="800787" y="2956562"/>
            <a:chExt cx="3394087" cy="1637422"/>
          </a:xfrm>
        </p:grpSpPr>
        <p:pic>
          <p:nvPicPr>
            <p:cNvPr id="10" name="그림 9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E20BFD0F-A847-7388-90E7-3EC21F59F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5627" y="3201673"/>
              <a:ext cx="479247" cy="41694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F8FAE87-3D46-42E7-46CF-4E770507A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787" y="2956563"/>
              <a:ext cx="1003581" cy="1637421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D367F48-7FA6-CD32-3C49-7B51D0D64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389" y="2956562"/>
              <a:ext cx="1003581" cy="1637421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ACFE980-96A2-6765-3690-1E80BBF433A0}"/>
              </a:ext>
            </a:extLst>
          </p:cNvPr>
          <p:cNvGrpSpPr/>
          <p:nvPr/>
        </p:nvGrpSpPr>
        <p:grpSpPr>
          <a:xfrm>
            <a:off x="6988247" y="2956562"/>
            <a:ext cx="4271642" cy="1712965"/>
            <a:chOff x="6988247" y="2956562"/>
            <a:chExt cx="4271642" cy="171296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16B552F-39EE-4004-6E1A-3CA43CE75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8596" y="2956562"/>
              <a:ext cx="749207" cy="124368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1E8184E-7D3E-B6E3-9EAC-AB18ADBAB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982" y="3011595"/>
              <a:ext cx="1517907" cy="114857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6368E74-D258-E362-0894-AE8916E84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8247" y="3126247"/>
              <a:ext cx="1643604" cy="124368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B5E350-4D48-419D-5D2A-A1A9B970632A}"/>
                </a:ext>
              </a:extLst>
            </p:cNvPr>
            <p:cNvSpPr txBox="1"/>
            <p:nvPr/>
          </p:nvSpPr>
          <p:spPr>
            <a:xfrm>
              <a:off x="7426111" y="4243385"/>
              <a:ext cx="601606" cy="42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정문</a:t>
              </a:r>
              <a:endPara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7814B1-69F0-F7FF-1941-ED1D8C146BF4}"/>
                </a:ext>
              </a:extLst>
            </p:cNvPr>
            <p:cNvSpPr txBox="1"/>
            <p:nvPr/>
          </p:nvSpPr>
          <p:spPr>
            <a:xfrm>
              <a:off x="8786758" y="4227934"/>
              <a:ext cx="955224" cy="414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비상구</a:t>
              </a:r>
              <a:endPara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62A59A-BC67-A946-11A4-4B8D8F70DC48}"/>
                </a:ext>
              </a:extLst>
            </p:cNvPr>
            <p:cNvSpPr txBox="1"/>
            <p:nvPr/>
          </p:nvSpPr>
          <p:spPr>
            <a:xfrm>
              <a:off x="10085712" y="4243385"/>
              <a:ext cx="601606" cy="4261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>
                  <a:latin typeface="나눔스퀘어OTF ExtraBold" panose="020B0600000101010101" pitchFamily="34" charset="-127"/>
                  <a:ea typeface="나눔스퀘어OTF ExtraBold" panose="020B0600000101010101" pitchFamily="34" charset="-127"/>
                </a:rPr>
                <a:t>옥상</a:t>
              </a:r>
              <a:endPara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76BD550-D8F0-03E8-125A-1CEF482371C8}"/>
              </a:ext>
            </a:extLst>
          </p:cNvPr>
          <p:cNvSpPr txBox="1"/>
          <p:nvPr/>
        </p:nvSpPr>
        <p:spPr>
          <a:xfrm>
            <a:off x="6191566" y="4903282"/>
            <a:ext cx="593682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페이즈가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시작되고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 뒤 부터 탈출 루트 생성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맵의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랜덤한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위치에 생성된 탈출루트로 탈출 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83A2DD4-0CC0-9080-9105-15F3DEFDAB25}"/>
              </a:ext>
            </a:extLst>
          </p:cNvPr>
          <p:cNvCxnSpPr>
            <a:cxnSpLocks/>
          </p:cNvCxnSpPr>
          <p:nvPr/>
        </p:nvCxnSpPr>
        <p:spPr>
          <a:xfrm>
            <a:off x="5360002" y="3829167"/>
            <a:ext cx="7359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549267-0239-4095-E0D8-F70CA698EF53}"/>
              </a:ext>
            </a:extLst>
          </p:cNvPr>
          <p:cNvSpPr/>
          <p:nvPr/>
        </p:nvSpPr>
        <p:spPr>
          <a:xfrm>
            <a:off x="617658" y="2851510"/>
            <a:ext cx="4312594" cy="1710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5E8E32-F878-A04D-FFAB-8D2A106C9019}"/>
              </a:ext>
            </a:extLst>
          </p:cNvPr>
          <p:cNvSpPr/>
          <p:nvPr/>
        </p:nvSpPr>
        <p:spPr>
          <a:xfrm>
            <a:off x="6664783" y="2724989"/>
            <a:ext cx="4689017" cy="2036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D3374F-40BF-C970-948B-837D94FE905E}"/>
              </a:ext>
            </a:extLst>
          </p:cNvPr>
          <p:cNvSpPr txBox="1"/>
          <p:nvPr/>
        </p:nvSpPr>
        <p:spPr>
          <a:xfrm>
            <a:off x="153435" y="17957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172641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F1A2B-1984-C30B-B88A-3FE09C7A2562}"/>
              </a:ext>
            </a:extLst>
          </p:cNvPr>
          <p:cNvSpPr txBox="1"/>
          <p:nvPr/>
        </p:nvSpPr>
        <p:spPr>
          <a:xfrm>
            <a:off x="414059" y="770342"/>
            <a:ext cx="4782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다이아를 뺏는 방법</a:t>
            </a:r>
          </a:p>
        </p:txBody>
      </p:sp>
      <p:pic>
        <p:nvPicPr>
          <p:cNvPr id="8" name="그림 7" descr="건물, 창문이(가) 표시된 사진&#10;&#10;자동 생성된 설명">
            <a:extLst>
              <a:ext uri="{FF2B5EF4-FFF2-40B4-BE49-F238E27FC236}">
                <a16:creationId xmlns:a16="http://schemas.microsoft.com/office/drawing/2014/main" id="{1EDD34AA-3965-5374-C272-7FAC1DC4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97" y="3029818"/>
            <a:ext cx="392140" cy="341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8A6E10-5C73-D20A-1B39-B320F1A3CC48}"/>
              </a:ext>
            </a:extLst>
          </p:cNvPr>
          <p:cNvSpPr txBox="1"/>
          <p:nvPr/>
        </p:nvSpPr>
        <p:spPr>
          <a:xfrm>
            <a:off x="7166470" y="4780740"/>
            <a:ext cx="3597670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다이아를 뺏은 플레이어는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초간 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투명화와 무적시간이 주어진다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291765-0EF8-BDF9-4958-1C6D063D7308}"/>
              </a:ext>
            </a:extLst>
          </p:cNvPr>
          <p:cNvSpPr txBox="1"/>
          <p:nvPr/>
        </p:nvSpPr>
        <p:spPr>
          <a:xfrm>
            <a:off x="951898" y="4780740"/>
            <a:ext cx="370659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 기본공격을 통해 상대방과 충돌하면 다이아를 뺏게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3C120E-C13F-7D34-D504-68CA1E9CB94C}"/>
              </a:ext>
            </a:extLst>
          </p:cNvPr>
          <p:cNvGrpSpPr/>
          <p:nvPr/>
        </p:nvGrpSpPr>
        <p:grpSpPr>
          <a:xfrm>
            <a:off x="576619" y="2670972"/>
            <a:ext cx="5009453" cy="1459455"/>
            <a:chOff x="576619" y="2670972"/>
            <a:chExt cx="5009453" cy="1459455"/>
          </a:xfrm>
        </p:grpSpPr>
        <p:pic>
          <p:nvPicPr>
            <p:cNvPr id="35" name="그림 34" descr="밤하늘이(가) 표시된 사진&#10;&#10;자동 생성된 설명">
              <a:extLst>
                <a:ext uri="{FF2B5EF4-FFF2-40B4-BE49-F238E27FC236}">
                  <a16:creationId xmlns:a16="http://schemas.microsoft.com/office/drawing/2014/main" id="{8DB3ACB7-6650-B9BC-416E-85C1AA770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7088" y="2670972"/>
              <a:ext cx="1298984" cy="1400017"/>
            </a:xfrm>
            <a:prstGeom prst="rect">
              <a:avLst/>
            </a:prstGeom>
          </p:spPr>
        </p:pic>
        <p:pic>
          <p:nvPicPr>
            <p:cNvPr id="36" name="그림 35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CF61B64B-C9E5-6D29-C740-ADA65B9ED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1824" y="3663635"/>
              <a:ext cx="392140" cy="341162"/>
            </a:xfrm>
            <a:prstGeom prst="rect">
              <a:avLst/>
            </a:prstGeom>
          </p:spPr>
        </p:pic>
        <p:pic>
          <p:nvPicPr>
            <p:cNvPr id="37" name="그림 36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00FD5FA8-7C4D-368A-8B3E-19996F5C0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481" y="2991181"/>
              <a:ext cx="392140" cy="341162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CD394FF6-8CB4-431E-AFCB-EA67E8D07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619" y="2790621"/>
              <a:ext cx="821172" cy="1339806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261174B-AFFC-4AAB-7320-F34EAB7F2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5238" y="2790621"/>
              <a:ext cx="821172" cy="1339806"/>
            </a:xfrm>
            <a:prstGeom prst="rect">
              <a:avLst/>
            </a:prstGeom>
          </p:spPr>
        </p:pic>
        <p:pic>
          <p:nvPicPr>
            <p:cNvPr id="41" name="그림 40" descr="어두운, 집고양이, 밤하늘이(가) 표시된 사진&#10;&#10;자동 생성된 설명">
              <a:extLst>
                <a:ext uri="{FF2B5EF4-FFF2-40B4-BE49-F238E27FC236}">
                  <a16:creationId xmlns:a16="http://schemas.microsoft.com/office/drawing/2014/main" id="{7B3E3CC2-CF96-0879-3A2F-EDA9A3A06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5820" y="2870447"/>
              <a:ext cx="1117105" cy="1117105"/>
            </a:xfrm>
            <a:prstGeom prst="rect">
              <a:avLst/>
            </a:prstGeom>
          </p:spPr>
        </p:pic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C8FF475F-FB26-CC17-313E-B1640A00F161}"/>
                </a:ext>
              </a:extLst>
            </p:cNvPr>
            <p:cNvCxnSpPr>
              <a:cxnSpLocks/>
            </p:cNvCxnSpPr>
            <p:nvPr/>
          </p:nvCxnSpPr>
          <p:spPr>
            <a:xfrm>
              <a:off x="2626137" y="3465599"/>
              <a:ext cx="61968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9427EA82-2272-C3DE-EFFD-F9C1661F8B45}"/>
              </a:ext>
            </a:extLst>
          </p:cNvPr>
          <p:cNvGrpSpPr/>
          <p:nvPr/>
        </p:nvGrpSpPr>
        <p:grpSpPr>
          <a:xfrm>
            <a:off x="7857440" y="2790621"/>
            <a:ext cx="3502629" cy="1361707"/>
            <a:chOff x="7857440" y="2790621"/>
            <a:chExt cx="3502629" cy="1361707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91C5AE0-6AE5-D46A-1D94-FF8579812291}"/>
                </a:ext>
              </a:extLst>
            </p:cNvPr>
            <p:cNvCxnSpPr>
              <a:cxnSpLocks/>
            </p:cNvCxnSpPr>
            <p:nvPr/>
          </p:nvCxnSpPr>
          <p:spPr>
            <a:xfrm>
              <a:off x="8701817" y="3465599"/>
              <a:ext cx="61968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E7DF00EB-683D-9A39-E242-64D5E02E6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57440" y="2790621"/>
              <a:ext cx="821172" cy="1339806"/>
            </a:xfrm>
            <a:prstGeom prst="rect">
              <a:avLst/>
            </a:prstGeom>
          </p:spPr>
        </p:pic>
        <p:pic>
          <p:nvPicPr>
            <p:cNvPr id="44" name="그림 43" descr="건물, 창문이(가) 표시된 사진&#10;&#10;자동 생성된 설명">
              <a:extLst>
                <a:ext uri="{FF2B5EF4-FFF2-40B4-BE49-F238E27FC236}">
                  <a16:creationId xmlns:a16="http://schemas.microsoft.com/office/drawing/2014/main" id="{6A822FD8-B7ED-0C65-8FAD-A5B593011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8154" y="3051719"/>
              <a:ext cx="392140" cy="341162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C1A5E5D4-AEFF-9681-6DBD-3037E156A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54224" y="2799728"/>
              <a:ext cx="821172" cy="1339806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72C389D1-B6CA-BC89-3291-2CF20E744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538897" y="2812522"/>
              <a:ext cx="821172" cy="1339806"/>
            </a:xfrm>
            <a:prstGeom prst="rect">
              <a:avLst/>
            </a:prstGeom>
          </p:spPr>
        </p:pic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9436D7-943B-4E5E-A708-3480412D2BB3}"/>
              </a:ext>
            </a:extLst>
          </p:cNvPr>
          <p:cNvCxnSpPr>
            <a:cxnSpLocks/>
          </p:cNvCxnSpPr>
          <p:nvPr/>
        </p:nvCxnSpPr>
        <p:spPr>
          <a:xfrm>
            <a:off x="5586072" y="3570375"/>
            <a:ext cx="7359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EEA78B-61EF-86AA-3AE9-2107FEE22C9A}"/>
              </a:ext>
            </a:extLst>
          </p:cNvPr>
          <p:cNvSpPr/>
          <p:nvPr/>
        </p:nvSpPr>
        <p:spPr>
          <a:xfrm>
            <a:off x="6355269" y="2266801"/>
            <a:ext cx="5220073" cy="2208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900BC0-17C4-DF28-2A1E-5A78F4D28AAD}"/>
              </a:ext>
            </a:extLst>
          </p:cNvPr>
          <p:cNvSpPr/>
          <p:nvPr/>
        </p:nvSpPr>
        <p:spPr>
          <a:xfrm>
            <a:off x="288367" y="2288702"/>
            <a:ext cx="5220073" cy="2208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C34DB9-5C7B-A853-7B19-3C66AF5E7492}"/>
              </a:ext>
            </a:extLst>
          </p:cNvPr>
          <p:cNvSpPr txBox="1"/>
          <p:nvPr/>
        </p:nvSpPr>
        <p:spPr>
          <a:xfrm>
            <a:off x="153435" y="17957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209113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F1A2B-1984-C30B-B88A-3FE09C7A2562}"/>
              </a:ext>
            </a:extLst>
          </p:cNvPr>
          <p:cNvSpPr txBox="1"/>
          <p:nvPr/>
        </p:nvSpPr>
        <p:spPr>
          <a:xfrm>
            <a:off x="414059" y="770342"/>
            <a:ext cx="4782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플레이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감옥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A6E10-5C73-D20A-1B39-B320F1A3CC48}"/>
              </a:ext>
            </a:extLst>
          </p:cNvPr>
          <p:cNvSpPr txBox="1"/>
          <p:nvPr/>
        </p:nvSpPr>
        <p:spPr>
          <a:xfrm>
            <a:off x="2856784" y="4913496"/>
            <a:ext cx="6478432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경찰에게 피격 시 감옥으로 가게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감옥으로 이동되면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초 뒤에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맵의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랜덤한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위치에 다시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리스폰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E53C39-0C6D-D434-381A-02D9BF2A5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80" y="1900277"/>
            <a:ext cx="1605460" cy="2440953"/>
          </a:xfrm>
          <a:prstGeom prst="rect">
            <a:avLst/>
          </a:prstGeom>
          <a:ln w="76200"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A69A5E-A8F5-3970-F918-547D17AAE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292" y="1900279"/>
            <a:ext cx="1605460" cy="2440953"/>
          </a:xfrm>
          <a:prstGeom prst="rect">
            <a:avLst/>
          </a:prstGeom>
          <a:ln w="76200">
            <a:noFill/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466149-AF1E-C05B-F4B8-6C7D12815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752" y="1900278"/>
            <a:ext cx="1605460" cy="2440953"/>
          </a:xfrm>
          <a:prstGeom prst="rect">
            <a:avLst/>
          </a:prstGeom>
          <a:ln w="76200">
            <a:noFill/>
          </a:ln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560D4A8-FB25-BB68-E2C7-5EA4EF798D04}"/>
              </a:ext>
            </a:extLst>
          </p:cNvPr>
          <p:cNvCxnSpPr/>
          <p:nvPr/>
        </p:nvCxnSpPr>
        <p:spPr>
          <a:xfrm>
            <a:off x="2733368" y="1900275"/>
            <a:ext cx="601734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4E6FC8-59A2-47E0-E09B-6862BE64AADF}"/>
              </a:ext>
            </a:extLst>
          </p:cNvPr>
          <p:cNvCxnSpPr/>
          <p:nvPr/>
        </p:nvCxnSpPr>
        <p:spPr>
          <a:xfrm>
            <a:off x="2805195" y="4687720"/>
            <a:ext cx="601734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E95028E-7665-F60D-1A49-50EF2ADA7382}"/>
              </a:ext>
            </a:extLst>
          </p:cNvPr>
          <p:cNvCxnSpPr/>
          <p:nvPr/>
        </p:nvCxnSpPr>
        <p:spPr>
          <a:xfrm>
            <a:off x="8180669" y="1900275"/>
            <a:ext cx="0" cy="2787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0592826-3DC0-E25B-1735-097416E3CA52}"/>
              </a:ext>
            </a:extLst>
          </p:cNvPr>
          <p:cNvCxnSpPr/>
          <p:nvPr/>
        </p:nvCxnSpPr>
        <p:spPr>
          <a:xfrm>
            <a:off x="7305594" y="1900275"/>
            <a:ext cx="0" cy="2787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9061E37-D79B-01FB-291A-92D6A22E7C15}"/>
              </a:ext>
            </a:extLst>
          </p:cNvPr>
          <p:cNvCxnSpPr/>
          <p:nvPr/>
        </p:nvCxnSpPr>
        <p:spPr>
          <a:xfrm>
            <a:off x="6371524" y="1900275"/>
            <a:ext cx="0" cy="2787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89E4DF-1E99-37FE-34CC-E6B921115CC1}"/>
              </a:ext>
            </a:extLst>
          </p:cNvPr>
          <p:cNvCxnSpPr/>
          <p:nvPr/>
        </p:nvCxnSpPr>
        <p:spPr>
          <a:xfrm>
            <a:off x="5289972" y="1900275"/>
            <a:ext cx="0" cy="2787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CF71FD0-99D5-4378-FC6E-BF03A1B53798}"/>
              </a:ext>
            </a:extLst>
          </p:cNvPr>
          <p:cNvCxnSpPr/>
          <p:nvPr/>
        </p:nvCxnSpPr>
        <p:spPr>
          <a:xfrm>
            <a:off x="4454230" y="1900275"/>
            <a:ext cx="0" cy="2787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B75782B-500E-6DED-7F0E-D754447DFCEE}"/>
              </a:ext>
            </a:extLst>
          </p:cNvPr>
          <p:cNvCxnSpPr/>
          <p:nvPr/>
        </p:nvCxnSpPr>
        <p:spPr>
          <a:xfrm>
            <a:off x="3628319" y="1900275"/>
            <a:ext cx="0" cy="27874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807543-31F7-90F2-4536-7DB1D8659405}"/>
              </a:ext>
            </a:extLst>
          </p:cNvPr>
          <p:cNvSpPr txBox="1"/>
          <p:nvPr/>
        </p:nvSpPr>
        <p:spPr>
          <a:xfrm>
            <a:off x="153435" y="17957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플레이</a:t>
            </a:r>
          </a:p>
        </p:txBody>
      </p:sp>
    </p:spTree>
    <p:extLst>
      <p:ext uri="{BB962C8B-B14F-4D97-AF65-F5344CB8AC3E}">
        <p14:creationId xmlns:p14="http://schemas.microsoft.com/office/powerpoint/2010/main" val="421861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426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타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</a:t>
            </a:r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과의 비교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47352-9C6E-CEAE-BA28-FD0E751F601E}"/>
              </a:ext>
            </a:extLst>
          </p:cNvPr>
          <p:cNvSpPr txBox="1"/>
          <p:nvPr/>
        </p:nvSpPr>
        <p:spPr>
          <a:xfrm>
            <a:off x="5035590" y="2030217"/>
            <a:ext cx="6318210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유사성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기물을 갖고 있는 플레이어 터치 시 승리조건을 뺏을 수 있다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타 플레이어를 피해 도망가며 승리조건을 사수 해야 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차별성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아이템을 사용해 타 플레이어 공격 가능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기물을 이용해 승리조건을 갖고 탈출 해야함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8F5DF8-AE5D-3CC4-B84D-51EADEEB7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59" y="2368279"/>
            <a:ext cx="4207688" cy="236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2F3F72-40D5-1EB7-1CEB-C7A6AEE17716}"/>
              </a:ext>
            </a:extLst>
          </p:cNvPr>
          <p:cNvSpPr txBox="1"/>
          <p:nvPr/>
        </p:nvSpPr>
        <p:spPr>
          <a:xfrm>
            <a:off x="1339756" y="4733000"/>
            <a:ext cx="278151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폴가이즈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펭귄 쟁탈전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2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426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타</a:t>
            </a:r>
            <a:r>
              <a:rPr lang="en-US" altLang="ko-KR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</a:t>
            </a:r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과의 비교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47352-9C6E-CEAE-BA28-FD0E751F601E}"/>
              </a:ext>
            </a:extLst>
          </p:cNvPr>
          <p:cNvSpPr txBox="1"/>
          <p:nvPr/>
        </p:nvSpPr>
        <p:spPr>
          <a:xfrm>
            <a:off x="5035590" y="2536403"/>
            <a:ext cx="6318210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유사성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금지구역발생시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미니맵에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표시되며 더 이상 이동 불가능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차별성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지도아이템 습득 시 모든 기물의 위치가 표시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pic>
        <p:nvPicPr>
          <p:cNvPr id="9" name="Picture 2" descr="2022.2.3 정기 점검 사전 안내 (0.51.0 패치노트) - 수정됨 :: 이터널 리턴">
            <a:extLst>
              <a:ext uri="{FF2B5EF4-FFF2-40B4-BE49-F238E27FC236}">
                <a16:creationId xmlns:a16="http://schemas.microsoft.com/office/drawing/2014/main" id="{C4F4F926-C944-B9AF-A04C-FAFAFE8F6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62" y="2000503"/>
            <a:ext cx="3506341" cy="349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342E17-799D-0AD2-B03B-5EC1F690A6AE}"/>
              </a:ext>
            </a:extLst>
          </p:cNvPr>
          <p:cNvSpPr txBox="1"/>
          <p:nvPr/>
        </p:nvSpPr>
        <p:spPr>
          <a:xfrm>
            <a:off x="2127269" y="5673019"/>
            <a:ext cx="1505753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이터널리턴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252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6516" y="6297410"/>
            <a:ext cx="2743200" cy="365125"/>
          </a:xfrm>
        </p:spPr>
        <p:txBody>
          <a:bodyPr/>
          <a:lstStyle/>
          <a:p>
            <a:fld id="{B32CDC79-F282-4EA1-88DB-1A7F8AE5BEC8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키 설정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B8F30-F93C-532A-B716-EF5FCD40751E}"/>
              </a:ext>
            </a:extLst>
          </p:cNvPr>
          <p:cNvSpPr txBox="1"/>
          <p:nvPr/>
        </p:nvSpPr>
        <p:spPr>
          <a:xfrm>
            <a:off x="152416" y="17891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UI/UX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B28D794-9D61-F27D-BE0A-EC88C4269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pic>
        <p:nvPicPr>
          <p:cNvPr id="12" name="Picture 2" descr="건반, 전자, 컴퓨터, 기술, 단추, 아스키, 키패드, 입력, 장치, 하드웨어">
            <a:extLst>
              <a:ext uri="{FF2B5EF4-FFF2-40B4-BE49-F238E27FC236}">
                <a16:creationId xmlns:a16="http://schemas.microsoft.com/office/drawing/2014/main" id="{76A321F6-31F7-7F6D-49D9-A1FD1AE39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562" y="2232956"/>
            <a:ext cx="7119030" cy="355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d Dot Design Award : Microsoft 인체 공학적 마우스">
            <a:extLst>
              <a:ext uri="{FF2B5EF4-FFF2-40B4-BE49-F238E27FC236}">
                <a16:creationId xmlns:a16="http://schemas.microsoft.com/office/drawing/2014/main" id="{015C56AF-D8B7-BB68-F361-C4E90A15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685" y="2664925"/>
            <a:ext cx="22479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491DA5-529F-5B03-5AF9-03FEF218BB14}"/>
              </a:ext>
            </a:extLst>
          </p:cNvPr>
          <p:cNvSpPr/>
          <p:nvPr/>
        </p:nvSpPr>
        <p:spPr>
          <a:xfrm>
            <a:off x="3405269" y="4925989"/>
            <a:ext cx="223520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6149C4-A1BE-A7CE-CFC0-99F32BB633C9}"/>
              </a:ext>
            </a:extLst>
          </p:cNvPr>
          <p:cNvCxnSpPr>
            <a:stCxn id="13" idx="2"/>
          </p:cNvCxnSpPr>
          <p:nvPr/>
        </p:nvCxnSpPr>
        <p:spPr>
          <a:xfrm flipH="1">
            <a:off x="4512709" y="5291749"/>
            <a:ext cx="10160" cy="753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6C9FBE-D961-95EF-C95B-D32BE7277809}"/>
              </a:ext>
            </a:extLst>
          </p:cNvPr>
          <p:cNvSpPr/>
          <p:nvPr/>
        </p:nvSpPr>
        <p:spPr>
          <a:xfrm>
            <a:off x="2125109" y="4012712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A58B7E-3FA0-576D-60F5-48EFDC7886A2}"/>
              </a:ext>
            </a:extLst>
          </p:cNvPr>
          <p:cNvSpPr/>
          <p:nvPr/>
        </p:nvSpPr>
        <p:spPr>
          <a:xfrm>
            <a:off x="3019189" y="4012712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41FD9A-4B5F-CD0B-32A1-628A37DE287E}"/>
              </a:ext>
            </a:extLst>
          </p:cNvPr>
          <p:cNvSpPr/>
          <p:nvPr/>
        </p:nvSpPr>
        <p:spPr>
          <a:xfrm>
            <a:off x="2572149" y="4012712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290D6D-DC5E-8C6E-0562-B66C2F6AB442}"/>
              </a:ext>
            </a:extLst>
          </p:cNvPr>
          <p:cNvSpPr/>
          <p:nvPr/>
        </p:nvSpPr>
        <p:spPr>
          <a:xfrm>
            <a:off x="2370983" y="3556577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B5D18B-3214-22B7-736B-347CDF8DA82D}"/>
              </a:ext>
            </a:extLst>
          </p:cNvPr>
          <p:cNvSpPr/>
          <p:nvPr/>
        </p:nvSpPr>
        <p:spPr>
          <a:xfrm>
            <a:off x="1327041" y="4469381"/>
            <a:ext cx="452627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4DC770-A61F-A413-0829-3910C0616061}"/>
              </a:ext>
            </a:extLst>
          </p:cNvPr>
          <p:cNvSpPr/>
          <p:nvPr/>
        </p:nvSpPr>
        <p:spPr>
          <a:xfrm>
            <a:off x="2812943" y="3556577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9DBA653-3CBE-0EF9-8A1E-604373C851C3}"/>
              </a:ext>
            </a:extLst>
          </p:cNvPr>
          <p:cNvSpPr/>
          <p:nvPr/>
        </p:nvSpPr>
        <p:spPr>
          <a:xfrm>
            <a:off x="1779668" y="3080103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EBAC4D-A5A3-B797-E370-53B6C26EFA0D}"/>
              </a:ext>
            </a:extLst>
          </p:cNvPr>
          <p:cNvSpPr/>
          <p:nvPr/>
        </p:nvSpPr>
        <p:spPr>
          <a:xfrm>
            <a:off x="2226709" y="3100442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CDBB5BF-C067-BAE9-15A3-CD667AA5CA2A}"/>
              </a:ext>
            </a:extLst>
          </p:cNvPr>
          <p:cNvSpPr/>
          <p:nvPr/>
        </p:nvSpPr>
        <p:spPr>
          <a:xfrm>
            <a:off x="2675783" y="3082461"/>
            <a:ext cx="335280" cy="365760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B8FC93E-3A88-B67D-77DF-869A8A4ED31C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3186829" y="4378472"/>
            <a:ext cx="0" cy="1522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12BFF46-50D7-6DC0-1C69-5908F79D7750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2729629" y="4378472"/>
            <a:ext cx="90009" cy="17312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8214C746-281E-9B7E-3E1D-10CFFED33716}"/>
              </a:ext>
            </a:extLst>
          </p:cNvPr>
          <p:cNvCxnSpPr>
            <a:cxnSpLocks/>
          </p:cNvCxnSpPr>
          <p:nvPr/>
        </p:nvCxnSpPr>
        <p:spPr>
          <a:xfrm>
            <a:off x="2325263" y="4378473"/>
            <a:ext cx="0" cy="1522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46C8AC2-88E8-DB1E-ABC5-433855FB15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103033" y="4652261"/>
            <a:ext cx="2240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14E1171-8B50-51DC-E218-C275F8C371C4}"/>
              </a:ext>
            </a:extLst>
          </p:cNvPr>
          <p:cNvCxnSpPr>
            <a:cxnSpLocks/>
            <a:stCxn id="20" idx="1"/>
            <a:endCxn id="110" idx="3"/>
          </p:cNvCxnSpPr>
          <p:nvPr/>
        </p:nvCxnSpPr>
        <p:spPr>
          <a:xfrm flipH="1" flipV="1">
            <a:off x="1156862" y="3722010"/>
            <a:ext cx="1214121" cy="174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B3573E8-59E2-A3C8-8F50-5343F1D13296}"/>
              </a:ext>
            </a:extLst>
          </p:cNvPr>
          <p:cNvCxnSpPr>
            <a:cxnSpLocks/>
            <a:stCxn id="33" idx="0"/>
            <a:endCxn id="107" idx="2"/>
          </p:cNvCxnSpPr>
          <p:nvPr/>
        </p:nvCxnSpPr>
        <p:spPr>
          <a:xfrm flipV="1">
            <a:off x="2980583" y="2321636"/>
            <a:ext cx="449467" cy="12349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281608C-6C7A-60B0-3B5D-31488A38833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947308" y="2232956"/>
            <a:ext cx="0" cy="8471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F666435-C189-B4E6-9816-765D17B839A1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2394349" y="2241631"/>
            <a:ext cx="0" cy="8588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F227A0F-F302-5DF8-0F6D-D4379EF5F0DD}"/>
              </a:ext>
            </a:extLst>
          </p:cNvPr>
          <p:cNvCxnSpPr>
            <a:cxnSpLocks/>
            <a:stCxn id="98" idx="2"/>
            <a:endCxn id="36" idx="0"/>
          </p:cNvCxnSpPr>
          <p:nvPr/>
        </p:nvCxnSpPr>
        <p:spPr>
          <a:xfrm>
            <a:off x="2843423" y="2027473"/>
            <a:ext cx="0" cy="1054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2CF86A6-A2A0-D6DD-9C42-D4811EAA2748}"/>
              </a:ext>
            </a:extLst>
          </p:cNvPr>
          <p:cNvSpPr txBox="1"/>
          <p:nvPr/>
        </p:nvSpPr>
        <p:spPr>
          <a:xfrm>
            <a:off x="1720107" y="1971345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주먹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47CF38-54AD-78F3-31E1-75963FE49BDC}"/>
              </a:ext>
            </a:extLst>
          </p:cNvPr>
          <p:cNvSpPr txBox="1"/>
          <p:nvPr/>
        </p:nvSpPr>
        <p:spPr>
          <a:xfrm>
            <a:off x="2223965" y="1959701"/>
            <a:ext cx="312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덫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3D3138-155D-AA05-AF03-930B245D308B}"/>
              </a:ext>
            </a:extLst>
          </p:cNvPr>
          <p:cNvSpPr txBox="1"/>
          <p:nvPr/>
        </p:nvSpPr>
        <p:spPr>
          <a:xfrm>
            <a:off x="2430489" y="1765863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아드레날린</a:t>
            </a:r>
            <a:endParaRPr lang="ko-KR" altLang="en-US" sz="11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4BE389B-2697-E1D9-0926-5C8B71DD4BD1}"/>
              </a:ext>
            </a:extLst>
          </p:cNvPr>
          <p:cNvSpPr txBox="1"/>
          <p:nvPr/>
        </p:nvSpPr>
        <p:spPr>
          <a:xfrm>
            <a:off x="3081236" y="2060026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상호작용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CEA425-6C92-8BB2-EE01-7A4DBC7332AA}"/>
              </a:ext>
            </a:extLst>
          </p:cNvPr>
          <p:cNvSpPr txBox="1"/>
          <p:nvPr/>
        </p:nvSpPr>
        <p:spPr>
          <a:xfrm>
            <a:off x="295729" y="3591205"/>
            <a:ext cx="861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앞으로 이동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069C6BF-C576-91C5-7F18-F40F07BEC65E}"/>
              </a:ext>
            </a:extLst>
          </p:cNvPr>
          <p:cNvSpPr txBox="1"/>
          <p:nvPr/>
        </p:nvSpPr>
        <p:spPr>
          <a:xfrm>
            <a:off x="1952748" y="5914601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좌측이동</a:t>
            </a:r>
            <a:endParaRPr lang="ko-KR" altLang="en-US" sz="11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81E5477-80A2-893E-4DAF-6531D101E9E8}"/>
              </a:ext>
            </a:extLst>
          </p:cNvPr>
          <p:cNvSpPr txBox="1"/>
          <p:nvPr/>
        </p:nvSpPr>
        <p:spPr>
          <a:xfrm>
            <a:off x="2420329" y="610969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뒤로 이동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3B6844B-1650-E43D-9E8E-76721B208950}"/>
              </a:ext>
            </a:extLst>
          </p:cNvPr>
          <p:cNvSpPr txBox="1"/>
          <p:nvPr/>
        </p:nvSpPr>
        <p:spPr>
          <a:xfrm>
            <a:off x="2927650" y="5928323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우측이동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B3F8C3E-FF92-2A2B-D11C-55138F784CCE}"/>
              </a:ext>
            </a:extLst>
          </p:cNvPr>
          <p:cNvSpPr txBox="1"/>
          <p:nvPr/>
        </p:nvSpPr>
        <p:spPr>
          <a:xfrm>
            <a:off x="587475" y="4521456"/>
            <a:ext cx="569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달리기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20CFA-E870-A1AA-3D1C-1CA781FF6C9F}"/>
              </a:ext>
            </a:extLst>
          </p:cNvPr>
          <p:cNvSpPr txBox="1"/>
          <p:nvPr/>
        </p:nvSpPr>
        <p:spPr>
          <a:xfrm>
            <a:off x="4238175" y="6109694"/>
            <a:ext cx="4411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점프</a:t>
            </a:r>
            <a:endParaRPr lang="ko-KR" altLang="en-US" sz="11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EC05F-E27D-39AC-575B-6308BF5CF920}"/>
              </a:ext>
            </a:extLst>
          </p:cNvPr>
          <p:cNvSpPr txBox="1"/>
          <p:nvPr/>
        </p:nvSpPr>
        <p:spPr>
          <a:xfrm>
            <a:off x="9613639" y="2394919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상호작용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875885-A38F-6429-364E-7772FE4F2BFC}"/>
              </a:ext>
            </a:extLst>
          </p:cNvPr>
          <p:cNvSpPr/>
          <p:nvPr/>
        </p:nvSpPr>
        <p:spPr>
          <a:xfrm>
            <a:off x="10048343" y="3146968"/>
            <a:ext cx="371534" cy="678131"/>
          </a:xfrm>
          <a:prstGeom prst="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1E1DDDE-48C3-802B-394B-00B439C9F5EB}"/>
              </a:ext>
            </a:extLst>
          </p:cNvPr>
          <p:cNvCxnSpPr>
            <a:cxnSpLocks/>
          </p:cNvCxnSpPr>
          <p:nvPr/>
        </p:nvCxnSpPr>
        <p:spPr>
          <a:xfrm>
            <a:off x="9962452" y="2698457"/>
            <a:ext cx="171783" cy="6781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28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기술적 요소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228D7-8AC4-5305-008D-91F68443955F}"/>
              </a:ext>
            </a:extLst>
          </p:cNvPr>
          <p:cNvSpPr txBox="1"/>
          <p:nvPr/>
        </p:nvSpPr>
        <p:spPr>
          <a:xfrm>
            <a:off x="224608" y="1720415"/>
            <a:ext cx="11129191" cy="435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1. </a:t>
            </a:r>
            <a:r>
              <a:rPr lang="ko-KR" altLang="en-US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애니메이션</a:t>
            </a:r>
            <a:endParaRPr lang="ko-KR" altLang="ko-KR" sz="18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ko-KR" sz="1800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U</a:t>
            </a:r>
            <a:r>
              <a:rPr lang="en-US" altLang="ko-KR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nity 3D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이용한 </a:t>
            </a:r>
            <a:r>
              <a:rPr lang="ko-KR" altLang="en-US" b="1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스키닝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애니메이션을 이용하여 캐릭터의 움직임과 엄폐물과의 상호작용을 구현</a:t>
            </a:r>
            <a:endParaRPr lang="en-US" altLang="ko-KR" sz="18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2. </a:t>
            </a:r>
            <a:r>
              <a:rPr lang="ko-KR" altLang="en-US" sz="1800" b="1" kern="10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파티클</a:t>
            </a:r>
            <a:r>
              <a:rPr lang="ko-KR" altLang="en-US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구현</a:t>
            </a:r>
            <a:endParaRPr lang="en-US" altLang="ko-KR" sz="18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상자를 열 때 나오는 이펙트 등을 </a:t>
            </a:r>
            <a:r>
              <a:rPr lang="ko-KR" altLang="en-US" b="1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파티클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효과로 구현</a:t>
            </a:r>
            <a:endParaRPr lang="en-US" altLang="ko-KR" b="1" kern="1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3. AI</a:t>
            </a:r>
            <a:r>
              <a:rPr lang="ko-KR" altLang="en-US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구현</a:t>
            </a:r>
            <a:endParaRPr lang="en-US" altLang="ko-KR" b="1" kern="1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 A* </a:t>
            </a:r>
            <a:r>
              <a:rPr lang="ko-KR" altLang="en-US" b="1" kern="1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길찾기</a:t>
            </a:r>
            <a:r>
              <a:rPr lang="ko-KR" altLang="en-US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 알고리즘을 바탕으로 경찰 </a:t>
            </a:r>
            <a:r>
              <a:rPr lang="en-US" altLang="ko-KR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AI </a:t>
            </a:r>
            <a:r>
              <a:rPr lang="ko-KR" altLang="en-US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행동 구현</a:t>
            </a:r>
            <a:endParaRPr lang="en-US" altLang="ko-KR" b="1" kern="1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4. IOCP </a:t>
            </a:r>
            <a:r>
              <a:rPr lang="ko-KR" altLang="en-US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멀티쓰레드 서버 구현</a:t>
            </a:r>
            <a:endParaRPr lang="en-US" altLang="ko-KR" sz="18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최대 </a:t>
            </a:r>
            <a:r>
              <a:rPr lang="en-US" altLang="ko-KR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8</a:t>
            </a:r>
            <a:r>
              <a:rPr lang="ko-KR" altLang="en-US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인의 플레이어가 동시에 참여 가능한 </a:t>
            </a:r>
            <a:r>
              <a:rPr lang="en-US" altLang="ko-KR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IOCP </a:t>
            </a:r>
            <a:r>
              <a:rPr lang="ko-KR" altLang="en-US" sz="18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멀티쓰레드 서버 구현</a:t>
            </a:r>
            <a:endParaRPr lang="en-US" altLang="ko-KR" sz="18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4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7" y="4779424"/>
            <a:ext cx="2743200" cy="365125"/>
          </a:xfrm>
        </p:spPr>
        <p:txBody>
          <a:bodyPr/>
          <a:lstStyle/>
          <a:p>
            <a:fld id="{B32CDC79-F282-4EA1-88DB-1A7F8AE5BEC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486696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INDEX</a:t>
            </a:r>
            <a:endParaRPr lang="ko-KR" altLang="en-US" sz="3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42B57-6D1A-C9D2-12AF-CC91F5B85C74}"/>
              </a:ext>
            </a:extLst>
          </p:cNvPr>
          <p:cNvSpPr txBox="1"/>
          <p:nvPr/>
        </p:nvSpPr>
        <p:spPr>
          <a:xfrm>
            <a:off x="935643" y="1920161"/>
            <a:ext cx="4580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2. </a:t>
            </a:r>
            <a:r>
              <a:rPr lang="ko-KR" altLang="en-US" sz="2000" b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게임 소개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9DA4BA-4668-72F5-B5D8-187F04D0B385}"/>
              </a:ext>
            </a:extLst>
          </p:cNvPr>
          <p:cNvSpPr txBox="1"/>
          <p:nvPr/>
        </p:nvSpPr>
        <p:spPr>
          <a:xfrm>
            <a:off x="935643" y="1406610"/>
            <a:ext cx="4580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1. </a:t>
            </a:r>
            <a:r>
              <a:rPr lang="ko-KR" altLang="en-US" sz="2000" b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B23617-6FE0-AC1C-C7BB-D8627B09AB2D}"/>
              </a:ext>
            </a:extLst>
          </p:cNvPr>
          <p:cNvSpPr txBox="1"/>
          <p:nvPr/>
        </p:nvSpPr>
        <p:spPr>
          <a:xfrm>
            <a:off x="935643" y="2433712"/>
            <a:ext cx="9871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3. </a:t>
            </a:r>
            <a:r>
              <a:rPr lang="ko-KR" altLang="en-US" sz="2000" b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기술적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806C2-811C-0474-6852-0397B5015FCF}"/>
              </a:ext>
            </a:extLst>
          </p:cNvPr>
          <p:cNvSpPr txBox="1"/>
          <p:nvPr/>
        </p:nvSpPr>
        <p:spPr>
          <a:xfrm>
            <a:off x="935643" y="2959349"/>
            <a:ext cx="8685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4. </a:t>
            </a:r>
            <a:r>
              <a:rPr lang="ko-KR" altLang="en-US" sz="2000" b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타 게임과의 차별성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E72A4-4EBC-D70D-93E2-76C0C0A9E7B5}"/>
              </a:ext>
            </a:extLst>
          </p:cNvPr>
          <p:cNvSpPr txBox="1"/>
          <p:nvPr/>
        </p:nvSpPr>
        <p:spPr>
          <a:xfrm>
            <a:off x="935643" y="3484013"/>
            <a:ext cx="8685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5. </a:t>
            </a:r>
            <a:r>
              <a:rPr lang="ko-KR" altLang="en-US" sz="2000" b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중점 연구사항 역할 분담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EF568-9FC3-BDF6-6BE4-B4F70A1FBE2E}"/>
              </a:ext>
            </a:extLst>
          </p:cNvPr>
          <p:cNvSpPr txBox="1"/>
          <p:nvPr/>
        </p:nvSpPr>
        <p:spPr>
          <a:xfrm>
            <a:off x="935643" y="4008677"/>
            <a:ext cx="8685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6. </a:t>
            </a:r>
            <a:r>
              <a:rPr lang="ko-KR" altLang="en-US" sz="2000" b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개인별 준비 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0E88A-0F1C-718F-D8B7-1E02899ABA50}"/>
              </a:ext>
            </a:extLst>
          </p:cNvPr>
          <p:cNvSpPr txBox="1"/>
          <p:nvPr/>
        </p:nvSpPr>
        <p:spPr>
          <a:xfrm>
            <a:off x="935643" y="4543501"/>
            <a:ext cx="8685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7. </a:t>
            </a:r>
            <a:r>
              <a:rPr lang="ko-KR" altLang="en-US" sz="2000" b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51559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개인별 역할 분담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228D7-8AC4-5305-008D-91F68443955F}"/>
              </a:ext>
            </a:extLst>
          </p:cNvPr>
          <p:cNvSpPr txBox="1"/>
          <p:nvPr/>
        </p:nvSpPr>
        <p:spPr>
          <a:xfrm>
            <a:off x="414059" y="1638762"/>
            <a:ext cx="10225791" cy="475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1. </a:t>
            </a:r>
            <a:r>
              <a:rPr lang="ko-KR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이도영</a:t>
            </a:r>
          </a:p>
          <a:p>
            <a:pPr marL="5080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ko-KR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기획 및 레벨 디자인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ko-KR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클라이언트와 서버 간의 송수신</a:t>
            </a:r>
            <a:r>
              <a:rPr lang="en-US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게임서버</a:t>
            </a:r>
            <a:r>
              <a:rPr lang="ko-KR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구현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DB</a:t>
            </a:r>
            <a:r>
              <a:rPr lang="ko-KR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와 연동 구현</a:t>
            </a:r>
            <a:r>
              <a:rPr lang="en-US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 </a:t>
            </a:r>
            <a:endParaRPr lang="ko-KR" altLang="ko-KR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2. </a:t>
            </a:r>
            <a:r>
              <a:rPr lang="ko-KR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김혁동</a:t>
            </a: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en-US" altLang="ko-KR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Unity 3D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바탕으로 이용하여 </a:t>
            </a:r>
            <a:r>
              <a:rPr lang="ko-KR" altLang="en-US" b="1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스키닝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애니메이션 구현</a:t>
            </a:r>
            <a:endParaRPr lang="en-US" altLang="ko-KR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en-US" altLang="ko-KR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DirectX 12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에서 </a:t>
            </a:r>
            <a:r>
              <a:rPr lang="en-US" altLang="ko-KR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Spot Light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등의 조명 구현 </a:t>
            </a:r>
            <a:endParaRPr lang="ko-KR" altLang="ko-KR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제작에 활용할 </a:t>
            </a:r>
            <a:r>
              <a:rPr lang="ko-KR" altLang="en-US" b="1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셰이더의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전반적인 구현 및 관리</a:t>
            </a:r>
            <a:endParaRPr lang="ko-KR" altLang="ko-KR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3. </a:t>
            </a:r>
            <a:r>
              <a:rPr lang="ko-KR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정극훈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en-US" altLang="ko-KR" b="1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trello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를 이용하여 프로젝트의 전체적인 일정 관리</a:t>
            </a:r>
            <a:endParaRPr lang="en-US" altLang="ko-KR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</a:t>
            </a:r>
            <a:r>
              <a:rPr lang="en-US" altLang="ko-KR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en-US" altLang="ko-KR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DirectX 12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에서 게임 구현을 위한 프레임워크 제작</a:t>
            </a:r>
            <a:r>
              <a:rPr lang="en-US" altLang="ko-KR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	- </a:t>
            </a:r>
            <a:r>
              <a:rPr lang="en-US" altLang="ko-KR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DirectX 12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에서 </a:t>
            </a:r>
            <a:r>
              <a:rPr lang="ko-KR" altLang="en-US" b="1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파티클</a:t>
            </a:r>
            <a:r>
              <a:rPr lang="ko-KR" altLang="en-US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효과를 구현</a:t>
            </a:r>
            <a:endParaRPr lang="ko-KR" altLang="ko-KR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649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534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개인별 준비현황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6C47F-701C-6FCF-4D51-9FE544820FEA}"/>
              </a:ext>
            </a:extLst>
          </p:cNvPr>
          <p:cNvSpPr txBox="1"/>
          <p:nvPr/>
        </p:nvSpPr>
        <p:spPr>
          <a:xfrm>
            <a:off x="414059" y="1571013"/>
            <a:ext cx="3966148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1. </a:t>
            </a:r>
            <a:r>
              <a:rPr lang="ko-KR" altLang="ko-KR" sz="2000" b="1" kern="10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이도영</a:t>
            </a:r>
            <a:endParaRPr lang="en-US" altLang="ko-KR" sz="20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endParaRPr lang="en-US" altLang="ko-KR" sz="20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게임 서버 프로그래밍 수강</a:t>
            </a:r>
            <a:endParaRPr lang="en-US" altLang="ko-KR" sz="2000" b="1" kern="1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sz="2000" b="1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네트워크 기초 수강</a:t>
            </a:r>
            <a:endParaRPr lang="en-US" altLang="ko-KR" sz="2000" b="1" kern="1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네트워크 게임 프로그래밍 수강</a:t>
            </a:r>
            <a:endParaRPr lang="ko-KR" altLang="ko-KR" sz="20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D154D4-0664-CA8A-1E64-6FFB7A41F804}"/>
              </a:ext>
            </a:extLst>
          </p:cNvPr>
          <p:cNvSpPr txBox="1"/>
          <p:nvPr/>
        </p:nvSpPr>
        <p:spPr>
          <a:xfrm>
            <a:off x="4380206" y="1571012"/>
            <a:ext cx="3609395" cy="298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2. </a:t>
            </a:r>
            <a:r>
              <a:rPr lang="ko-KR" altLang="ko-KR" sz="2000" b="1" kern="10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김혁동</a:t>
            </a:r>
            <a:endParaRPr lang="en-US" altLang="ko-KR" sz="20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endParaRPr lang="ko-KR" altLang="ko-KR" sz="20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- </a:t>
            </a:r>
            <a:r>
              <a:rPr lang="ko-KR" altLang="en-US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수학 수강</a:t>
            </a:r>
            <a:endParaRPr lang="en-US" altLang="ko-KR" sz="2000" b="1" i="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C, C++, STL </a:t>
            </a:r>
            <a:r>
              <a:rPr lang="ko-KR" altLang="en-US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수강</a:t>
            </a:r>
            <a:endParaRPr lang="en-US" altLang="ko-KR" sz="2000" b="1" i="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자료구조 수강</a:t>
            </a:r>
            <a:endParaRPr lang="en-US" altLang="ko-KR" sz="2000" b="1" i="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게임 소프트웨어공학 수강</a:t>
            </a:r>
            <a:endParaRPr lang="en-US" altLang="ko-KR" sz="2000" b="1" i="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- </a:t>
            </a:r>
            <a:r>
              <a:rPr lang="ko-KR" altLang="en-US" sz="2000" b="1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인공지능 수강 </a:t>
            </a: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 </a:t>
            </a:r>
            <a:endParaRPr lang="ko-KR" altLang="ko-KR" sz="20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8B60A3-6F93-A2CD-FF61-058AF7507E1D}"/>
              </a:ext>
            </a:extLst>
          </p:cNvPr>
          <p:cNvSpPr txBox="1"/>
          <p:nvPr/>
        </p:nvSpPr>
        <p:spPr>
          <a:xfrm>
            <a:off x="7899930" y="1577627"/>
            <a:ext cx="3787200" cy="2554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3. </a:t>
            </a:r>
            <a:r>
              <a:rPr lang="ko-KR" altLang="ko-KR" sz="2000" b="1" kern="10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정극훈</a:t>
            </a:r>
            <a:endParaRPr lang="en-US" altLang="ko-KR" sz="2000" b="1" kern="1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indent="177800" algn="just" latinLnBrk="0">
              <a:lnSpc>
                <a:spcPct val="107000"/>
              </a:lnSpc>
              <a:spcAft>
                <a:spcPts val="800"/>
              </a:spcAft>
            </a:pPr>
            <a:endParaRPr lang="ko-KR" altLang="ko-KR" sz="20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  - </a:t>
            </a:r>
            <a:r>
              <a:rPr lang="ko-KR" altLang="en-US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게임 수학 수강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  - C, C++, STL </a:t>
            </a:r>
            <a:r>
              <a:rPr lang="ko-KR" altLang="en-US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수강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  - </a:t>
            </a:r>
            <a:r>
              <a:rPr lang="ko-KR" altLang="en-US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자료구조 수강</a:t>
            </a:r>
          </a:p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  - </a:t>
            </a:r>
            <a:r>
              <a:rPr lang="ko-KR" altLang="en-US" sz="2000" b="1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게임 소프트웨어공학 수강</a:t>
            </a:r>
            <a:endParaRPr lang="ko-KR" altLang="ko-KR" sz="2000" b="1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3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182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개발일정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8DC807D-4240-5924-D58A-C6FFEDBFF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5778"/>
              </p:ext>
            </p:extLst>
          </p:nvPr>
        </p:nvGraphicFramePr>
        <p:xfrm>
          <a:off x="2626048" y="1601469"/>
          <a:ext cx="9274351" cy="475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50103">
                  <a:extLst>
                    <a:ext uri="{9D8B030D-6E8A-4147-A177-3AD203B41FA5}">
                      <a16:colId xmlns:a16="http://schemas.microsoft.com/office/drawing/2014/main" val="4134189969"/>
                    </a:ext>
                  </a:extLst>
                </a:gridCol>
                <a:gridCol w="653031">
                  <a:extLst>
                    <a:ext uri="{9D8B030D-6E8A-4147-A177-3AD203B41FA5}">
                      <a16:colId xmlns:a16="http://schemas.microsoft.com/office/drawing/2014/main" val="2754527091"/>
                    </a:ext>
                  </a:extLst>
                </a:gridCol>
                <a:gridCol w="653031">
                  <a:extLst>
                    <a:ext uri="{9D8B030D-6E8A-4147-A177-3AD203B41FA5}">
                      <a16:colId xmlns:a16="http://schemas.microsoft.com/office/drawing/2014/main" val="2490594014"/>
                    </a:ext>
                  </a:extLst>
                </a:gridCol>
                <a:gridCol w="653031">
                  <a:extLst>
                    <a:ext uri="{9D8B030D-6E8A-4147-A177-3AD203B41FA5}">
                      <a16:colId xmlns:a16="http://schemas.microsoft.com/office/drawing/2014/main" val="4038134730"/>
                    </a:ext>
                  </a:extLst>
                </a:gridCol>
                <a:gridCol w="653031">
                  <a:extLst>
                    <a:ext uri="{9D8B030D-6E8A-4147-A177-3AD203B41FA5}">
                      <a16:colId xmlns:a16="http://schemas.microsoft.com/office/drawing/2014/main" val="4133542788"/>
                    </a:ext>
                  </a:extLst>
                </a:gridCol>
                <a:gridCol w="653031">
                  <a:extLst>
                    <a:ext uri="{9D8B030D-6E8A-4147-A177-3AD203B41FA5}">
                      <a16:colId xmlns:a16="http://schemas.microsoft.com/office/drawing/2014/main" val="3113965716"/>
                    </a:ext>
                  </a:extLst>
                </a:gridCol>
                <a:gridCol w="653031">
                  <a:extLst>
                    <a:ext uri="{9D8B030D-6E8A-4147-A177-3AD203B41FA5}">
                      <a16:colId xmlns:a16="http://schemas.microsoft.com/office/drawing/2014/main" val="1501424659"/>
                    </a:ext>
                  </a:extLst>
                </a:gridCol>
                <a:gridCol w="653031">
                  <a:extLst>
                    <a:ext uri="{9D8B030D-6E8A-4147-A177-3AD203B41FA5}">
                      <a16:colId xmlns:a16="http://schemas.microsoft.com/office/drawing/2014/main" val="3355160227"/>
                    </a:ext>
                  </a:extLst>
                </a:gridCol>
                <a:gridCol w="653031">
                  <a:extLst>
                    <a:ext uri="{9D8B030D-6E8A-4147-A177-3AD203B41FA5}">
                      <a16:colId xmlns:a16="http://schemas.microsoft.com/office/drawing/2014/main" val="2439252040"/>
                    </a:ext>
                  </a:extLst>
                </a:gridCol>
              </a:tblGrid>
              <a:tr h="35308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965359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리소스 수집 및 제작</a:t>
                      </a:r>
                      <a:endParaRPr lang="en-US" altLang="ko-KR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540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클라이언트 프레임 워크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753435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애니메이션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486167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맵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11574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파티클</a:t>
                      </a:r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900107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조명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787612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게임 로직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81947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충돌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50801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서버 프레임 워크</a:t>
                      </a:r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318861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AI </a:t>
                      </a:r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455449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클라이언트</a:t>
                      </a:r>
                      <a:r>
                        <a:rPr lang="en-US" altLang="ko-KR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/ </a:t>
                      </a:r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서버 동기화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44444"/>
                  </a:ext>
                </a:extLst>
              </a:tr>
              <a:tr h="3530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검증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102575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BF31495-1F21-7F86-40B7-0029C55EDFEA}"/>
              </a:ext>
            </a:extLst>
          </p:cNvPr>
          <p:cNvSpPr/>
          <p:nvPr/>
        </p:nvSpPr>
        <p:spPr>
          <a:xfrm>
            <a:off x="1622280" y="2436386"/>
            <a:ext cx="675185" cy="30777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DA622-C2B1-6B8D-07D6-379C82506100}"/>
              </a:ext>
            </a:extLst>
          </p:cNvPr>
          <p:cNvSpPr txBox="1"/>
          <p:nvPr/>
        </p:nvSpPr>
        <p:spPr>
          <a:xfrm>
            <a:off x="387169" y="2436386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김혁동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65813-1398-15FC-450A-F4312B571EF7}"/>
              </a:ext>
            </a:extLst>
          </p:cNvPr>
          <p:cNvSpPr txBox="1"/>
          <p:nvPr/>
        </p:nvSpPr>
        <p:spPr>
          <a:xfrm>
            <a:off x="387168" y="296625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정극훈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AF730-8AA4-FE8E-220B-1884C8526751}"/>
              </a:ext>
            </a:extLst>
          </p:cNvPr>
          <p:cNvSpPr txBox="1"/>
          <p:nvPr/>
        </p:nvSpPr>
        <p:spPr>
          <a:xfrm>
            <a:off x="355430" y="3496120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이도영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E888DE-C8FE-1E4B-ECF0-5AE90083C822}"/>
              </a:ext>
            </a:extLst>
          </p:cNvPr>
          <p:cNvSpPr txBox="1"/>
          <p:nvPr/>
        </p:nvSpPr>
        <p:spPr>
          <a:xfrm>
            <a:off x="150383" y="4046807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김혁동 이도영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54FB1F-B7A3-7AAC-3077-F7A27BD78157}"/>
              </a:ext>
            </a:extLst>
          </p:cNvPr>
          <p:cNvSpPr txBox="1"/>
          <p:nvPr/>
        </p:nvSpPr>
        <p:spPr>
          <a:xfrm>
            <a:off x="149077" y="4538147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정극훈 김혁동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2EB2C4-C075-FA6F-EB4E-4D1CCE1FDC77}"/>
              </a:ext>
            </a:extLst>
          </p:cNvPr>
          <p:cNvSpPr txBox="1"/>
          <p:nvPr/>
        </p:nvSpPr>
        <p:spPr>
          <a:xfrm>
            <a:off x="432225" y="5072570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A53C23-8D62-F874-63F0-1F22EFB48859}"/>
              </a:ext>
            </a:extLst>
          </p:cNvPr>
          <p:cNvSpPr/>
          <p:nvPr/>
        </p:nvSpPr>
        <p:spPr>
          <a:xfrm>
            <a:off x="1622280" y="2966252"/>
            <a:ext cx="675185" cy="30777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08597D8-2EB9-0DC9-6030-859C62BCA798}"/>
              </a:ext>
            </a:extLst>
          </p:cNvPr>
          <p:cNvSpPr/>
          <p:nvPr/>
        </p:nvSpPr>
        <p:spPr>
          <a:xfrm>
            <a:off x="1622280" y="3496120"/>
            <a:ext cx="675185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005670-7953-1E25-3A86-F52B39D896A1}"/>
              </a:ext>
            </a:extLst>
          </p:cNvPr>
          <p:cNvSpPr/>
          <p:nvPr/>
        </p:nvSpPr>
        <p:spPr>
          <a:xfrm>
            <a:off x="1623585" y="4029547"/>
            <a:ext cx="675185" cy="3077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C97655-2BC8-CECD-12F3-EF9EA378B750}"/>
              </a:ext>
            </a:extLst>
          </p:cNvPr>
          <p:cNvSpPr/>
          <p:nvPr/>
        </p:nvSpPr>
        <p:spPr>
          <a:xfrm>
            <a:off x="1622279" y="4560470"/>
            <a:ext cx="675185" cy="3077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AC6A35-737A-7DA9-2A1A-5C1B09DC4209}"/>
              </a:ext>
            </a:extLst>
          </p:cNvPr>
          <p:cNvSpPr/>
          <p:nvPr/>
        </p:nvSpPr>
        <p:spPr>
          <a:xfrm>
            <a:off x="1622279" y="5087433"/>
            <a:ext cx="675185" cy="30777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00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참고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850870" y="1802399"/>
            <a:ext cx="10098222" cy="4455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도둑</a:t>
            </a:r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en-US" altLang="ko-KR" sz="1000" b="0" i="0" dirty="0">
                <a:effectLst/>
                <a:latin typeface="Whitney"/>
                <a:hlinkClick r:id="rId2" tooltip="https://assetstore.unity.com/packages/3d/policeman-67767"/>
              </a:rPr>
              <a:t> https://assetstore.unity.com/packages/3d/policeman-67767</a:t>
            </a:r>
            <a:endParaRPr lang="en-US" altLang="ko-KR" sz="1000" b="0" i="0" dirty="0">
              <a:effectLst/>
              <a:latin typeface="Whitney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</a:t>
            </a:r>
            <a:r>
              <a:rPr lang="en-US" altLang="ko-KR" sz="10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: </a:t>
            </a:r>
            <a:r>
              <a:rPr lang="en-US" altLang="ko-KR" sz="1000" b="0" i="0" dirty="0">
                <a:effectLst/>
                <a:latin typeface="Whitney"/>
                <a:hlinkClick r:id="rId3" tooltip="https://assetstore.unity.com/packages/3d/thief-01-67991"/>
              </a:rPr>
              <a:t>https://assetstore.unity.com/packages/3d/thief-01-67991</a:t>
            </a: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픽토그램</a:t>
            </a:r>
            <a:r>
              <a:rPr lang="ko-KR" altLang="en-US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출처</a:t>
            </a: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00" dirty="0">
                <a:solidFill>
                  <a:srgbClr val="0563C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https://www.pinterest.co.kr/pin/987766130745890686/</a:t>
            </a:r>
          </a:p>
          <a:p>
            <a:pPr algn="just">
              <a:lnSpc>
                <a:spcPct val="150000"/>
              </a:lnSpc>
            </a:pPr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  <a:hlinkClick r:id="rId4"/>
              </a:rPr>
              <a:t>https://www.pinterest.co.kr/pin/676454806546310783/</a:t>
            </a: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00" dirty="0">
                <a:solidFill>
                  <a:srgbClr val="0563C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https://www.pinterest.co.kr/pin/112730796914744811/</a:t>
            </a:r>
          </a:p>
          <a:p>
            <a:pPr algn="just">
              <a:lnSpc>
                <a:spcPct val="150000"/>
              </a:lnSpc>
            </a:pPr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  <a:hlinkClick r:id="rId5"/>
              </a:rPr>
              <a:t>https://www.pinterest.co.kr/pin/652036852290769573/</a:t>
            </a: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00" dirty="0">
                <a:solidFill>
                  <a:srgbClr val="0563C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https://www.pinterest.co.kr/pin/155303887710453609/</a:t>
            </a:r>
          </a:p>
          <a:p>
            <a:pPr algn="just">
              <a:lnSpc>
                <a:spcPct val="150000"/>
              </a:lnSpc>
            </a:pP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키보드 이미지 </a:t>
            </a:r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PIXBAY	</a:t>
            </a:r>
          </a:p>
          <a:p>
            <a:pPr algn="just">
              <a:lnSpc>
                <a:spcPct val="150000"/>
              </a:lnSpc>
            </a:pPr>
            <a:r>
              <a:rPr lang="en-US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  <a:hlinkClick r:id="rId6"/>
              </a:rPr>
              <a:t>https://pixabay.com/ko/vectors/%ea%b1%b4%eb%b0%98-%ec%a0%84%ec%9e%90-%ec%bb%b4%ed%93%a8%ed%84%b0-%ea%b8%b0%ec%88%a0-311803/</a:t>
            </a: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폴가이즈</a:t>
            </a: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00" b="0" i="0" dirty="0">
                <a:solidFill>
                  <a:srgbClr val="000000"/>
                </a:solidFill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hlinkClick r:id="rId7" tooltip="https://namu.wiki/w/Fall%20Guys/%EB%9D%BC%EC%9A%B4%EB%93%9C/%ED%8C%80#s-4.7"/>
              </a:rPr>
              <a:t>https://namu.wiki/w/Fall%20Guys/%EB%9D%BC%EC%9A%B4%EB%93%9C/%ED%8C%80#s-4.7</a:t>
            </a:r>
            <a:endParaRPr lang="en-US" altLang="ko-KR" sz="1000" b="0" i="0" dirty="0">
              <a:solidFill>
                <a:srgbClr val="000000"/>
              </a:solidFill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이터널 리턴</a:t>
            </a:r>
            <a:endParaRPr lang="en-US" altLang="ko-KR" sz="10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000" dirty="0">
                <a:solidFill>
                  <a:srgbClr val="0563C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hlinkClick r:id="rId8"/>
              </a:rPr>
              <a:t>https://playeternalreturn.com/posts/news/307?hl=ko-KR</a:t>
            </a:r>
            <a:endParaRPr lang="en-US" altLang="ko-KR" sz="1000" dirty="0">
              <a:solidFill>
                <a:srgbClr val="0563C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1000" dirty="0"/>
          </a:p>
          <a:p>
            <a:pPr algn="just">
              <a:lnSpc>
                <a:spcPct val="150000"/>
              </a:lnSpc>
            </a:pPr>
            <a:endParaRPr lang="en-US" altLang="ko-KR" sz="1000" dirty="0">
              <a:solidFill>
                <a:srgbClr val="0563C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참고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B137C9D-483D-4F58-4C11-2FD6231E422E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44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문서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534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연구목적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3095E-B803-6D2F-5CBD-76E2E1DBF9F9}"/>
              </a:ext>
            </a:extLst>
          </p:cNvPr>
          <p:cNvSpPr txBox="1"/>
          <p:nvPr/>
        </p:nvSpPr>
        <p:spPr>
          <a:xfrm>
            <a:off x="1128009" y="2130500"/>
            <a:ext cx="10225791" cy="3255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6900" indent="-342900" algn="just" latinLnBrk="1">
              <a:lnSpc>
                <a:spcPct val="200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DirectX12 </a:t>
            </a:r>
            <a:r>
              <a:rPr lang="ko-KR" altLang="en-US" sz="24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을 사용하여 </a:t>
            </a:r>
            <a:r>
              <a:rPr lang="ko-KR" altLang="en-US" sz="2400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그래픽스 파이프라인에 대한 이해도 향상</a:t>
            </a:r>
            <a:endParaRPr lang="en-US" altLang="ko-KR" sz="24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596900" indent="-342900" algn="just" latinLnBrk="1">
              <a:lnSpc>
                <a:spcPct val="200000"/>
              </a:lnSpc>
              <a:spcAft>
                <a:spcPts val="800"/>
              </a:spcAft>
              <a:buFontTx/>
              <a:buChar char="-"/>
            </a:pPr>
            <a:r>
              <a:rPr lang="ko-KR" altLang="en-US" sz="2400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유니티 엔진을 바탕으로 </a:t>
            </a:r>
            <a:r>
              <a:rPr lang="ko-KR" altLang="en-US" sz="2400" kern="1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스키닝</a:t>
            </a:r>
            <a:r>
              <a:rPr lang="ko-KR" altLang="en-US" sz="2400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 애니메이션 적용</a:t>
            </a:r>
            <a:endParaRPr lang="en-US" altLang="ko-KR" sz="2400" kern="100" dirty="0"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596900" indent="-342900" algn="just" latinLnBrk="1">
              <a:lnSpc>
                <a:spcPct val="200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IOCP </a:t>
            </a:r>
            <a:r>
              <a:rPr lang="ko-KR" altLang="en-US" sz="24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멀티쓰레드를 이용한 서버 구현</a:t>
            </a:r>
            <a:endParaRPr lang="en-US" altLang="ko-KR" sz="24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596900" indent="-342900" algn="just" latinLnBrk="1">
              <a:lnSpc>
                <a:spcPct val="200000"/>
              </a:lnSpc>
              <a:spcAft>
                <a:spcPts val="800"/>
              </a:spcAft>
              <a:buFontTx/>
              <a:buChar char="-"/>
            </a:pPr>
            <a:r>
              <a:rPr lang="en-US" altLang="ko-KR" sz="2400" b="0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Long-Running </a:t>
            </a:r>
            <a:r>
              <a:rPr lang="ko-KR" altLang="en-US" sz="2400" b="0" i="0" dirty="0" err="1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브랜치를</a:t>
            </a:r>
            <a:r>
              <a:rPr lang="ko-KR" altLang="en-US" sz="2400" b="0" i="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활용하여 장기적인 프로젝트 관리 능력 숙달</a:t>
            </a:r>
            <a:endParaRPr lang="ko-KR" altLang="ko-KR" sz="24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1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문서 개요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개발 환경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228D7-8AC4-5305-008D-91F68443955F}"/>
              </a:ext>
            </a:extLst>
          </p:cNvPr>
          <p:cNvSpPr txBox="1"/>
          <p:nvPr/>
        </p:nvSpPr>
        <p:spPr>
          <a:xfrm>
            <a:off x="983104" y="2146829"/>
            <a:ext cx="10225791" cy="394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1. Visual studio 2022</a:t>
            </a:r>
            <a:endParaRPr lang="ko-KR" altLang="ko-KR" sz="24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2. Git Hub</a:t>
            </a:r>
            <a:endParaRPr lang="ko-KR" altLang="ko-KR" sz="24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3. DirectX 12 SDK</a:t>
            </a:r>
            <a:endParaRPr lang="ko-KR" altLang="ko-KR" sz="24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4. 3D MAX</a:t>
            </a:r>
            <a:endParaRPr lang="ko-KR" altLang="ko-KR" sz="24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5. Photoshop</a:t>
            </a:r>
            <a:endParaRPr lang="ko-KR" altLang="ko-KR" sz="24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6. Discord</a:t>
            </a:r>
            <a:endParaRPr lang="ko-KR" altLang="ko-KR" sz="24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effectLst/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7. Blender</a:t>
            </a:r>
          </a:p>
          <a:p>
            <a:pPr marL="25400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kern="100" dirty="0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8. </a:t>
            </a:r>
            <a:r>
              <a:rPr lang="en-US" altLang="ko-KR" sz="2400" kern="1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  <a:cs typeface="Times New Roman" panose="02020603050405020304" pitchFamily="18" charset="0"/>
              </a:rPr>
              <a:t>trello</a:t>
            </a:r>
            <a:endParaRPr lang="ko-KR" altLang="ko-KR" sz="2400" kern="100" dirty="0">
              <a:effectLst/>
              <a:latin typeface="나눔스퀘어OTF Bold" panose="020B0600000101010101" pitchFamily="34" charset="-127"/>
              <a:ea typeface="나눔스퀘어OTF Bold" panose="020B0600000101010101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7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게임 플레이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기본플레이</a:t>
            </a:r>
            <a:endParaRPr lang="ko-KR" altLang="en-US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9681265-1DC1-B7E1-6E93-B5BA2308304A}"/>
                  </a:ext>
                </a:extLst>
              </p14:cNvPr>
              <p14:cNvContentPartPr/>
              <p14:nvPr/>
            </p14:nvContentPartPr>
            <p14:xfrm>
              <a:off x="5790960" y="4663560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9681265-1DC1-B7E1-6E93-B5BA230830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1960" y="46545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215775-146A-15A8-07D6-F569CC2690C1}"/>
              </a:ext>
            </a:extLst>
          </p:cNvPr>
          <p:cNvSpPr/>
          <p:nvPr/>
        </p:nvSpPr>
        <p:spPr>
          <a:xfrm>
            <a:off x="2466240" y="3128317"/>
            <a:ext cx="7696200" cy="820827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다이아를 훔쳐 달아난다</a:t>
            </a:r>
            <a:endParaRPr lang="en-US" altLang="ko-KR" sz="4400" dirty="0">
              <a:solidFill>
                <a:schemeClr val="tx1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6DFBBA24-CE58-22FF-0832-C9B84E0E3D10}"/>
                  </a:ext>
                </a:extLst>
              </p14:cNvPr>
              <p14:cNvContentPartPr/>
              <p14:nvPr/>
            </p14:nvContentPartPr>
            <p14:xfrm>
              <a:off x="3336945" y="3742323"/>
              <a:ext cx="6318438" cy="206821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6DFBBA24-CE58-22FF-0832-C9B84E0E3D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3944" y="3679268"/>
                <a:ext cx="6444080" cy="3325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860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35C57-1AFC-32B0-E5C1-915BC5CA3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DE7F3-0241-B189-C13B-43640E9AF5DF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맵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규격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0228D7-8AC4-5305-008D-91F68443955F}"/>
              </a:ext>
            </a:extLst>
          </p:cNvPr>
          <p:cNvSpPr txBox="1"/>
          <p:nvPr/>
        </p:nvSpPr>
        <p:spPr>
          <a:xfrm>
            <a:off x="7078827" y="3246262"/>
            <a:ext cx="2800563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가로 세로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300m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높이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5m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CE512-D422-24DC-3A3D-158C79CFA43C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D347381A-116B-C0A5-F18C-5C13904249BF}"/>
              </a:ext>
            </a:extLst>
          </p:cNvPr>
          <p:cNvSpPr txBox="1"/>
          <p:nvPr/>
        </p:nvSpPr>
        <p:spPr>
          <a:xfrm>
            <a:off x="2161040" y="4965425"/>
            <a:ext cx="2082806" cy="342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쇼핑센터 규격</a:t>
            </a:r>
            <a:endParaRPr lang="en-US" altLang="ko-KR" sz="1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5" name="그림 14" descr="운동경기, 스포츠, 테이블이(가) 표시된 사진&#10;&#10;자동 생성된 설명">
            <a:extLst>
              <a:ext uri="{FF2B5EF4-FFF2-40B4-BE49-F238E27FC236}">
                <a16:creationId xmlns:a16="http://schemas.microsoft.com/office/drawing/2014/main" id="{A7A46882-0793-DB75-3E4F-243831B5F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608" y="2978780"/>
            <a:ext cx="2914788" cy="14836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A887E7-7B2D-41E9-E645-1B39891D4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31" y="2629953"/>
            <a:ext cx="1646013" cy="164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3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A6E47A-C145-DEE2-9322-8D4AAF15C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21" y="4019341"/>
            <a:ext cx="2694352" cy="20371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CD461F-7995-529B-B22E-B4EE2B310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83" y="1426474"/>
            <a:ext cx="2707523" cy="20471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F0B8406-A0DE-57E2-8742-1721A24B1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85" y="1403075"/>
            <a:ext cx="1814221" cy="2215598"/>
          </a:xfrm>
          <a:prstGeom prst="rect">
            <a:avLst/>
          </a:prstGeom>
        </p:spPr>
      </p:pic>
      <p:pic>
        <p:nvPicPr>
          <p:cNvPr id="15" name="그림 14" descr="텍스트, 텔레비전, 모니터, 화면이(가) 표시된 사진&#10;&#10;자동 생성된 설명">
            <a:extLst>
              <a:ext uri="{FF2B5EF4-FFF2-40B4-BE49-F238E27FC236}">
                <a16:creationId xmlns:a16="http://schemas.microsoft.com/office/drawing/2014/main" id="{9B6EDA7B-D2F6-FBC5-4576-F720C657C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158" y="3840945"/>
            <a:ext cx="2694352" cy="203719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3896353-4C7F-AEA4-15C1-73D82CE9BF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30" y="1360886"/>
            <a:ext cx="1535456" cy="211274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E48D40C-9BD6-EAFB-F8B8-BB0E564B94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886" y="1889735"/>
            <a:ext cx="1987251" cy="15484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146270-D9E0-2655-40F0-E8DB4014A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7201" y="121570"/>
            <a:ext cx="1093198" cy="365126"/>
          </a:xfrm>
        </p:spPr>
        <p:txBody>
          <a:bodyPr>
            <a:noAutofit/>
          </a:bodyPr>
          <a:lstStyle/>
          <a:p>
            <a:r>
              <a:rPr lang="ko-KR" altLang="en-US" sz="2000" i="1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72EA11-6808-9233-2AEE-CBDCE3181713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1CEB37-725A-6F5E-DBBB-23C0F6749DB6}"/>
              </a:ext>
            </a:extLst>
          </p:cNvPr>
          <p:cNvSpPr txBox="1"/>
          <p:nvPr/>
        </p:nvSpPr>
        <p:spPr>
          <a:xfrm>
            <a:off x="414059" y="770342"/>
            <a:ext cx="3738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맵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환경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77611-50BE-1261-3DFB-4AEC5A41093D}"/>
              </a:ext>
            </a:extLst>
          </p:cNvPr>
          <p:cNvSpPr txBox="1"/>
          <p:nvPr/>
        </p:nvSpPr>
        <p:spPr>
          <a:xfrm>
            <a:off x="153435" y="179579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</a:t>
            </a:r>
            <a:r>
              <a:rPr lang="en-US" altLang="ko-KR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/</a:t>
            </a:r>
            <a:r>
              <a:rPr lang="ko-KR" altLang="en-US" sz="16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A9058-D2C7-22FE-8297-605EF94F078E}"/>
              </a:ext>
            </a:extLst>
          </p:cNvPr>
          <p:cNvSpPr txBox="1"/>
          <p:nvPr/>
        </p:nvSpPr>
        <p:spPr>
          <a:xfrm>
            <a:off x="2075341" y="36186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36898-D4FA-9E10-FC60-A6DB1CB03C94}"/>
              </a:ext>
            </a:extLst>
          </p:cNvPr>
          <p:cNvSpPr txBox="1"/>
          <p:nvPr/>
        </p:nvSpPr>
        <p:spPr>
          <a:xfrm>
            <a:off x="5241331" y="3599794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매대</a:t>
            </a:r>
            <a:r>
              <a:rPr lang="en-US" altLang="ko-KR" dirty="0"/>
              <a:t>, </a:t>
            </a:r>
            <a:r>
              <a:rPr lang="ko-KR" altLang="en-US" dirty="0"/>
              <a:t>휴지통</a:t>
            </a:r>
            <a:r>
              <a:rPr lang="en-US" altLang="ko-KR" dirty="0"/>
              <a:t>(</a:t>
            </a:r>
            <a:r>
              <a:rPr lang="ko-KR" altLang="en-US" dirty="0"/>
              <a:t>중간 엄폐물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ED155-C252-0B05-973F-07500B6C8F3C}"/>
              </a:ext>
            </a:extLst>
          </p:cNvPr>
          <p:cNvSpPr txBox="1"/>
          <p:nvPr/>
        </p:nvSpPr>
        <p:spPr>
          <a:xfrm>
            <a:off x="9182762" y="3650009"/>
            <a:ext cx="276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매대</a:t>
            </a:r>
            <a:r>
              <a:rPr lang="en-US" altLang="ko-KR" dirty="0"/>
              <a:t>2, </a:t>
            </a:r>
            <a:r>
              <a:rPr lang="ko-KR" altLang="en-US" dirty="0"/>
              <a:t>상자</a:t>
            </a:r>
            <a:r>
              <a:rPr lang="en-US" altLang="ko-KR" dirty="0"/>
              <a:t>(</a:t>
            </a:r>
            <a:r>
              <a:rPr lang="ko-KR" altLang="en-US" dirty="0"/>
              <a:t>낮은 엄폐물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808ED-EBEC-B2E5-40B0-F37F4D7C1A6D}"/>
              </a:ext>
            </a:extLst>
          </p:cNvPr>
          <p:cNvSpPr txBox="1"/>
          <p:nvPr/>
        </p:nvSpPr>
        <p:spPr>
          <a:xfrm>
            <a:off x="2190757" y="6001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1C4ED-D5D0-836F-ECAA-76A964A83030}"/>
              </a:ext>
            </a:extLst>
          </p:cNvPr>
          <p:cNvSpPr txBox="1"/>
          <p:nvPr/>
        </p:nvSpPr>
        <p:spPr>
          <a:xfrm>
            <a:off x="5776832" y="59911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유리벽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B51B334-D779-AA56-568A-FEC287F83C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247" y="3943957"/>
            <a:ext cx="2707524" cy="20471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F53FC9-F351-78AE-CF4F-D2B902A23548}"/>
              </a:ext>
            </a:extLst>
          </p:cNvPr>
          <p:cNvSpPr txBox="1"/>
          <p:nvPr/>
        </p:nvSpPr>
        <p:spPr>
          <a:xfrm>
            <a:off x="9506968" y="59890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벽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6D3A987-1D55-D9C6-3C0F-F20654CEC7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37" y="1810515"/>
            <a:ext cx="1259842" cy="161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2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1080" y="6371304"/>
            <a:ext cx="2743200" cy="365125"/>
          </a:xfrm>
        </p:spPr>
        <p:txBody>
          <a:bodyPr/>
          <a:lstStyle/>
          <a:p>
            <a:fld id="{B32CDC79-F282-4EA1-88DB-1A7F8AE5BEC8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5574082" y="2987308"/>
            <a:ext cx="550356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플레이어의 캐릭터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높이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1.5m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캐릭터 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플레이어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5F470-276F-322B-0EB0-23833EB9D532}"/>
              </a:ext>
            </a:extLst>
          </p:cNvPr>
          <p:cNvSpPr txBox="1"/>
          <p:nvPr/>
        </p:nvSpPr>
        <p:spPr>
          <a:xfrm>
            <a:off x="1183581" y="4898343"/>
            <a:ext cx="285053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도둑 캐릭터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0705CC-349D-2D06-B67A-039BC01D0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89" y="2108785"/>
            <a:ext cx="3490519" cy="2640429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15774702-3922-5177-57C2-11C8BCF56AC7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5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41ACEF-6E8D-3811-C971-78AA7C01D83B}"/>
              </a:ext>
            </a:extLst>
          </p:cNvPr>
          <p:cNvCxnSpPr>
            <a:cxnSpLocks/>
          </p:cNvCxnSpPr>
          <p:nvPr/>
        </p:nvCxnSpPr>
        <p:spPr>
          <a:xfrm>
            <a:off x="224609" y="486696"/>
            <a:ext cx="11603597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310A-F77E-047F-E43B-7401498C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CDC79-F282-4EA1-88DB-1A7F8AE5BEC8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10BDA-2962-079A-1F0E-F6FDE9319601}"/>
              </a:ext>
            </a:extLst>
          </p:cNvPr>
          <p:cNvSpPr txBox="1"/>
          <p:nvPr/>
        </p:nvSpPr>
        <p:spPr>
          <a:xfrm>
            <a:off x="152416" y="17891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플레이어</a:t>
            </a:r>
            <a:endParaRPr lang="ko-KR" altLang="en-US" sz="16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AE4EB-D20B-50FA-E534-4C72869083BE}"/>
              </a:ext>
            </a:extLst>
          </p:cNvPr>
          <p:cNvSpPr txBox="1"/>
          <p:nvPr/>
        </p:nvSpPr>
        <p:spPr>
          <a:xfrm>
            <a:off x="5469008" y="2515495"/>
            <a:ext cx="6008591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AI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높이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1.5m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원뿔형 시야각을 통해 도둑을 찾게 되면 쫓아가 공격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경찰에게 피격 당한 플레이어는 감옥으로 이동하게 된다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시야 범위 원뿔 반지름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10m</a:t>
            </a:r>
          </a:p>
          <a:p>
            <a:pPr algn="just">
              <a:lnSpc>
                <a:spcPct val="150000"/>
              </a:lnSpc>
            </a:pP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시야각</a:t>
            </a: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안에 엄폐물 있을 시 그 뒤는 인지 하지 못함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41DB6-51E6-5643-A045-C0FA05252B3A}"/>
              </a:ext>
            </a:extLst>
          </p:cNvPr>
          <p:cNvSpPr txBox="1"/>
          <p:nvPr/>
        </p:nvSpPr>
        <p:spPr>
          <a:xfrm>
            <a:off x="414059" y="770342"/>
            <a:ext cx="516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32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캐릭터</a:t>
            </a:r>
            <a:r>
              <a:rPr lang="ko-KR" altLang="en-US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 경찰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5F470-276F-322B-0EB0-23833EB9D532}"/>
              </a:ext>
            </a:extLst>
          </p:cNvPr>
          <p:cNvSpPr txBox="1"/>
          <p:nvPr/>
        </p:nvSpPr>
        <p:spPr>
          <a:xfrm>
            <a:off x="48864" y="4844101"/>
            <a:ext cx="285053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 캐릭터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1" name="그림 10" descr="사람, 어두운이(가) 표시된 사진&#10;&#10;자동 생성된 설명">
            <a:extLst>
              <a:ext uri="{FF2B5EF4-FFF2-40B4-BE49-F238E27FC236}">
                <a16:creationId xmlns:a16="http://schemas.microsoft.com/office/drawing/2014/main" id="{C2C4F538-49AA-7BD9-325F-983B0A5AA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0404" y="2122323"/>
            <a:ext cx="3490520" cy="2613353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15774702-3922-5177-57C2-11C8BCF56AC7}"/>
              </a:ext>
            </a:extLst>
          </p:cNvPr>
          <p:cNvSpPr txBox="1">
            <a:spLocks/>
          </p:cNvSpPr>
          <p:nvPr/>
        </p:nvSpPr>
        <p:spPr>
          <a:xfrm>
            <a:off x="10807201" y="121570"/>
            <a:ext cx="1093198" cy="3651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i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도둑들</a:t>
            </a:r>
            <a:endParaRPr lang="ko-KR" altLang="en-US" sz="2000" i="1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BE691B4B-8D18-9EDB-9CC4-EFB6558FECC2}"/>
              </a:ext>
            </a:extLst>
          </p:cNvPr>
          <p:cNvSpPr/>
          <p:nvPr/>
        </p:nvSpPr>
        <p:spPr>
          <a:xfrm rot="10800000">
            <a:off x="3027221" y="2985471"/>
            <a:ext cx="1147242" cy="1229425"/>
          </a:xfrm>
          <a:prstGeom prst="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BE8A392-E637-37DB-AA81-81D4E1FCAC35}"/>
              </a:ext>
            </a:extLst>
          </p:cNvPr>
          <p:cNvSpPr/>
          <p:nvPr/>
        </p:nvSpPr>
        <p:spPr>
          <a:xfrm>
            <a:off x="3482986" y="4042988"/>
            <a:ext cx="235712" cy="2084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AD343-C167-B97F-B4E3-A4D315A35719}"/>
              </a:ext>
            </a:extLst>
          </p:cNvPr>
          <p:cNvSpPr txBox="1"/>
          <p:nvPr/>
        </p:nvSpPr>
        <p:spPr>
          <a:xfrm>
            <a:off x="2165610" y="4841045"/>
            <a:ext cx="285053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경찰 </a:t>
            </a:r>
            <a:r>
              <a:rPr lang="ko-KR" altLang="en-US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시야각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58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1020</Words>
  <Application>Microsoft Office PowerPoint</Application>
  <PresentationFormat>와이드스크린</PresentationFormat>
  <Paragraphs>271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Whitney</vt:lpstr>
      <vt:lpstr>강한공군체 Bold</vt:lpstr>
      <vt:lpstr>나눔스퀘어OTF Bold</vt:lpstr>
      <vt:lpstr>나눔스퀘어OTF ExtraBold</vt:lpstr>
      <vt:lpstr>맑은 고딕</vt:lpstr>
      <vt:lpstr>Arial</vt:lpstr>
      <vt:lpstr>Office 테마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PowerPoint 프레젠테이션</vt:lpstr>
      <vt:lpstr>PowerPoint 프레젠테이션</vt:lpstr>
      <vt:lpstr>제목</vt:lpstr>
      <vt:lpstr>PowerPoint 프레젠테이션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도둑들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도둑들</dc:title>
  <dc:creator>이 도영</dc:creator>
  <cp:lastModifiedBy>정극훈(2017180039)</cp:lastModifiedBy>
  <cp:revision>44</cp:revision>
  <dcterms:created xsi:type="dcterms:W3CDTF">2022-12-09T21:21:57Z</dcterms:created>
  <dcterms:modified xsi:type="dcterms:W3CDTF">2022-12-10T08:24:31Z</dcterms:modified>
</cp:coreProperties>
</file>