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1"/>
  </p:notesMasterIdLst>
  <p:sldIdLst>
    <p:sldId id="256" r:id="rId2"/>
    <p:sldId id="259" r:id="rId3"/>
    <p:sldId id="366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9" r:id="rId17"/>
    <p:sldId id="414" r:id="rId18"/>
    <p:sldId id="415" r:id="rId19"/>
    <p:sldId id="416" r:id="rId20"/>
    <p:sldId id="417" r:id="rId21"/>
    <p:sldId id="418" r:id="rId22"/>
    <p:sldId id="427" r:id="rId23"/>
    <p:sldId id="428" r:id="rId24"/>
    <p:sldId id="421" r:id="rId25"/>
    <p:sldId id="424" r:id="rId26"/>
    <p:sldId id="423" r:id="rId27"/>
    <p:sldId id="425" r:id="rId28"/>
    <p:sldId id="466" r:id="rId29"/>
    <p:sldId id="420" r:id="rId30"/>
    <p:sldId id="422" r:id="rId31"/>
    <p:sldId id="281" r:id="rId32"/>
    <p:sldId id="393" r:id="rId33"/>
    <p:sldId id="430" r:id="rId34"/>
    <p:sldId id="435" r:id="rId35"/>
    <p:sldId id="436" r:id="rId36"/>
    <p:sldId id="431" r:id="rId37"/>
    <p:sldId id="432" r:id="rId38"/>
    <p:sldId id="437" r:id="rId39"/>
    <p:sldId id="438" r:id="rId40"/>
    <p:sldId id="429" r:id="rId41"/>
    <p:sldId id="439" r:id="rId42"/>
    <p:sldId id="440" r:id="rId43"/>
    <p:sldId id="441" r:id="rId44"/>
    <p:sldId id="433" r:id="rId45"/>
    <p:sldId id="434" r:id="rId46"/>
    <p:sldId id="442" r:id="rId47"/>
    <p:sldId id="443" r:id="rId48"/>
    <p:sldId id="444" r:id="rId49"/>
    <p:sldId id="445" r:id="rId50"/>
    <p:sldId id="446" r:id="rId51"/>
    <p:sldId id="447" r:id="rId52"/>
    <p:sldId id="448" r:id="rId53"/>
    <p:sldId id="449" r:id="rId54"/>
    <p:sldId id="450" r:id="rId55"/>
    <p:sldId id="451" r:id="rId56"/>
    <p:sldId id="452" r:id="rId57"/>
    <p:sldId id="453" r:id="rId58"/>
    <p:sldId id="454" r:id="rId59"/>
    <p:sldId id="455" r:id="rId60"/>
    <p:sldId id="456" r:id="rId61"/>
    <p:sldId id="457" r:id="rId62"/>
    <p:sldId id="458" r:id="rId63"/>
    <p:sldId id="459" r:id="rId64"/>
    <p:sldId id="460" r:id="rId65"/>
    <p:sldId id="461" r:id="rId66"/>
    <p:sldId id="462" r:id="rId67"/>
    <p:sldId id="463" r:id="rId68"/>
    <p:sldId id="464" r:id="rId69"/>
    <p:sldId id="465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660"/>
  </p:normalViewPr>
  <p:slideViewPr>
    <p:cSldViewPr>
      <p:cViewPr varScale="1">
        <p:scale>
          <a:sx n="102" d="100"/>
          <a:sy n="102" d="100"/>
        </p:scale>
        <p:origin x="126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3" d="100"/>
          <a:sy n="103" d="100"/>
        </p:scale>
        <p:origin x="35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773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8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145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45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18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67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936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40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3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43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20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67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97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69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65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1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55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30EDBD-1C2D-4C1E-B459-B60219FAB484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361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0.png"/><Relationship Id="rId3" Type="http://schemas.openxmlformats.org/officeDocument/2006/relationships/image" Target="../media/image8100.png"/><Relationship Id="rId7" Type="http://schemas.openxmlformats.org/officeDocument/2006/relationships/image" Target="../media/image1210.png"/><Relationship Id="rId2" Type="http://schemas.openxmlformats.org/officeDocument/2006/relationships/image" Target="../media/image71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10.png"/><Relationship Id="rId5" Type="http://schemas.openxmlformats.org/officeDocument/2006/relationships/image" Target="../media/image1010.png"/><Relationship Id="rId4" Type="http://schemas.openxmlformats.org/officeDocument/2006/relationships/image" Target="../media/image989.png"/><Relationship Id="rId9" Type="http://schemas.openxmlformats.org/officeDocument/2006/relationships/image" Target="../media/image14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0.png"/><Relationship Id="rId2" Type="http://schemas.openxmlformats.org/officeDocument/2006/relationships/image" Target="../media/image15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10.png"/><Relationship Id="rId4" Type="http://schemas.openxmlformats.org/officeDocument/2006/relationships/image" Target="../media/image17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0.png"/><Relationship Id="rId3" Type="http://schemas.openxmlformats.org/officeDocument/2006/relationships/image" Target="../media/image2010.png"/><Relationship Id="rId7" Type="http://schemas.openxmlformats.org/officeDocument/2006/relationships/image" Target="../media/image2410.png"/><Relationship Id="rId2" Type="http://schemas.openxmlformats.org/officeDocument/2006/relationships/image" Target="../media/image19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10.png"/><Relationship Id="rId5" Type="http://schemas.openxmlformats.org/officeDocument/2006/relationships/image" Target="../media/image2210.png"/><Relationship Id="rId4" Type="http://schemas.openxmlformats.org/officeDocument/2006/relationships/image" Target="../media/image2110.png"/><Relationship Id="rId9" Type="http://schemas.openxmlformats.org/officeDocument/2006/relationships/image" Target="../media/image26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0.png"/><Relationship Id="rId13" Type="http://schemas.openxmlformats.org/officeDocument/2006/relationships/image" Target="../media/image11.png"/><Relationship Id="rId18" Type="http://schemas.openxmlformats.org/officeDocument/2006/relationships/image" Target="../media/image4310.png"/><Relationship Id="rId3" Type="http://schemas.openxmlformats.org/officeDocument/2006/relationships/image" Target="../media/image2810.png"/><Relationship Id="rId7" Type="http://schemas.openxmlformats.org/officeDocument/2006/relationships/image" Target="../media/image3210.png"/><Relationship Id="rId12" Type="http://schemas.openxmlformats.org/officeDocument/2006/relationships/image" Target="../media/image10.png"/><Relationship Id="rId17" Type="http://schemas.openxmlformats.org/officeDocument/2006/relationships/image" Target="../media/image4210.png"/><Relationship Id="rId2" Type="http://schemas.openxmlformats.org/officeDocument/2006/relationships/image" Target="../media/image2710.png"/><Relationship Id="rId16" Type="http://schemas.openxmlformats.org/officeDocument/2006/relationships/image" Target="../media/image4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10.png"/><Relationship Id="rId11" Type="http://schemas.openxmlformats.org/officeDocument/2006/relationships/image" Target="../media/image9.png"/><Relationship Id="rId5" Type="http://schemas.openxmlformats.org/officeDocument/2006/relationships/image" Target="../media/image3010.png"/><Relationship Id="rId15" Type="http://schemas.openxmlformats.org/officeDocument/2006/relationships/image" Target="../media/image4010.png"/><Relationship Id="rId10" Type="http://schemas.openxmlformats.org/officeDocument/2006/relationships/image" Target="../media/image8.png"/><Relationship Id="rId19" Type="http://schemas.openxmlformats.org/officeDocument/2006/relationships/image" Target="../media/image4410.png"/><Relationship Id="rId4" Type="http://schemas.openxmlformats.org/officeDocument/2006/relationships/image" Target="../media/image2910.png"/><Relationship Id="rId9" Type="http://schemas.openxmlformats.org/officeDocument/2006/relationships/image" Target="../media/image3410.png"/><Relationship Id="rId14" Type="http://schemas.openxmlformats.org/officeDocument/2006/relationships/image" Target="../media/image39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10.png"/><Relationship Id="rId13" Type="http://schemas.openxmlformats.org/officeDocument/2006/relationships/image" Target="../media/image5610.png"/><Relationship Id="rId18" Type="http://schemas.openxmlformats.org/officeDocument/2006/relationships/image" Target="../media/image6110.png"/><Relationship Id="rId3" Type="http://schemas.openxmlformats.org/officeDocument/2006/relationships/image" Target="../media/image4610.png"/><Relationship Id="rId7" Type="http://schemas.openxmlformats.org/officeDocument/2006/relationships/image" Target="../media/image5010.png"/><Relationship Id="rId12" Type="http://schemas.openxmlformats.org/officeDocument/2006/relationships/image" Target="../media/image5510.png"/><Relationship Id="rId17" Type="http://schemas.openxmlformats.org/officeDocument/2006/relationships/image" Target="../media/image6010.png"/><Relationship Id="rId2" Type="http://schemas.openxmlformats.org/officeDocument/2006/relationships/image" Target="../media/image4510.png"/><Relationship Id="rId16" Type="http://schemas.openxmlformats.org/officeDocument/2006/relationships/image" Target="../media/image59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10.png"/><Relationship Id="rId11" Type="http://schemas.openxmlformats.org/officeDocument/2006/relationships/image" Target="../media/image5410.png"/><Relationship Id="rId5" Type="http://schemas.openxmlformats.org/officeDocument/2006/relationships/image" Target="../media/image4810.png"/><Relationship Id="rId15" Type="http://schemas.openxmlformats.org/officeDocument/2006/relationships/image" Target="../media/image5810.png"/><Relationship Id="rId10" Type="http://schemas.openxmlformats.org/officeDocument/2006/relationships/image" Target="../media/image5310.png"/><Relationship Id="rId19" Type="http://schemas.openxmlformats.org/officeDocument/2006/relationships/image" Target="../media/image6210.png"/><Relationship Id="rId4" Type="http://schemas.openxmlformats.org/officeDocument/2006/relationships/image" Target="../media/image4710.png"/><Relationship Id="rId9" Type="http://schemas.openxmlformats.org/officeDocument/2006/relationships/image" Target="../media/image5210.png"/><Relationship Id="rId14" Type="http://schemas.openxmlformats.org/officeDocument/2006/relationships/image" Target="../media/image57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10.png"/><Relationship Id="rId13" Type="http://schemas.openxmlformats.org/officeDocument/2006/relationships/image" Target="../media/image7410.png"/><Relationship Id="rId18" Type="http://schemas.openxmlformats.org/officeDocument/2006/relationships/image" Target="../media/image7910.png"/><Relationship Id="rId3" Type="http://schemas.openxmlformats.org/officeDocument/2006/relationships/image" Target="../media/image13.png"/><Relationship Id="rId21" Type="http://schemas.openxmlformats.org/officeDocument/2006/relationships/image" Target="../media/image8210.png"/><Relationship Id="rId7" Type="http://schemas.openxmlformats.org/officeDocument/2006/relationships/image" Target="../media/image17.png"/><Relationship Id="rId12" Type="http://schemas.openxmlformats.org/officeDocument/2006/relationships/image" Target="../media/image7310.png"/><Relationship Id="rId17" Type="http://schemas.openxmlformats.org/officeDocument/2006/relationships/image" Target="../media/image7810.png"/><Relationship Id="rId25" Type="http://schemas.openxmlformats.org/officeDocument/2006/relationships/image" Target="../media/image21.png"/><Relationship Id="rId2" Type="http://schemas.openxmlformats.org/officeDocument/2006/relationships/image" Target="../media/image12.png"/><Relationship Id="rId16" Type="http://schemas.openxmlformats.org/officeDocument/2006/relationships/image" Target="../media/image7710.png"/><Relationship Id="rId20" Type="http://schemas.openxmlformats.org/officeDocument/2006/relationships/image" Target="../media/image8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7210.png"/><Relationship Id="rId24" Type="http://schemas.openxmlformats.org/officeDocument/2006/relationships/image" Target="../media/image20.png"/><Relationship Id="rId5" Type="http://schemas.openxmlformats.org/officeDocument/2006/relationships/image" Target="../media/image15.png"/><Relationship Id="rId15" Type="http://schemas.openxmlformats.org/officeDocument/2006/relationships/image" Target="../media/image7610.png"/><Relationship Id="rId23" Type="http://schemas.openxmlformats.org/officeDocument/2006/relationships/image" Target="../media/image19.png"/><Relationship Id="rId10" Type="http://schemas.openxmlformats.org/officeDocument/2006/relationships/image" Target="../media/image7110.png"/><Relationship Id="rId19" Type="http://schemas.openxmlformats.org/officeDocument/2006/relationships/image" Target="../media/image8010.png"/><Relationship Id="rId4" Type="http://schemas.openxmlformats.org/officeDocument/2006/relationships/image" Target="../media/image14.png"/><Relationship Id="rId9" Type="http://schemas.openxmlformats.org/officeDocument/2006/relationships/image" Target="../media/image7010.png"/><Relationship Id="rId14" Type="http://schemas.openxmlformats.org/officeDocument/2006/relationships/image" Target="../media/image7510.png"/><Relationship Id="rId2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0.png"/><Relationship Id="rId2" Type="http://schemas.openxmlformats.org/officeDocument/2006/relationships/image" Target="../media/image3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00.png"/><Relationship Id="rId4" Type="http://schemas.openxmlformats.org/officeDocument/2006/relationships/image" Target="../media/image510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6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685800" y="1877582"/>
            <a:ext cx="10131425" cy="3649133"/>
          </a:xfrm>
        </p:spPr>
        <p:txBody>
          <a:bodyPr/>
          <a:lstStyle/>
          <a:p>
            <a:r>
              <a:rPr lang="en-US" altLang="ko-KR" dirty="0"/>
              <a:t>u, v </a:t>
            </a:r>
            <a:r>
              <a:rPr lang="ko-KR" altLang="en-US" dirty="0"/>
              <a:t>혹은 </a:t>
            </a:r>
            <a:r>
              <a:rPr lang="en-US" altLang="ko-KR" dirty="0"/>
              <a:t>s, t </a:t>
            </a:r>
            <a:r>
              <a:rPr lang="ko-KR" altLang="en-US" dirty="0"/>
              <a:t>의 범위는 </a:t>
            </a:r>
            <a:r>
              <a:rPr lang="en-US" altLang="ko-KR" dirty="0"/>
              <a:t>0.0f ~ 1.0f </a:t>
            </a:r>
            <a:r>
              <a:rPr lang="ko-KR" altLang="en-US" dirty="0"/>
              <a:t>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122807" y="3154108"/>
            <a:ext cx="4248472" cy="3208057"/>
            <a:chOff x="1187624" y="4080248"/>
            <a:chExt cx="2448272" cy="1944216"/>
          </a:xfrm>
        </p:grpSpPr>
        <p:sp>
          <p:nvSpPr>
            <p:cNvPr id="4" name="직사각형 3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103197" y="5342049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(0.0f, 1.0f)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122808" y="6176962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2" idx="2"/>
          </p:cNvCxnSpPr>
          <p:nvPr/>
        </p:nvCxnSpPr>
        <p:spPr>
          <a:xfrm>
            <a:off x="2711634" y="5711381"/>
            <a:ext cx="1427451" cy="5579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8174983" y="3154107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414747" y="2262121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(1.0f, 0.0f)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21" idx="2"/>
            <a:endCxn id="20" idx="3"/>
          </p:cNvCxnSpPr>
          <p:nvPr/>
        </p:nvCxnSpPr>
        <p:spPr>
          <a:xfrm flipH="1">
            <a:off x="8371279" y="2631454"/>
            <a:ext cx="651904" cy="6149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102769" y="2315575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(0.0f, 0.0f)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122380" y="3150488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4" idx="2"/>
          </p:cNvCxnSpPr>
          <p:nvPr/>
        </p:nvCxnSpPr>
        <p:spPr>
          <a:xfrm>
            <a:off x="2711206" y="2684907"/>
            <a:ext cx="1427451" cy="5579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97231" y="5489798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(1.0f, 1.0f)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169572" y="6184475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stCxn id="27" idx="2"/>
            <a:endCxn id="28" idx="3"/>
          </p:cNvCxnSpPr>
          <p:nvPr/>
        </p:nvCxnSpPr>
        <p:spPr>
          <a:xfrm flipH="1">
            <a:off x="8365869" y="5859130"/>
            <a:ext cx="939799" cy="4176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148895" y="4665802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49631" y="429647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(?, ?)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stCxn id="32" idx="1"/>
            <a:endCxn id="31" idx="3"/>
          </p:cNvCxnSpPr>
          <p:nvPr/>
        </p:nvCxnSpPr>
        <p:spPr>
          <a:xfrm flipH="1">
            <a:off x="6345191" y="4481137"/>
            <a:ext cx="2504440" cy="2769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5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998901"/>
          </a:xfrm>
        </p:spPr>
        <p:txBody>
          <a:bodyPr/>
          <a:lstStyle/>
          <a:p>
            <a:r>
              <a:rPr lang="ko-KR" altLang="en-US" dirty="0" err="1"/>
              <a:t>텍스쳐</a:t>
            </a:r>
            <a:r>
              <a:rPr lang="en-US" altLang="ko-KR" dirty="0"/>
              <a:t> </a:t>
            </a:r>
            <a:r>
              <a:rPr lang="ko-KR" altLang="en-US" dirty="0"/>
              <a:t>좌표는 </a:t>
            </a:r>
            <a:r>
              <a:rPr lang="en-US" altLang="ko-KR" dirty="0"/>
              <a:t>0.0f ~ 1.0f </a:t>
            </a:r>
            <a:r>
              <a:rPr lang="ko-KR" altLang="en-US" dirty="0"/>
              <a:t>사이로 </a:t>
            </a:r>
            <a:r>
              <a:rPr lang="en-US" altLang="ko-KR" dirty="0"/>
              <a:t>normalize </a:t>
            </a:r>
            <a:r>
              <a:rPr lang="ko-KR" altLang="en-US" dirty="0"/>
              <a:t>됨</a:t>
            </a:r>
            <a:endParaRPr lang="en-US" altLang="ko-KR" dirty="0"/>
          </a:p>
          <a:p>
            <a:r>
              <a:rPr lang="ko-KR" altLang="en-US" dirty="0"/>
              <a:t>이미지 해상도와 별개임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992573" y="4086279"/>
            <a:ext cx="3373786" cy="831793"/>
            <a:chOff x="1187624" y="4080248"/>
            <a:chExt cx="2448272" cy="1944216"/>
          </a:xfrm>
        </p:grpSpPr>
        <p:sp>
          <p:nvSpPr>
            <p:cNvPr id="5" name="직사각형 4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040216" y="3375776"/>
            <a:ext cx="1152128" cy="3257262"/>
            <a:chOff x="1187624" y="4080248"/>
            <a:chExt cx="2448272" cy="1944216"/>
          </a:xfrm>
        </p:grpSpPr>
        <p:sp>
          <p:nvSpPr>
            <p:cNvPr id="10" name="직사각형 9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70064" y="4757538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422528" y="3865552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(1.0f, 1.0f)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5" idx="2"/>
            <a:endCxn id="14" idx="3"/>
          </p:cNvCxnSpPr>
          <p:nvPr/>
        </p:nvCxnSpPr>
        <p:spPr>
          <a:xfrm flipH="1">
            <a:off x="5366360" y="4234885"/>
            <a:ext cx="664604" cy="6149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996047" y="6448372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268407" y="2492896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(1.0f, 1.0f)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8" idx="2"/>
            <a:endCxn id="17" idx="3"/>
          </p:cNvCxnSpPr>
          <p:nvPr/>
        </p:nvCxnSpPr>
        <p:spPr>
          <a:xfrm flipH="1">
            <a:off x="9192344" y="2862228"/>
            <a:ext cx="684499" cy="367847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851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627254" y="3048570"/>
            <a:ext cx="2333233" cy="2187942"/>
            <a:chOff x="1187624" y="4080248"/>
            <a:chExt cx="2448272" cy="1944216"/>
          </a:xfrm>
        </p:grpSpPr>
        <p:sp>
          <p:nvSpPr>
            <p:cNvPr id="6" name="직사각형 5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/>
          <p:cNvSpPr/>
          <p:nvPr/>
        </p:nvSpPr>
        <p:spPr>
          <a:xfrm>
            <a:off x="6958456" y="3049205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902672" y="3048570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958456" y="4863273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902672" y="4862638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stCxn id="25" idx="4"/>
            <a:endCxn id="27" idx="0"/>
          </p:cNvCxnSpPr>
          <p:nvPr/>
        </p:nvCxnSpPr>
        <p:spPr>
          <a:xfrm>
            <a:off x="7066468" y="3296587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5" idx="6"/>
            <a:endCxn id="26" idx="2"/>
          </p:cNvCxnSpPr>
          <p:nvPr/>
        </p:nvCxnSpPr>
        <p:spPr>
          <a:xfrm flipV="1">
            <a:off x="7174480" y="3172262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6" idx="4"/>
            <a:endCxn id="28" idx="0"/>
          </p:cNvCxnSpPr>
          <p:nvPr/>
        </p:nvCxnSpPr>
        <p:spPr>
          <a:xfrm>
            <a:off x="9010684" y="3295952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7" idx="6"/>
            <a:endCxn id="28" idx="2"/>
          </p:cNvCxnSpPr>
          <p:nvPr/>
        </p:nvCxnSpPr>
        <p:spPr>
          <a:xfrm flipV="1">
            <a:off x="7174480" y="4986330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7" idx="7"/>
            <a:endCxn id="26" idx="3"/>
          </p:cNvCxnSpPr>
          <p:nvPr/>
        </p:nvCxnSpPr>
        <p:spPr>
          <a:xfrm flipV="1">
            <a:off x="7142844" y="3259725"/>
            <a:ext cx="1791464" cy="16397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499780" y="2557343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780" y="2557343"/>
                <a:ext cx="50405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480544" y="5077757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544" y="5077757"/>
                <a:ext cx="504056" cy="523220"/>
              </a:xfrm>
              <a:prstGeom prst="rect">
                <a:avLst/>
              </a:prstGeom>
              <a:blipFill>
                <a:blip r:embed="rId3"/>
                <a:stretch>
                  <a:fillRect r="-75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965570" y="2557343"/>
                <a:ext cx="1254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570" y="2557343"/>
                <a:ext cx="125421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088620" y="5026679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620" y="5026679"/>
                <a:ext cx="5040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타원 38"/>
          <p:cNvSpPr/>
          <p:nvPr/>
        </p:nvSpPr>
        <p:spPr>
          <a:xfrm>
            <a:off x="2519241" y="2965191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4852474" y="2965191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519241" y="5102953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4852474" y="5102953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202190" y="2420888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190" y="2420888"/>
                <a:ext cx="50405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202190" y="5253824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190" y="5253824"/>
                <a:ext cx="50405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494309" y="2420888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309" y="2420888"/>
                <a:ext cx="50405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494309" y="5241155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309" y="5241155"/>
                <a:ext cx="50405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자유형 46"/>
          <p:cNvSpPr/>
          <p:nvPr/>
        </p:nvSpPr>
        <p:spPr>
          <a:xfrm>
            <a:off x="2641600" y="1460392"/>
            <a:ext cx="4394200" cy="1574909"/>
          </a:xfrm>
          <a:custGeom>
            <a:avLst/>
            <a:gdLst>
              <a:gd name="connsiteX0" fmla="*/ 0 w 4394200"/>
              <a:gd name="connsiteY0" fmla="*/ 1511409 h 1574909"/>
              <a:gd name="connsiteX1" fmla="*/ 2679700 w 4394200"/>
              <a:gd name="connsiteY1" fmla="*/ 109 h 1574909"/>
              <a:gd name="connsiteX2" fmla="*/ 4394200 w 4394200"/>
              <a:gd name="connsiteY2" fmla="*/ 1574909 h 1574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4200" h="1574909">
                <a:moveTo>
                  <a:pt x="0" y="1511409"/>
                </a:moveTo>
                <a:cubicBezTo>
                  <a:pt x="973666" y="750467"/>
                  <a:pt x="1947333" y="-10474"/>
                  <a:pt x="2679700" y="109"/>
                </a:cubicBezTo>
                <a:cubicBezTo>
                  <a:pt x="3412067" y="10692"/>
                  <a:pt x="3903133" y="792800"/>
                  <a:pt x="4394200" y="1574909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5029200" y="1828660"/>
            <a:ext cx="3962400" cy="1219341"/>
          </a:xfrm>
          <a:custGeom>
            <a:avLst/>
            <a:gdLst>
              <a:gd name="connsiteX0" fmla="*/ 0 w 3962400"/>
              <a:gd name="connsiteY0" fmla="*/ 1155841 h 1219341"/>
              <a:gd name="connsiteX1" fmla="*/ 3175000 w 3962400"/>
              <a:gd name="connsiteY1" fmla="*/ 141 h 1219341"/>
              <a:gd name="connsiteX2" fmla="*/ 3962400 w 3962400"/>
              <a:gd name="connsiteY2" fmla="*/ 1219341 h 121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1219341">
                <a:moveTo>
                  <a:pt x="0" y="1155841"/>
                </a:moveTo>
                <a:cubicBezTo>
                  <a:pt x="1257300" y="572699"/>
                  <a:pt x="2514600" y="-10442"/>
                  <a:pt x="3175000" y="141"/>
                </a:cubicBezTo>
                <a:cubicBezTo>
                  <a:pt x="3835400" y="10724"/>
                  <a:pt x="3898900" y="615032"/>
                  <a:pt x="3962400" y="1219341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자유형 48"/>
          <p:cNvSpPr/>
          <p:nvPr/>
        </p:nvSpPr>
        <p:spPr>
          <a:xfrm>
            <a:off x="2603500" y="4533975"/>
            <a:ext cx="4381500" cy="2006913"/>
          </a:xfrm>
          <a:custGeom>
            <a:avLst/>
            <a:gdLst>
              <a:gd name="connsiteX0" fmla="*/ 0 w 4381500"/>
              <a:gd name="connsiteY0" fmla="*/ 800026 h 2006913"/>
              <a:gd name="connsiteX1" fmla="*/ 2578100 w 4381500"/>
              <a:gd name="connsiteY1" fmla="*/ 1993826 h 2006913"/>
              <a:gd name="connsiteX2" fmla="*/ 3454400 w 4381500"/>
              <a:gd name="connsiteY2" fmla="*/ 114226 h 2006913"/>
              <a:gd name="connsiteX3" fmla="*/ 4381500 w 4381500"/>
              <a:gd name="connsiteY3" fmla="*/ 368226 h 200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1500" h="2006913">
                <a:moveTo>
                  <a:pt x="0" y="800026"/>
                </a:moveTo>
                <a:cubicBezTo>
                  <a:pt x="1001183" y="1454076"/>
                  <a:pt x="2002367" y="2108126"/>
                  <a:pt x="2578100" y="1993826"/>
                </a:cubicBezTo>
                <a:cubicBezTo>
                  <a:pt x="3153833" y="1879526"/>
                  <a:pt x="3153833" y="385159"/>
                  <a:pt x="3454400" y="114226"/>
                </a:cubicBezTo>
                <a:cubicBezTo>
                  <a:pt x="3754967" y="-156707"/>
                  <a:pt x="4068233" y="105759"/>
                  <a:pt x="4381500" y="368226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 49"/>
          <p:cNvSpPr/>
          <p:nvPr/>
        </p:nvSpPr>
        <p:spPr>
          <a:xfrm>
            <a:off x="5016500" y="5118101"/>
            <a:ext cx="4098510" cy="1410859"/>
          </a:xfrm>
          <a:custGeom>
            <a:avLst/>
            <a:gdLst>
              <a:gd name="connsiteX0" fmla="*/ 0 w 4098510"/>
              <a:gd name="connsiteY0" fmla="*/ 190500 h 1410859"/>
              <a:gd name="connsiteX1" fmla="*/ 3581400 w 4098510"/>
              <a:gd name="connsiteY1" fmla="*/ 1409700 h 1410859"/>
              <a:gd name="connsiteX2" fmla="*/ 4000500 w 4098510"/>
              <a:gd name="connsiteY2" fmla="*/ 0 h 1410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8510" h="1410859">
                <a:moveTo>
                  <a:pt x="0" y="190500"/>
                </a:moveTo>
                <a:cubicBezTo>
                  <a:pt x="1457325" y="815975"/>
                  <a:pt x="2914650" y="1441450"/>
                  <a:pt x="3581400" y="1409700"/>
                </a:cubicBezTo>
                <a:cubicBezTo>
                  <a:pt x="4248150" y="1377950"/>
                  <a:pt x="4124325" y="688975"/>
                  <a:pt x="4000500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35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5098257" y="2993101"/>
            <a:ext cx="1936575" cy="1814703"/>
            <a:chOff x="1187624" y="4080248"/>
            <a:chExt cx="2448272" cy="1944216"/>
          </a:xfrm>
        </p:grpSpPr>
        <p:sp>
          <p:nvSpPr>
            <p:cNvPr id="30" name="직사각형 29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982604" y="2870044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926820" y="2869409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982604" y="4684112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926820" y="4683477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stCxn id="16" idx="4"/>
            <a:endCxn id="18" idx="0"/>
          </p:cNvCxnSpPr>
          <p:nvPr/>
        </p:nvCxnSpPr>
        <p:spPr>
          <a:xfrm>
            <a:off x="5090616" y="3117426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6" idx="6"/>
            <a:endCxn id="17" idx="2"/>
          </p:cNvCxnSpPr>
          <p:nvPr/>
        </p:nvCxnSpPr>
        <p:spPr>
          <a:xfrm flipV="1">
            <a:off x="5198628" y="2993101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7" idx="4"/>
            <a:endCxn id="19" idx="0"/>
          </p:cNvCxnSpPr>
          <p:nvPr/>
        </p:nvCxnSpPr>
        <p:spPr>
          <a:xfrm>
            <a:off x="7034832" y="3116791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8" idx="6"/>
            <a:endCxn id="19" idx="2"/>
          </p:cNvCxnSpPr>
          <p:nvPr/>
        </p:nvCxnSpPr>
        <p:spPr>
          <a:xfrm flipV="1">
            <a:off x="5198628" y="4807169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8" idx="7"/>
            <a:endCxn id="17" idx="3"/>
          </p:cNvCxnSpPr>
          <p:nvPr/>
        </p:nvCxnSpPr>
        <p:spPr>
          <a:xfrm flipV="1">
            <a:off x="5166992" y="3080564"/>
            <a:ext cx="1791464" cy="16397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523928" y="2378182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928" y="2378182"/>
                <a:ext cx="50405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504692" y="4898596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692" y="4898596"/>
                <a:ext cx="504056" cy="523220"/>
              </a:xfrm>
              <a:prstGeom prst="rect">
                <a:avLst/>
              </a:prstGeom>
              <a:blipFill>
                <a:blip r:embed="rId3"/>
                <a:stretch>
                  <a:fillRect r="-75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989718" y="2378182"/>
                <a:ext cx="1254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718" y="2378182"/>
                <a:ext cx="125421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112768" y="4847518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768" y="4847518"/>
                <a:ext cx="5040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312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854885"/>
          </a:xfrm>
        </p:spPr>
        <p:txBody>
          <a:bodyPr/>
          <a:lstStyle/>
          <a:p>
            <a:r>
              <a:rPr lang="ko-KR" altLang="en-US" dirty="0" err="1"/>
              <a:t>텍스쳐</a:t>
            </a:r>
            <a:r>
              <a:rPr lang="en-US" altLang="ko-KR" dirty="0"/>
              <a:t> </a:t>
            </a:r>
            <a:r>
              <a:rPr lang="ko-KR" altLang="en-US" dirty="0"/>
              <a:t>샘플링은 어느 단계에서 이루어 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135264" y="3501008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712832" y="3501008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282647" y="3501008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03866" y="3501008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766289" y="3501008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565134" y="386104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134813" y="386104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055061" y="386104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8615566" y="386104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8603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134967" y="2276872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712535" y="2276872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282350" y="2276872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03569" y="2276872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765992" y="2276872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564837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134516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054764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8615269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77124" y="5377378"/>
            <a:ext cx="2988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800" dirty="0"/>
              <a:t>Texture Sampling</a:t>
            </a:r>
            <a:endParaRPr lang="ko-KR" altLang="en-US" sz="2800" dirty="0"/>
          </a:p>
        </p:txBody>
      </p:sp>
      <p:sp>
        <p:nvSpPr>
          <p:cNvPr id="14" name="자유형 13"/>
          <p:cNvSpPr/>
          <p:nvPr/>
        </p:nvSpPr>
        <p:spPr>
          <a:xfrm>
            <a:off x="7175327" y="3505200"/>
            <a:ext cx="879777" cy="1917700"/>
          </a:xfrm>
          <a:custGeom>
            <a:avLst/>
            <a:gdLst>
              <a:gd name="connsiteX0" fmla="*/ 63674 w 879777"/>
              <a:gd name="connsiteY0" fmla="*/ 1866900 h 1917700"/>
              <a:gd name="connsiteX1" fmla="*/ 76374 w 879777"/>
              <a:gd name="connsiteY1" fmla="*/ 1816100 h 1917700"/>
              <a:gd name="connsiteX2" fmla="*/ 825674 w 879777"/>
              <a:gd name="connsiteY2" fmla="*/ 952500 h 1917700"/>
              <a:gd name="connsiteX3" fmla="*/ 762174 w 879777"/>
              <a:gd name="connsiteY3" fmla="*/ 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9777" h="1917700">
                <a:moveTo>
                  <a:pt x="63674" y="1866900"/>
                </a:moveTo>
                <a:cubicBezTo>
                  <a:pt x="6524" y="1917700"/>
                  <a:pt x="-50626" y="1968500"/>
                  <a:pt x="76374" y="1816100"/>
                </a:cubicBezTo>
                <a:cubicBezTo>
                  <a:pt x="203374" y="1663700"/>
                  <a:pt x="711374" y="1255183"/>
                  <a:pt x="825674" y="952500"/>
                </a:cubicBezTo>
                <a:cubicBezTo>
                  <a:pt x="939974" y="649817"/>
                  <a:pt x="851074" y="324908"/>
                  <a:pt x="762174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980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134967" y="2276872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712535" y="2276872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282350" y="2276872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03569" y="2276872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765992" y="2276872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564837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134516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054764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8615269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65512" y="5377378"/>
            <a:ext cx="2988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800" dirty="0"/>
              <a:t>Texture Sampling</a:t>
            </a:r>
            <a:endParaRPr lang="ko-KR" altLang="en-US" sz="2800" dirty="0"/>
          </a:p>
        </p:txBody>
      </p:sp>
      <p:sp>
        <p:nvSpPr>
          <p:cNvPr id="14" name="자유형 13"/>
          <p:cNvSpPr/>
          <p:nvPr/>
        </p:nvSpPr>
        <p:spPr>
          <a:xfrm>
            <a:off x="7175327" y="3505200"/>
            <a:ext cx="879777" cy="1917700"/>
          </a:xfrm>
          <a:custGeom>
            <a:avLst/>
            <a:gdLst>
              <a:gd name="connsiteX0" fmla="*/ 63674 w 879777"/>
              <a:gd name="connsiteY0" fmla="*/ 1866900 h 1917700"/>
              <a:gd name="connsiteX1" fmla="*/ 76374 w 879777"/>
              <a:gd name="connsiteY1" fmla="*/ 1816100 h 1917700"/>
              <a:gd name="connsiteX2" fmla="*/ 825674 w 879777"/>
              <a:gd name="connsiteY2" fmla="*/ 952500 h 1917700"/>
              <a:gd name="connsiteX3" fmla="*/ 762174 w 879777"/>
              <a:gd name="connsiteY3" fmla="*/ 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9777" h="1917700">
                <a:moveTo>
                  <a:pt x="63674" y="1866900"/>
                </a:moveTo>
                <a:cubicBezTo>
                  <a:pt x="6524" y="1917700"/>
                  <a:pt x="-50626" y="1968500"/>
                  <a:pt x="76374" y="1816100"/>
                </a:cubicBezTo>
                <a:cubicBezTo>
                  <a:pt x="203374" y="1663700"/>
                  <a:pt x="711374" y="1255183"/>
                  <a:pt x="825674" y="952500"/>
                </a:cubicBezTo>
                <a:cubicBezTo>
                  <a:pt x="939974" y="649817"/>
                  <a:pt x="851074" y="324908"/>
                  <a:pt x="762174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34967" y="4077073"/>
            <a:ext cx="36305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Sampling </a:t>
            </a:r>
            <a:r>
              <a:rPr lang="ko-KR" altLang="en-US" dirty="0"/>
              <a:t>을 위해선 </a:t>
            </a:r>
            <a:r>
              <a:rPr lang="ko-KR" altLang="en-US" dirty="0" err="1"/>
              <a:t>텍스쳐</a:t>
            </a:r>
            <a:r>
              <a:rPr lang="ko-KR" altLang="en-US" dirty="0"/>
              <a:t> 좌표가 필요하고 좌표를 얻기 위해선 버텍스 </a:t>
            </a:r>
            <a:r>
              <a:rPr lang="ko-KR" altLang="en-US" dirty="0" err="1"/>
              <a:t>셰이더로</a:t>
            </a:r>
            <a:r>
              <a:rPr lang="ko-KR" altLang="en-US" dirty="0"/>
              <a:t> 부터 받아야 함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sz="2800" dirty="0">
                <a:solidFill>
                  <a:srgbClr val="FF0000"/>
                </a:solidFill>
                <a:sym typeface="Wingdings" pitchFamily="2" charset="2"/>
              </a:rPr>
              <a:t>Attribute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783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5591944" y="1857857"/>
            <a:ext cx="2591178" cy="1224136"/>
            <a:chOff x="2268854" y="3392372"/>
            <a:chExt cx="2591178" cy="1224136"/>
          </a:xfrm>
        </p:grpSpPr>
        <p:grpSp>
          <p:nvGrpSpPr>
            <p:cNvPr id="4" name="그룹 3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8" name="모서리가 둥근 직사각형 7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" name="오른쪽 화살표 8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" name="오른쪽 화살표 6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659351" y="2285259"/>
            <a:ext cx="1879936" cy="369332"/>
            <a:chOff x="35496" y="3610047"/>
            <a:chExt cx="1879936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35496" y="3610047"/>
              <a:ext cx="187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아래쪽 화살표 13"/>
          <p:cNvSpPr/>
          <p:nvPr/>
        </p:nvSpPr>
        <p:spPr>
          <a:xfrm>
            <a:off x="5303912" y="3573016"/>
            <a:ext cx="1391396" cy="79208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3574182" y="5036181"/>
            <a:ext cx="1879936" cy="369332"/>
            <a:chOff x="35496" y="3610047"/>
            <a:chExt cx="187993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35496" y="3610047"/>
              <a:ext cx="187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574182" y="5540237"/>
            <a:ext cx="1879936" cy="369332"/>
            <a:chOff x="35496" y="3610047"/>
            <a:chExt cx="1879936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35496" y="3610047"/>
              <a:ext cx="187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vec2 </a:t>
              </a:r>
              <a:r>
                <a:rPr lang="en-US" altLang="ko-KR" dirty="0" err="1">
                  <a:sym typeface="Wingdings" pitchFamily="2" charset="2"/>
                </a:rPr>
                <a:t>TexPos</a:t>
              </a:r>
              <a:r>
                <a:rPr lang="en-US" altLang="ko-KR" dirty="0">
                  <a:sym typeface="Wingdings" pitchFamily="2" charset="2"/>
                </a:rPr>
                <a:t>;</a:t>
              </a:r>
              <a:endParaRPr lang="en-US" altLang="ko-KR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591944" y="4809024"/>
            <a:ext cx="2591178" cy="1224136"/>
            <a:chOff x="2268854" y="3392372"/>
            <a:chExt cx="2591178" cy="1224136"/>
          </a:xfrm>
        </p:grpSpPr>
        <p:grpSp>
          <p:nvGrpSpPr>
            <p:cNvPr id="22" name="그룹 21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7" name="오른쪽 화살표 26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5" name="오른쪽 화살표 24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2595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3359696" y="1693209"/>
            <a:ext cx="5616624" cy="3361057"/>
            <a:chOff x="678190" y="1460391"/>
            <a:chExt cx="8017592" cy="5080496"/>
          </a:xfrm>
        </p:grpSpPr>
        <p:grpSp>
          <p:nvGrpSpPr>
            <p:cNvPr id="5" name="그룹 4"/>
            <p:cNvGrpSpPr/>
            <p:nvPr/>
          </p:nvGrpSpPr>
          <p:grpSpPr>
            <a:xfrm>
              <a:off x="1103253" y="3048570"/>
              <a:ext cx="2333233" cy="2187942"/>
              <a:chOff x="1187624" y="4080248"/>
              <a:chExt cx="2448272" cy="1944216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187624" y="4080248"/>
                <a:ext cx="2448272" cy="194421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1717564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2771800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" name="자유형 8"/>
              <p:cNvSpPr/>
              <p:nvPr/>
            </p:nvSpPr>
            <p:spPr>
              <a:xfrm>
                <a:off x="1646932" y="5076032"/>
                <a:ext cx="1498600" cy="660400"/>
              </a:xfrm>
              <a:custGeom>
                <a:avLst/>
                <a:gdLst>
                  <a:gd name="connsiteX0" fmla="*/ 114300 w 1498600"/>
                  <a:gd name="connsiteY0" fmla="*/ 444500 h 660400"/>
                  <a:gd name="connsiteX1" fmla="*/ 114300 w 1498600"/>
                  <a:gd name="connsiteY1" fmla="*/ 444500 h 660400"/>
                  <a:gd name="connsiteX2" fmla="*/ 25400 w 1498600"/>
                  <a:gd name="connsiteY2" fmla="*/ 317500 h 660400"/>
                  <a:gd name="connsiteX3" fmla="*/ 0 w 1498600"/>
                  <a:gd name="connsiteY3" fmla="*/ 241300 h 660400"/>
                  <a:gd name="connsiteX4" fmla="*/ 12700 w 1498600"/>
                  <a:gd name="connsiteY4" fmla="*/ 88900 h 660400"/>
                  <a:gd name="connsiteX5" fmla="*/ 25400 w 1498600"/>
                  <a:gd name="connsiteY5" fmla="*/ 50800 h 660400"/>
                  <a:gd name="connsiteX6" fmla="*/ 76200 w 1498600"/>
                  <a:gd name="connsiteY6" fmla="*/ 12700 h 660400"/>
                  <a:gd name="connsiteX7" fmla="*/ 114300 w 1498600"/>
                  <a:gd name="connsiteY7" fmla="*/ 0 h 660400"/>
                  <a:gd name="connsiteX8" fmla="*/ 203200 w 1498600"/>
                  <a:gd name="connsiteY8" fmla="*/ 50800 h 660400"/>
                  <a:gd name="connsiteX9" fmla="*/ 241300 w 1498600"/>
                  <a:gd name="connsiteY9" fmla="*/ 63500 h 660400"/>
                  <a:gd name="connsiteX10" fmla="*/ 317500 w 1498600"/>
                  <a:gd name="connsiteY10" fmla="*/ 114300 h 660400"/>
                  <a:gd name="connsiteX11" fmla="*/ 393700 w 1498600"/>
                  <a:gd name="connsiteY11" fmla="*/ 139700 h 660400"/>
                  <a:gd name="connsiteX12" fmla="*/ 444500 w 1498600"/>
                  <a:gd name="connsiteY12" fmla="*/ 165100 h 660400"/>
                  <a:gd name="connsiteX13" fmla="*/ 584200 w 1498600"/>
                  <a:gd name="connsiteY13" fmla="*/ 203200 h 660400"/>
                  <a:gd name="connsiteX14" fmla="*/ 787400 w 1498600"/>
                  <a:gd name="connsiteY14" fmla="*/ 177800 h 660400"/>
                  <a:gd name="connsiteX15" fmla="*/ 863600 w 1498600"/>
                  <a:gd name="connsiteY15" fmla="*/ 139700 h 660400"/>
                  <a:gd name="connsiteX16" fmla="*/ 952500 w 1498600"/>
                  <a:gd name="connsiteY16" fmla="*/ 114300 h 660400"/>
                  <a:gd name="connsiteX17" fmla="*/ 1003300 w 1498600"/>
                  <a:gd name="connsiteY17" fmla="*/ 76200 h 660400"/>
                  <a:gd name="connsiteX18" fmla="*/ 1041400 w 1498600"/>
                  <a:gd name="connsiteY18" fmla="*/ 63500 h 660400"/>
                  <a:gd name="connsiteX19" fmla="*/ 1079500 w 1498600"/>
                  <a:gd name="connsiteY19" fmla="*/ 38100 h 660400"/>
                  <a:gd name="connsiteX20" fmla="*/ 1155700 w 1498600"/>
                  <a:gd name="connsiteY20" fmla="*/ 0 h 660400"/>
                  <a:gd name="connsiteX21" fmla="*/ 1371600 w 1498600"/>
                  <a:gd name="connsiteY21" fmla="*/ 12700 h 660400"/>
                  <a:gd name="connsiteX22" fmla="*/ 1409700 w 1498600"/>
                  <a:gd name="connsiteY22" fmla="*/ 50800 h 660400"/>
                  <a:gd name="connsiteX23" fmla="*/ 1447800 w 1498600"/>
                  <a:gd name="connsiteY23" fmla="*/ 76200 h 660400"/>
                  <a:gd name="connsiteX24" fmla="*/ 1473200 w 1498600"/>
                  <a:gd name="connsiteY24" fmla="*/ 114300 h 660400"/>
                  <a:gd name="connsiteX25" fmla="*/ 1498600 w 1498600"/>
                  <a:gd name="connsiteY25" fmla="*/ 190500 h 660400"/>
                  <a:gd name="connsiteX26" fmla="*/ 1485900 w 1498600"/>
                  <a:gd name="connsiteY26" fmla="*/ 304800 h 660400"/>
                  <a:gd name="connsiteX27" fmla="*/ 1460500 w 1498600"/>
                  <a:gd name="connsiteY27" fmla="*/ 342900 h 660400"/>
                  <a:gd name="connsiteX28" fmla="*/ 1447800 w 1498600"/>
                  <a:gd name="connsiteY28" fmla="*/ 381000 h 660400"/>
                  <a:gd name="connsiteX29" fmla="*/ 1371600 w 1498600"/>
                  <a:gd name="connsiteY29" fmla="*/ 457200 h 660400"/>
                  <a:gd name="connsiteX30" fmla="*/ 1333500 w 1498600"/>
                  <a:gd name="connsiteY30" fmla="*/ 495300 h 660400"/>
                  <a:gd name="connsiteX31" fmla="*/ 1295400 w 1498600"/>
                  <a:gd name="connsiteY31" fmla="*/ 508000 h 660400"/>
                  <a:gd name="connsiteX32" fmla="*/ 1219200 w 1498600"/>
                  <a:gd name="connsiteY32" fmla="*/ 558800 h 660400"/>
                  <a:gd name="connsiteX33" fmla="*/ 1181100 w 1498600"/>
                  <a:gd name="connsiteY33" fmla="*/ 571500 h 660400"/>
                  <a:gd name="connsiteX34" fmla="*/ 1143000 w 1498600"/>
                  <a:gd name="connsiteY34" fmla="*/ 596900 h 660400"/>
                  <a:gd name="connsiteX35" fmla="*/ 1054100 w 1498600"/>
                  <a:gd name="connsiteY35" fmla="*/ 622300 h 660400"/>
                  <a:gd name="connsiteX36" fmla="*/ 977900 w 1498600"/>
                  <a:gd name="connsiteY36" fmla="*/ 647700 h 660400"/>
                  <a:gd name="connsiteX37" fmla="*/ 939800 w 1498600"/>
                  <a:gd name="connsiteY37" fmla="*/ 660400 h 660400"/>
                  <a:gd name="connsiteX38" fmla="*/ 457200 w 1498600"/>
                  <a:gd name="connsiteY38" fmla="*/ 647700 h 660400"/>
                  <a:gd name="connsiteX39" fmla="*/ 342900 w 1498600"/>
                  <a:gd name="connsiteY39" fmla="*/ 609600 h 660400"/>
                  <a:gd name="connsiteX40" fmla="*/ 266700 w 1498600"/>
                  <a:gd name="connsiteY40" fmla="*/ 584200 h 660400"/>
                  <a:gd name="connsiteX41" fmla="*/ 228600 w 1498600"/>
                  <a:gd name="connsiteY41" fmla="*/ 571500 h 660400"/>
                  <a:gd name="connsiteX42" fmla="*/ 165100 w 1498600"/>
                  <a:gd name="connsiteY42" fmla="*/ 520700 h 660400"/>
                  <a:gd name="connsiteX43" fmla="*/ 114300 w 1498600"/>
                  <a:gd name="connsiteY43" fmla="*/ 44450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98600" h="660400">
                    <a:moveTo>
                      <a:pt x="114300" y="444500"/>
                    </a:moveTo>
                    <a:lnTo>
                      <a:pt x="114300" y="444500"/>
                    </a:lnTo>
                    <a:cubicBezTo>
                      <a:pt x="84667" y="402167"/>
                      <a:pt x="41741" y="366523"/>
                      <a:pt x="25400" y="317500"/>
                    </a:cubicBezTo>
                    <a:lnTo>
                      <a:pt x="0" y="241300"/>
                    </a:lnTo>
                    <a:cubicBezTo>
                      <a:pt x="4233" y="190500"/>
                      <a:pt x="5963" y="139429"/>
                      <a:pt x="12700" y="88900"/>
                    </a:cubicBezTo>
                    <a:cubicBezTo>
                      <a:pt x="14469" y="75630"/>
                      <a:pt x="16830" y="61084"/>
                      <a:pt x="25400" y="50800"/>
                    </a:cubicBezTo>
                    <a:cubicBezTo>
                      <a:pt x="38951" y="34539"/>
                      <a:pt x="57822" y="23202"/>
                      <a:pt x="76200" y="12700"/>
                    </a:cubicBezTo>
                    <a:cubicBezTo>
                      <a:pt x="87823" y="6058"/>
                      <a:pt x="101600" y="4233"/>
                      <a:pt x="114300" y="0"/>
                    </a:cubicBezTo>
                    <a:cubicBezTo>
                      <a:pt x="221741" y="26860"/>
                      <a:pt x="112404" y="-9731"/>
                      <a:pt x="203200" y="50800"/>
                    </a:cubicBezTo>
                    <a:cubicBezTo>
                      <a:pt x="214339" y="58226"/>
                      <a:pt x="229598" y="56999"/>
                      <a:pt x="241300" y="63500"/>
                    </a:cubicBezTo>
                    <a:cubicBezTo>
                      <a:pt x="267985" y="78325"/>
                      <a:pt x="288540" y="104647"/>
                      <a:pt x="317500" y="114300"/>
                    </a:cubicBezTo>
                    <a:cubicBezTo>
                      <a:pt x="342900" y="122767"/>
                      <a:pt x="369753" y="127726"/>
                      <a:pt x="393700" y="139700"/>
                    </a:cubicBezTo>
                    <a:cubicBezTo>
                      <a:pt x="410633" y="148167"/>
                      <a:pt x="426922" y="158069"/>
                      <a:pt x="444500" y="165100"/>
                    </a:cubicBezTo>
                    <a:cubicBezTo>
                      <a:pt x="508952" y="190881"/>
                      <a:pt x="520427" y="190445"/>
                      <a:pt x="584200" y="203200"/>
                    </a:cubicBezTo>
                    <a:cubicBezTo>
                      <a:pt x="670952" y="195313"/>
                      <a:pt x="712417" y="196546"/>
                      <a:pt x="787400" y="177800"/>
                    </a:cubicBezTo>
                    <a:cubicBezTo>
                      <a:pt x="851244" y="161839"/>
                      <a:pt x="801519" y="170740"/>
                      <a:pt x="863600" y="139700"/>
                    </a:cubicBezTo>
                    <a:cubicBezTo>
                      <a:pt x="881820" y="130590"/>
                      <a:pt x="936224" y="118369"/>
                      <a:pt x="952500" y="114300"/>
                    </a:cubicBezTo>
                    <a:cubicBezTo>
                      <a:pt x="969433" y="101600"/>
                      <a:pt x="984922" y="86702"/>
                      <a:pt x="1003300" y="76200"/>
                    </a:cubicBezTo>
                    <a:cubicBezTo>
                      <a:pt x="1014923" y="69558"/>
                      <a:pt x="1029426" y="69487"/>
                      <a:pt x="1041400" y="63500"/>
                    </a:cubicBezTo>
                    <a:cubicBezTo>
                      <a:pt x="1055052" y="56674"/>
                      <a:pt x="1065848" y="44926"/>
                      <a:pt x="1079500" y="38100"/>
                    </a:cubicBezTo>
                    <a:cubicBezTo>
                      <a:pt x="1184660" y="-14480"/>
                      <a:pt x="1046511" y="72793"/>
                      <a:pt x="1155700" y="0"/>
                    </a:cubicBezTo>
                    <a:cubicBezTo>
                      <a:pt x="1227667" y="4233"/>
                      <a:pt x="1300909" y="-1438"/>
                      <a:pt x="1371600" y="12700"/>
                    </a:cubicBezTo>
                    <a:cubicBezTo>
                      <a:pt x="1389212" y="16222"/>
                      <a:pt x="1395902" y="39302"/>
                      <a:pt x="1409700" y="50800"/>
                    </a:cubicBezTo>
                    <a:cubicBezTo>
                      <a:pt x="1421426" y="60571"/>
                      <a:pt x="1435100" y="67733"/>
                      <a:pt x="1447800" y="76200"/>
                    </a:cubicBezTo>
                    <a:cubicBezTo>
                      <a:pt x="1456267" y="88900"/>
                      <a:pt x="1467001" y="100352"/>
                      <a:pt x="1473200" y="114300"/>
                    </a:cubicBezTo>
                    <a:cubicBezTo>
                      <a:pt x="1484074" y="138766"/>
                      <a:pt x="1498600" y="190500"/>
                      <a:pt x="1498600" y="190500"/>
                    </a:cubicBezTo>
                    <a:cubicBezTo>
                      <a:pt x="1494367" y="228600"/>
                      <a:pt x="1495197" y="267610"/>
                      <a:pt x="1485900" y="304800"/>
                    </a:cubicBezTo>
                    <a:cubicBezTo>
                      <a:pt x="1482198" y="319608"/>
                      <a:pt x="1467326" y="329248"/>
                      <a:pt x="1460500" y="342900"/>
                    </a:cubicBezTo>
                    <a:cubicBezTo>
                      <a:pt x="1454513" y="354874"/>
                      <a:pt x="1456019" y="370433"/>
                      <a:pt x="1447800" y="381000"/>
                    </a:cubicBezTo>
                    <a:cubicBezTo>
                      <a:pt x="1425747" y="409354"/>
                      <a:pt x="1397000" y="431800"/>
                      <a:pt x="1371600" y="457200"/>
                    </a:cubicBezTo>
                    <a:cubicBezTo>
                      <a:pt x="1358900" y="469900"/>
                      <a:pt x="1350539" y="489620"/>
                      <a:pt x="1333500" y="495300"/>
                    </a:cubicBezTo>
                    <a:cubicBezTo>
                      <a:pt x="1320800" y="499533"/>
                      <a:pt x="1307102" y="501499"/>
                      <a:pt x="1295400" y="508000"/>
                    </a:cubicBezTo>
                    <a:cubicBezTo>
                      <a:pt x="1268715" y="522825"/>
                      <a:pt x="1248160" y="549147"/>
                      <a:pt x="1219200" y="558800"/>
                    </a:cubicBezTo>
                    <a:cubicBezTo>
                      <a:pt x="1206500" y="563033"/>
                      <a:pt x="1193074" y="565513"/>
                      <a:pt x="1181100" y="571500"/>
                    </a:cubicBezTo>
                    <a:cubicBezTo>
                      <a:pt x="1167448" y="578326"/>
                      <a:pt x="1156652" y="590074"/>
                      <a:pt x="1143000" y="596900"/>
                    </a:cubicBezTo>
                    <a:cubicBezTo>
                      <a:pt x="1121660" y="607570"/>
                      <a:pt x="1074445" y="616196"/>
                      <a:pt x="1054100" y="622300"/>
                    </a:cubicBezTo>
                    <a:cubicBezTo>
                      <a:pt x="1028455" y="629993"/>
                      <a:pt x="1003300" y="639233"/>
                      <a:pt x="977900" y="647700"/>
                    </a:cubicBezTo>
                    <a:lnTo>
                      <a:pt x="939800" y="660400"/>
                    </a:lnTo>
                    <a:lnTo>
                      <a:pt x="457200" y="647700"/>
                    </a:lnTo>
                    <a:cubicBezTo>
                      <a:pt x="337736" y="642270"/>
                      <a:pt x="419146" y="643487"/>
                      <a:pt x="342900" y="609600"/>
                    </a:cubicBezTo>
                    <a:cubicBezTo>
                      <a:pt x="318434" y="598726"/>
                      <a:pt x="292100" y="592667"/>
                      <a:pt x="266700" y="584200"/>
                    </a:cubicBezTo>
                    <a:lnTo>
                      <a:pt x="228600" y="571500"/>
                    </a:lnTo>
                    <a:cubicBezTo>
                      <a:pt x="171794" y="486291"/>
                      <a:pt x="238712" y="569775"/>
                      <a:pt x="165100" y="520700"/>
                    </a:cubicBezTo>
                    <a:cubicBezTo>
                      <a:pt x="150156" y="510737"/>
                      <a:pt x="122767" y="457200"/>
                      <a:pt x="114300" y="444500"/>
                    </a:cubicBezTo>
                    <a:close/>
                  </a:path>
                </a:pathLst>
              </a:cu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25" name="타원 24"/>
            <p:cNvSpPr/>
            <p:nvPr/>
          </p:nvSpPr>
          <p:spPr>
            <a:xfrm>
              <a:off x="5434456" y="3049205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6" name="타원 25"/>
            <p:cNvSpPr/>
            <p:nvPr/>
          </p:nvSpPr>
          <p:spPr>
            <a:xfrm>
              <a:off x="7378672" y="3048570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7" name="타원 26"/>
            <p:cNvSpPr/>
            <p:nvPr/>
          </p:nvSpPr>
          <p:spPr>
            <a:xfrm>
              <a:off x="5434456" y="486327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8" name="타원 27"/>
            <p:cNvSpPr/>
            <p:nvPr/>
          </p:nvSpPr>
          <p:spPr>
            <a:xfrm>
              <a:off x="7378672" y="4862638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29" name="직선 연결선 28"/>
            <p:cNvCxnSpPr>
              <a:stCxn id="25" idx="4"/>
              <a:endCxn id="27" idx="0"/>
            </p:cNvCxnSpPr>
            <p:nvPr/>
          </p:nvCxnSpPr>
          <p:spPr>
            <a:xfrm>
              <a:off x="5542468" y="3296587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25" idx="6"/>
              <a:endCxn id="26" idx="2"/>
            </p:cNvCxnSpPr>
            <p:nvPr/>
          </p:nvCxnSpPr>
          <p:spPr>
            <a:xfrm flipV="1">
              <a:off x="5650480" y="3172261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6" idx="4"/>
              <a:endCxn id="28" idx="0"/>
            </p:cNvCxnSpPr>
            <p:nvPr/>
          </p:nvCxnSpPr>
          <p:spPr>
            <a:xfrm>
              <a:off x="7486684" y="3295952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7" idx="6"/>
              <a:endCxn id="28" idx="2"/>
            </p:cNvCxnSpPr>
            <p:nvPr/>
          </p:nvCxnSpPr>
          <p:spPr>
            <a:xfrm flipV="1">
              <a:off x="5650480" y="4986329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7" idx="7"/>
              <a:endCxn id="26" idx="3"/>
            </p:cNvCxnSpPr>
            <p:nvPr/>
          </p:nvCxnSpPr>
          <p:spPr>
            <a:xfrm flipV="1">
              <a:off x="5618844" y="3259724"/>
              <a:ext cx="1791464" cy="163977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975780" y="2557342"/>
                  <a:ext cx="504056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5780" y="2557342"/>
                  <a:ext cx="504056" cy="51175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956543" y="5077758"/>
                  <a:ext cx="504056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6543" y="5077758"/>
                  <a:ext cx="504056" cy="511750"/>
                </a:xfrm>
                <a:prstGeom prst="rect">
                  <a:avLst/>
                </a:prstGeom>
                <a:blipFill>
                  <a:blip r:embed="rId3"/>
                  <a:stretch>
                    <a:fillRect r="-706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7441569" y="2557342"/>
                  <a:ext cx="1254213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569" y="2557342"/>
                  <a:ext cx="1254213" cy="5117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564621" y="5026678"/>
                  <a:ext cx="504056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621" y="5026678"/>
                  <a:ext cx="504056" cy="511750"/>
                </a:xfrm>
                <a:prstGeom prst="rect">
                  <a:avLst/>
                </a:prstGeom>
                <a:blipFill>
                  <a:blip r:embed="rId5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타원 38"/>
            <p:cNvSpPr/>
            <p:nvPr/>
          </p:nvSpPr>
          <p:spPr>
            <a:xfrm>
              <a:off x="995241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0" name="타원 39"/>
            <p:cNvSpPr/>
            <p:nvPr/>
          </p:nvSpPr>
          <p:spPr>
            <a:xfrm>
              <a:off x="3328474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1" name="타원 40"/>
            <p:cNvSpPr/>
            <p:nvPr/>
          </p:nvSpPr>
          <p:spPr>
            <a:xfrm>
              <a:off x="995241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2" name="타원 41"/>
            <p:cNvSpPr/>
            <p:nvPr/>
          </p:nvSpPr>
          <p:spPr>
            <a:xfrm>
              <a:off x="3328474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78190" y="2420888"/>
                  <a:ext cx="504056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90" y="2420888"/>
                  <a:ext cx="504056" cy="51175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78190" y="5253825"/>
                  <a:ext cx="504056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90" y="5253825"/>
                  <a:ext cx="504056" cy="51175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2970308" y="2420888"/>
                  <a:ext cx="504056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308" y="2420888"/>
                  <a:ext cx="504056" cy="51175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970308" y="5241155"/>
                  <a:ext cx="504056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308" y="5241155"/>
                  <a:ext cx="504056" cy="51175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자유형 46"/>
            <p:cNvSpPr/>
            <p:nvPr/>
          </p:nvSpPr>
          <p:spPr>
            <a:xfrm>
              <a:off x="1117600" y="1460391"/>
              <a:ext cx="4394200" cy="1574909"/>
            </a:xfrm>
            <a:custGeom>
              <a:avLst/>
              <a:gdLst>
                <a:gd name="connsiteX0" fmla="*/ 0 w 4394200"/>
                <a:gd name="connsiteY0" fmla="*/ 1511409 h 1574909"/>
                <a:gd name="connsiteX1" fmla="*/ 2679700 w 4394200"/>
                <a:gd name="connsiteY1" fmla="*/ 109 h 1574909"/>
                <a:gd name="connsiteX2" fmla="*/ 4394200 w 4394200"/>
                <a:gd name="connsiteY2" fmla="*/ 1574909 h 15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4200" h="1574909">
                  <a:moveTo>
                    <a:pt x="0" y="1511409"/>
                  </a:moveTo>
                  <a:cubicBezTo>
                    <a:pt x="973666" y="750467"/>
                    <a:pt x="1947333" y="-10474"/>
                    <a:pt x="2679700" y="109"/>
                  </a:cubicBezTo>
                  <a:cubicBezTo>
                    <a:pt x="3412067" y="10692"/>
                    <a:pt x="3903133" y="792800"/>
                    <a:pt x="4394200" y="1574909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3505200" y="1828659"/>
              <a:ext cx="3962400" cy="1219341"/>
            </a:xfrm>
            <a:custGeom>
              <a:avLst/>
              <a:gdLst>
                <a:gd name="connsiteX0" fmla="*/ 0 w 3962400"/>
                <a:gd name="connsiteY0" fmla="*/ 1155841 h 1219341"/>
                <a:gd name="connsiteX1" fmla="*/ 3175000 w 3962400"/>
                <a:gd name="connsiteY1" fmla="*/ 141 h 1219341"/>
                <a:gd name="connsiteX2" fmla="*/ 3962400 w 3962400"/>
                <a:gd name="connsiteY2" fmla="*/ 1219341 h 121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62400" h="1219341">
                  <a:moveTo>
                    <a:pt x="0" y="1155841"/>
                  </a:moveTo>
                  <a:cubicBezTo>
                    <a:pt x="1257300" y="572699"/>
                    <a:pt x="2514600" y="-10442"/>
                    <a:pt x="3175000" y="141"/>
                  </a:cubicBezTo>
                  <a:cubicBezTo>
                    <a:pt x="3835400" y="10724"/>
                    <a:pt x="3898900" y="615032"/>
                    <a:pt x="3962400" y="1219341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9" name="자유형 48"/>
            <p:cNvSpPr/>
            <p:nvPr/>
          </p:nvSpPr>
          <p:spPr>
            <a:xfrm>
              <a:off x="1079500" y="4533974"/>
              <a:ext cx="4381500" cy="2006913"/>
            </a:xfrm>
            <a:custGeom>
              <a:avLst/>
              <a:gdLst>
                <a:gd name="connsiteX0" fmla="*/ 0 w 4381500"/>
                <a:gd name="connsiteY0" fmla="*/ 800026 h 2006913"/>
                <a:gd name="connsiteX1" fmla="*/ 2578100 w 4381500"/>
                <a:gd name="connsiteY1" fmla="*/ 1993826 h 2006913"/>
                <a:gd name="connsiteX2" fmla="*/ 3454400 w 4381500"/>
                <a:gd name="connsiteY2" fmla="*/ 114226 h 2006913"/>
                <a:gd name="connsiteX3" fmla="*/ 4381500 w 4381500"/>
                <a:gd name="connsiteY3" fmla="*/ 368226 h 20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0" h="2006913">
                  <a:moveTo>
                    <a:pt x="0" y="800026"/>
                  </a:moveTo>
                  <a:cubicBezTo>
                    <a:pt x="1001183" y="1454076"/>
                    <a:pt x="2002367" y="2108126"/>
                    <a:pt x="2578100" y="1993826"/>
                  </a:cubicBezTo>
                  <a:cubicBezTo>
                    <a:pt x="3153833" y="1879526"/>
                    <a:pt x="3153833" y="385159"/>
                    <a:pt x="3454400" y="114226"/>
                  </a:cubicBezTo>
                  <a:cubicBezTo>
                    <a:pt x="3754967" y="-156707"/>
                    <a:pt x="4068233" y="105759"/>
                    <a:pt x="4381500" y="368226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3492500" y="5118100"/>
              <a:ext cx="4098510" cy="1410859"/>
            </a:xfrm>
            <a:custGeom>
              <a:avLst/>
              <a:gdLst>
                <a:gd name="connsiteX0" fmla="*/ 0 w 4098510"/>
                <a:gd name="connsiteY0" fmla="*/ 190500 h 1410859"/>
                <a:gd name="connsiteX1" fmla="*/ 3581400 w 4098510"/>
                <a:gd name="connsiteY1" fmla="*/ 1409700 h 1410859"/>
                <a:gd name="connsiteX2" fmla="*/ 4000500 w 4098510"/>
                <a:gd name="connsiteY2" fmla="*/ 0 h 141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8510" h="1410859">
                  <a:moveTo>
                    <a:pt x="0" y="190500"/>
                  </a:moveTo>
                  <a:cubicBezTo>
                    <a:pt x="1457325" y="815975"/>
                    <a:pt x="2914650" y="1441450"/>
                    <a:pt x="3581400" y="1409700"/>
                  </a:cubicBezTo>
                  <a:cubicBezTo>
                    <a:pt x="4248150" y="1377950"/>
                    <a:pt x="4124325" y="688975"/>
                    <a:pt x="4000500" y="0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11624" y="5589241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 err="1"/>
              <a:t>버텍스당</a:t>
            </a:r>
            <a:r>
              <a:rPr lang="ko-KR" altLang="en-US" dirty="0"/>
              <a:t> </a:t>
            </a:r>
            <a:r>
              <a:rPr lang="ko-KR" altLang="en-US" dirty="0" err="1"/>
              <a:t>텍스쳐</a:t>
            </a:r>
            <a:r>
              <a:rPr lang="ko-KR" altLang="en-US" dirty="0"/>
              <a:t> 좌표 하나씩 필요함</a:t>
            </a:r>
            <a:endParaRPr lang="en-US" altLang="ko-KR" dirty="0"/>
          </a:p>
          <a:p>
            <a:pPr algn="ctr" latinLnBrk="0"/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 err="1">
                <a:sym typeface="Wingdings" pitchFamily="2" charset="2"/>
              </a:rPr>
              <a:t>버텍스</a:t>
            </a:r>
            <a:r>
              <a:rPr lang="ko-KR" altLang="en-US" dirty="0">
                <a:sym typeface="Wingdings" pitchFamily="2" charset="2"/>
              </a:rPr>
              <a:t> 정보에 </a:t>
            </a:r>
            <a:r>
              <a:rPr lang="ko-KR" altLang="en-US" dirty="0" err="1">
                <a:sym typeface="Wingdings" pitchFamily="2" charset="2"/>
              </a:rPr>
              <a:t>텍스쳐</a:t>
            </a:r>
            <a:r>
              <a:rPr lang="ko-KR" altLang="en-US" dirty="0">
                <a:sym typeface="Wingdings" pitchFamily="2" charset="2"/>
              </a:rPr>
              <a:t> 좌표 추가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150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631505" y="1503042"/>
            <a:ext cx="5076845" cy="3294111"/>
            <a:chOff x="639826" y="1460391"/>
            <a:chExt cx="8055956" cy="5080496"/>
          </a:xfrm>
        </p:grpSpPr>
        <p:grpSp>
          <p:nvGrpSpPr>
            <p:cNvPr id="4" name="그룹 3"/>
            <p:cNvGrpSpPr/>
            <p:nvPr/>
          </p:nvGrpSpPr>
          <p:grpSpPr>
            <a:xfrm>
              <a:off x="1103253" y="3048570"/>
              <a:ext cx="2333233" cy="2187942"/>
              <a:chOff x="1187624" y="4080248"/>
              <a:chExt cx="2448272" cy="1944216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187624" y="4080248"/>
                <a:ext cx="2448272" cy="194421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717564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771800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 32"/>
              <p:cNvSpPr/>
              <p:nvPr/>
            </p:nvSpPr>
            <p:spPr>
              <a:xfrm>
                <a:off x="1646932" y="5076032"/>
                <a:ext cx="1498600" cy="660400"/>
              </a:xfrm>
              <a:custGeom>
                <a:avLst/>
                <a:gdLst>
                  <a:gd name="connsiteX0" fmla="*/ 114300 w 1498600"/>
                  <a:gd name="connsiteY0" fmla="*/ 444500 h 660400"/>
                  <a:gd name="connsiteX1" fmla="*/ 114300 w 1498600"/>
                  <a:gd name="connsiteY1" fmla="*/ 444500 h 660400"/>
                  <a:gd name="connsiteX2" fmla="*/ 25400 w 1498600"/>
                  <a:gd name="connsiteY2" fmla="*/ 317500 h 660400"/>
                  <a:gd name="connsiteX3" fmla="*/ 0 w 1498600"/>
                  <a:gd name="connsiteY3" fmla="*/ 241300 h 660400"/>
                  <a:gd name="connsiteX4" fmla="*/ 12700 w 1498600"/>
                  <a:gd name="connsiteY4" fmla="*/ 88900 h 660400"/>
                  <a:gd name="connsiteX5" fmla="*/ 25400 w 1498600"/>
                  <a:gd name="connsiteY5" fmla="*/ 50800 h 660400"/>
                  <a:gd name="connsiteX6" fmla="*/ 76200 w 1498600"/>
                  <a:gd name="connsiteY6" fmla="*/ 12700 h 660400"/>
                  <a:gd name="connsiteX7" fmla="*/ 114300 w 1498600"/>
                  <a:gd name="connsiteY7" fmla="*/ 0 h 660400"/>
                  <a:gd name="connsiteX8" fmla="*/ 203200 w 1498600"/>
                  <a:gd name="connsiteY8" fmla="*/ 50800 h 660400"/>
                  <a:gd name="connsiteX9" fmla="*/ 241300 w 1498600"/>
                  <a:gd name="connsiteY9" fmla="*/ 63500 h 660400"/>
                  <a:gd name="connsiteX10" fmla="*/ 317500 w 1498600"/>
                  <a:gd name="connsiteY10" fmla="*/ 114300 h 660400"/>
                  <a:gd name="connsiteX11" fmla="*/ 393700 w 1498600"/>
                  <a:gd name="connsiteY11" fmla="*/ 139700 h 660400"/>
                  <a:gd name="connsiteX12" fmla="*/ 444500 w 1498600"/>
                  <a:gd name="connsiteY12" fmla="*/ 165100 h 660400"/>
                  <a:gd name="connsiteX13" fmla="*/ 584200 w 1498600"/>
                  <a:gd name="connsiteY13" fmla="*/ 203200 h 660400"/>
                  <a:gd name="connsiteX14" fmla="*/ 787400 w 1498600"/>
                  <a:gd name="connsiteY14" fmla="*/ 177800 h 660400"/>
                  <a:gd name="connsiteX15" fmla="*/ 863600 w 1498600"/>
                  <a:gd name="connsiteY15" fmla="*/ 139700 h 660400"/>
                  <a:gd name="connsiteX16" fmla="*/ 952500 w 1498600"/>
                  <a:gd name="connsiteY16" fmla="*/ 114300 h 660400"/>
                  <a:gd name="connsiteX17" fmla="*/ 1003300 w 1498600"/>
                  <a:gd name="connsiteY17" fmla="*/ 76200 h 660400"/>
                  <a:gd name="connsiteX18" fmla="*/ 1041400 w 1498600"/>
                  <a:gd name="connsiteY18" fmla="*/ 63500 h 660400"/>
                  <a:gd name="connsiteX19" fmla="*/ 1079500 w 1498600"/>
                  <a:gd name="connsiteY19" fmla="*/ 38100 h 660400"/>
                  <a:gd name="connsiteX20" fmla="*/ 1155700 w 1498600"/>
                  <a:gd name="connsiteY20" fmla="*/ 0 h 660400"/>
                  <a:gd name="connsiteX21" fmla="*/ 1371600 w 1498600"/>
                  <a:gd name="connsiteY21" fmla="*/ 12700 h 660400"/>
                  <a:gd name="connsiteX22" fmla="*/ 1409700 w 1498600"/>
                  <a:gd name="connsiteY22" fmla="*/ 50800 h 660400"/>
                  <a:gd name="connsiteX23" fmla="*/ 1447800 w 1498600"/>
                  <a:gd name="connsiteY23" fmla="*/ 76200 h 660400"/>
                  <a:gd name="connsiteX24" fmla="*/ 1473200 w 1498600"/>
                  <a:gd name="connsiteY24" fmla="*/ 114300 h 660400"/>
                  <a:gd name="connsiteX25" fmla="*/ 1498600 w 1498600"/>
                  <a:gd name="connsiteY25" fmla="*/ 190500 h 660400"/>
                  <a:gd name="connsiteX26" fmla="*/ 1485900 w 1498600"/>
                  <a:gd name="connsiteY26" fmla="*/ 304800 h 660400"/>
                  <a:gd name="connsiteX27" fmla="*/ 1460500 w 1498600"/>
                  <a:gd name="connsiteY27" fmla="*/ 342900 h 660400"/>
                  <a:gd name="connsiteX28" fmla="*/ 1447800 w 1498600"/>
                  <a:gd name="connsiteY28" fmla="*/ 381000 h 660400"/>
                  <a:gd name="connsiteX29" fmla="*/ 1371600 w 1498600"/>
                  <a:gd name="connsiteY29" fmla="*/ 457200 h 660400"/>
                  <a:gd name="connsiteX30" fmla="*/ 1333500 w 1498600"/>
                  <a:gd name="connsiteY30" fmla="*/ 495300 h 660400"/>
                  <a:gd name="connsiteX31" fmla="*/ 1295400 w 1498600"/>
                  <a:gd name="connsiteY31" fmla="*/ 508000 h 660400"/>
                  <a:gd name="connsiteX32" fmla="*/ 1219200 w 1498600"/>
                  <a:gd name="connsiteY32" fmla="*/ 558800 h 660400"/>
                  <a:gd name="connsiteX33" fmla="*/ 1181100 w 1498600"/>
                  <a:gd name="connsiteY33" fmla="*/ 571500 h 660400"/>
                  <a:gd name="connsiteX34" fmla="*/ 1143000 w 1498600"/>
                  <a:gd name="connsiteY34" fmla="*/ 596900 h 660400"/>
                  <a:gd name="connsiteX35" fmla="*/ 1054100 w 1498600"/>
                  <a:gd name="connsiteY35" fmla="*/ 622300 h 660400"/>
                  <a:gd name="connsiteX36" fmla="*/ 977900 w 1498600"/>
                  <a:gd name="connsiteY36" fmla="*/ 647700 h 660400"/>
                  <a:gd name="connsiteX37" fmla="*/ 939800 w 1498600"/>
                  <a:gd name="connsiteY37" fmla="*/ 660400 h 660400"/>
                  <a:gd name="connsiteX38" fmla="*/ 457200 w 1498600"/>
                  <a:gd name="connsiteY38" fmla="*/ 647700 h 660400"/>
                  <a:gd name="connsiteX39" fmla="*/ 342900 w 1498600"/>
                  <a:gd name="connsiteY39" fmla="*/ 609600 h 660400"/>
                  <a:gd name="connsiteX40" fmla="*/ 266700 w 1498600"/>
                  <a:gd name="connsiteY40" fmla="*/ 584200 h 660400"/>
                  <a:gd name="connsiteX41" fmla="*/ 228600 w 1498600"/>
                  <a:gd name="connsiteY41" fmla="*/ 571500 h 660400"/>
                  <a:gd name="connsiteX42" fmla="*/ 165100 w 1498600"/>
                  <a:gd name="connsiteY42" fmla="*/ 520700 h 660400"/>
                  <a:gd name="connsiteX43" fmla="*/ 114300 w 1498600"/>
                  <a:gd name="connsiteY43" fmla="*/ 44450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98600" h="660400">
                    <a:moveTo>
                      <a:pt x="114300" y="444500"/>
                    </a:moveTo>
                    <a:lnTo>
                      <a:pt x="114300" y="444500"/>
                    </a:lnTo>
                    <a:cubicBezTo>
                      <a:pt x="84667" y="402167"/>
                      <a:pt x="41741" y="366523"/>
                      <a:pt x="25400" y="317500"/>
                    </a:cubicBezTo>
                    <a:lnTo>
                      <a:pt x="0" y="241300"/>
                    </a:lnTo>
                    <a:cubicBezTo>
                      <a:pt x="4233" y="190500"/>
                      <a:pt x="5963" y="139429"/>
                      <a:pt x="12700" y="88900"/>
                    </a:cubicBezTo>
                    <a:cubicBezTo>
                      <a:pt x="14469" y="75630"/>
                      <a:pt x="16830" y="61084"/>
                      <a:pt x="25400" y="50800"/>
                    </a:cubicBezTo>
                    <a:cubicBezTo>
                      <a:pt x="38951" y="34539"/>
                      <a:pt x="57822" y="23202"/>
                      <a:pt x="76200" y="12700"/>
                    </a:cubicBezTo>
                    <a:cubicBezTo>
                      <a:pt x="87823" y="6058"/>
                      <a:pt x="101600" y="4233"/>
                      <a:pt x="114300" y="0"/>
                    </a:cubicBezTo>
                    <a:cubicBezTo>
                      <a:pt x="221741" y="26860"/>
                      <a:pt x="112404" y="-9731"/>
                      <a:pt x="203200" y="50800"/>
                    </a:cubicBezTo>
                    <a:cubicBezTo>
                      <a:pt x="214339" y="58226"/>
                      <a:pt x="229598" y="56999"/>
                      <a:pt x="241300" y="63500"/>
                    </a:cubicBezTo>
                    <a:cubicBezTo>
                      <a:pt x="267985" y="78325"/>
                      <a:pt x="288540" y="104647"/>
                      <a:pt x="317500" y="114300"/>
                    </a:cubicBezTo>
                    <a:cubicBezTo>
                      <a:pt x="342900" y="122767"/>
                      <a:pt x="369753" y="127726"/>
                      <a:pt x="393700" y="139700"/>
                    </a:cubicBezTo>
                    <a:cubicBezTo>
                      <a:pt x="410633" y="148167"/>
                      <a:pt x="426922" y="158069"/>
                      <a:pt x="444500" y="165100"/>
                    </a:cubicBezTo>
                    <a:cubicBezTo>
                      <a:pt x="508952" y="190881"/>
                      <a:pt x="520427" y="190445"/>
                      <a:pt x="584200" y="203200"/>
                    </a:cubicBezTo>
                    <a:cubicBezTo>
                      <a:pt x="670952" y="195313"/>
                      <a:pt x="712417" y="196546"/>
                      <a:pt x="787400" y="177800"/>
                    </a:cubicBezTo>
                    <a:cubicBezTo>
                      <a:pt x="851244" y="161839"/>
                      <a:pt x="801519" y="170740"/>
                      <a:pt x="863600" y="139700"/>
                    </a:cubicBezTo>
                    <a:cubicBezTo>
                      <a:pt x="881820" y="130590"/>
                      <a:pt x="936224" y="118369"/>
                      <a:pt x="952500" y="114300"/>
                    </a:cubicBezTo>
                    <a:cubicBezTo>
                      <a:pt x="969433" y="101600"/>
                      <a:pt x="984922" y="86702"/>
                      <a:pt x="1003300" y="76200"/>
                    </a:cubicBezTo>
                    <a:cubicBezTo>
                      <a:pt x="1014923" y="69558"/>
                      <a:pt x="1029426" y="69487"/>
                      <a:pt x="1041400" y="63500"/>
                    </a:cubicBezTo>
                    <a:cubicBezTo>
                      <a:pt x="1055052" y="56674"/>
                      <a:pt x="1065848" y="44926"/>
                      <a:pt x="1079500" y="38100"/>
                    </a:cubicBezTo>
                    <a:cubicBezTo>
                      <a:pt x="1184660" y="-14480"/>
                      <a:pt x="1046511" y="72793"/>
                      <a:pt x="1155700" y="0"/>
                    </a:cubicBezTo>
                    <a:cubicBezTo>
                      <a:pt x="1227667" y="4233"/>
                      <a:pt x="1300909" y="-1438"/>
                      <a:pt x="1371600" y="12700"/>
                    </a:cubicBezTo>
                    <a:cubicBezTo>
                      <a:pt x="1389212" y="16222"/>
                      <a:pt x="1395902" y="39302"/>
                      <a:pt x="1409700" y="50800"/>
                    </a:cubicBezTo>
                    <a:cubicBezTo>
                      <a:pt x="1421426" y="60571"/>
                      <a:pt x="1435100" y="67733"/>
                      <a:pt x="1447800" y="76200"/>
                    </a:cubicBezTo>
                    <a:cubicBezTo>
                      <a:pt x="1456267" y="88900"/>
                      <a:pt x="1467001" y="100352"/>
                      <a:pt x="1473200" y="114300"/>
                    </a:cubicBezTo>
                    <a:cubicBezTo>
                      <a:pt x="1484074" y="138766"/>
                      <a:pt x="1498600" y="190500"/>
                      <a:pt x="1498600" y="190500"/>
                    </a:cubicBezTo>
                    <a:cubicBezTo>
                      <a:pt x="1494367" y="228600"/>
                      <a:pt x="1495197" y="267610"/>
                      <a:pt x="1485900" y="304800"/>
                    </a:cubicBezTo>
                    <a:cubicBezTo>
                      <a:pt x="1482198" y="319608"/>
                      <a:pt x="1467326" y="329248"/>
                      <a:pt x="1460500" y="342900"/>
                    </a:cubicBezTo>
                    <a:cubicBezTo>
                      <a:pt x="1454513" y="354874"/>
                      <a:pt x="1456019" y="370433"/>
                      <a:pt x="1447800" y="381000"/>
                    </a:cubicBezTo>
                    <a:cubicBezTo>
                      <a:pt x="1425747" y="409354"/>
                      <a:pt x="1397000" y="431800"/>
                      <a:pt x="1371600" y="457200"/>
                    </a:cubicBezTo>
                    <a:cubicBezTo>
                      <a:pt x="1358900" y="469900"/>
                      <a:pt x="1350539" y="489620"/>
                      <a:pt x="1333500" y="495300"/>
                    </a:cubicBezTo>
                    <a:cubicBezTo>
                      <a:pt x="1320800" y="499533"/>
                      <a:pt x="1307102" y="501499"/>
                      <a:pt x="1295400" y="508000"/>
                    </a:cubicBezTo>
                    <a:cubicBezTo>
                      <a:pt x="1268715" y="522825"/>
                      <a:pt x="1248160" y="549147"/>
                      <a:pt x="1219200" y="558800"/>
                    </a:cubicBezTo>
                    <a:cubicBezTo>
                      <a:pt x="1206500" y="563033"/>
                      <a:pt x="1193074" y="565513"/>
                      <a:pt x="1181100" y="571500"/>
                    </a:cubicBezTo>
                    <a:cubicBezTo>
                      <a:pt x="1167448" y="578326"/>
                      <a:pt x="1156652" y="590074"/>
                      <a:pt x="1143000" y="596900"/>
                    </a:cubicBezTo>
                    <a:cubicBezTo>
                      <a:pt x="1121660" y="607570"/>
                      <a:pt x="1074445" y="616196"/>
                      <a:pt x="1054100" y="622300"/>
                    </a:cubicBezTo>
                    <a:cubicBezTo>
                      <a:pt x="1028455" y="629993"/>
                      <a:pt x="1003300" y="639233"/>
                      <a:pt x="977900" y="647700"/>
                    </a:cubicBezTo>
                    <a:lnTo>
                      <a:pt x="939800" y="660400"/>
                    </a:lnTo>
                    <a:lnTo>
                      <a:pt x="457200" y="647700"/>
                    </a:lnTo>
                    <a:cubicBezTo>
                      <a:pt x="337736" y="642270"/>
                      <a:pt x="419146" y="643487"/>
                      <a:pt x="342900" y="609600"/>
                    </a:cubicBezTo>
                    <a:cubicBezTo>
                      <a:pt x="318434" y="598726"/>
                      <a:pt x="292100" y="592667"/>
                      <a:pt x="266700" y="584200"/>
                    </a:cubicBezTo>
                    <a:lnTo>
                      <a:pt x="228600" y="571500"/>
                    </a:lnTo>
                    <a:cubicBezTo>
                      <a:pt x="171794" y="486291"/>
                      <a:pt x="238712" y="569775"/>
                      <a:pt x="165100" y="520700"/>
                    </a:cubicBezTo>
                    <a:cubicBezTo>
                      <a:pt x="150156" y="510737"/>
                      <a:pt x="122767" y="457200"/>
                      <a:pt x="114300" y="444500"/>
                    </a:cubicBezTo>
                    <a:close/>
                  </a:path>
                </a:pathLst>
              </a:cu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/>
            <p:cNvSpPr/>
            <p:nvPr/>
          </p:nvSpPr>
          <p:spPr>
            <a:xfrm>
              <a:off x="5434456" y="3049205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7378672" y="3048570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5434456" y="486327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7378672" y="4862638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>
              <a:stCxn id="5" idx="4"/>
              <a:endCxn id="7" idx="0"/>
            </p:cNvCxnSpPr>
            <p:nvPr/>
          </p:nvCxnSpPr>
          <p:spPr>
            <a:xfrm>
              <a:off x="5542468" y="3296587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5" idx="6"/>
              <a:endCxn id="6" idx="2"/>
            </p:cNvCxnSpPr>
            <p:nvPr/>
          </p:nvCxnSpPr>
          <p:spPr>
            <a:xfrm flipV="1">
              <a:off x="5650480" y="3172261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6" idx="4"/>
              <a:endCxn id="8" idx="0"/>
            </p:cNvCxnSpPr>
            <p:nvPr/>
          </p:nvCxnSpPr>
          <p:spPr>
            <a:xfrm>
              <a:off x="7486684" y="3295952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7" idx="6"/>
              <a:endCxn id="8" idx="2"/>
            </p:cNvCxnSpPr>
            <p:nvPr/>
          </p:nvCxnSpPr>
          <p:spPr>
            <a:xfrm flipV="1">
              <a:off x="5650480" y="4986329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7" idx="7"/>
              <a:endCxn id="6" idx="3"/>
            </p:cNvCxnSpPr>
            <p:nvPr/>
          </p:nvCxnSpPr>
          <p:spPr>
            <a:xfrm flipV="1">
              <a:off x="5618844" y="3259724"/>
              <a:ext cx="1791464" cy="163977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720345" y="2776817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345" y="2776817"/>
                  <a:ext cx="504056" cy="806960"/>
                </a:xfrm>
                <a:prstGeom prst="rect">
                  <a:avLst/>
                </a:prstGeom>
                <a:blipFill>
                  <a:blip r:embed="rId2"/>
                  <a:stretch>
                    <a:fillRect r="-2830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720345" y="4831200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345" y="4831200"/>
                  <a:ext cx="504056" cy="806960"/>
                </a:xfrm>
                <a:prstGeom prst="rect">
                  <a:avLst/>
                </a:prstGeom>
                <a:blipFill>
                  <a:blip r:embed="rId3"/>
                  <a:stretch>
                    <a:fillRect r="-17547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441569" y="2557342"/>
                  <a:ext cx="1254213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569" y="2557342"/>
                  <a:ext cx="1254213" cy="806960"/>
                </a:xfrm>
                <a:prstGeom prst="rect">
                  <a:avLst/>
                </a:prstGeom>
                <a:blipFill>
                  <a:blip r:embed="rId4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564621" y="5026679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621" y="5026679"/>
                  <a:ext cx="504056" cy="806960"/>
                </a:xfrm>
                <a:prstGeom prst="rect">
                  <a:avLst/>
                </a:prstGeom>
                <a:blipFill>
                  <a:blip r:embed="rId5"/>
                  <a:stretch>
                    <a:fillRect r="-28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타원 17"/>
            <p:cNvSpPr/>
            <p:nvPr/>
          </p:nvSpPr>
          <p:spPr>
            <a:xfrm>
              <a:off x="995241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328474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995241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3328474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9826" y="2174305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826" y="2174305"/>
                  <a:ext cx="504056" cy="806960"/>
                </a:xfrm>
                <a:prstGeom prst="rect">
                  <a:avLst/>
                </a:prstGeom>
                <a:blipFill>
                  <a:blip r:embed="rId6"/>
                  <a:stretch>
                    <a:fillRect r="-13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78190" y="5253825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90" y="5253825"/>
                  <a:ext cx="504056" cy="806960"/>
                </a:xfrm>
                <a:prstGeom prst="rect">
                  <a:avLst/>
                </a:prstGeom>
                <a:blipFill>
                  <a:blip r:embed="rId7"/>
                  <a:stretch>
                    <a:fillRect r="-96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988445" y="2159886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445" y="2159886"/>
                  <a:ext cx="504056" cy="806960"/>
                </a:xfrm>
                <a:prstGeom prst="rect">
                  <a:avLst/>
                </a:prstGeom>
                <a:blipFill>
                  <a:blip r:embed="rId8"/>
                  <a:stretch>
                    <a:fillRect r="-943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970307" y="5241155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307" y="5241155"/>
                  <a:ext cx="504056" cy="806960"/>
                </a:xfrm>
                <a:prstGeom prst="rect">
                  <a:avLst/>
                </a:prstGeom>
                <a:blipFill>
                  <a:blip r:embed="rId9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자유형 25"/>
            <p:cNvSpPr/>
            <p:nvPr/>
          </p:nvSpPr>
          <p:spPr>
            <a:xfrm>
              <a:off x="1117600" y="1460391"/>
              <a:ext cx="4394200" cy="1574909"/>
            </a:xfrm>
            <a:custGeom>
              <a:avLst/>
              <a:gdLst>
                <a:gd name="connsiteX0" fmla="*/ 0 w 4394200"/>
                <a:gd name="connsiteY0" fmla="*/ 1511409 h 1574909"/>
                <a:gd name="connsiteX1" fmla="*/ 2679700 w 4394200"/>
                <a:gd name="connsiteY1" fmla="*/ 109 h 1574909"/>
                <a:gd name="connsiteX2" fmla="*/ 4394200 w 4394200"/>
                <a:gd name="connsiteY2" fmla="*/ 1574909 h 15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4200" h="1574909">
                  <a:moveTo>
                    <a:pt x="0" y="1511409"/>
                  </a:moveTo>
                  <a:cubicBezTo>
                    <a:pt x="973666" y="750467"/>
                    <a:pt x="1947333" y="-10474"/>
                    <a:pt x="2679700" y="109"/>
                  </a:cubicBezTo>
                  <a:cubicBezTo>
                    <a:pt x="3412067" y="10692"/>
                    <a:pt x="3903133" y="792800"/>
                    <a:pt x="4394200" y="1574909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3505200" y="1828659"/>
              <a:ext cx="3962400" cy="1219341"/>
            </a:xfrm>
            <a:custGeom>
              <a:avLst/>
              <a:gdLst>
                <a:gd name="connsiteX0" fmla="*/ 0 w 3962400"/>
                <a:gd name="connsiteY0" fmla="*/ 1155841 h 1219341"/>
                <a:gd name="connsiteX1" fmla="*/ 3175000 w 3962400"/>
                <a:gd name="connsiteY1" fmla="*/ 141 h 1219341"/>
                <a:gd name="connsiteX2" fmla="*/ 3962400 w 3962400"/>
                <a:gd name="connsiteY2" fmla="*/ 1219341 h 121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62400" h="1219341">
                  <a:moveTo>
                    <a:pt x="0" y="1155841"/>
                  </a:moveTo>
                  <a:cubicBezTo>
                    <a:pt x="1257300" y="572699"/>
                    <a:pt x="2514600" y="-10442"/>
                    <a:pt x="3175000" y="141"/>
                  </a:cubicBezTo>
                  <a:cubicBezTo>
                    <a:pt x="3835400" y="10724"/>
                    <a:pt x="3898900" y="615032"/>
                    <a:pt x="3962400" y="1219341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1079500" y="4533974"/>
              <a:ext cx="4381500" cy="2006913"/>
            </a:xfrm>
            <a:custGeom>
              <a:avLst/>
              <a:gdLst>
                <a:gd name="connsiteX0" fmla="*/ 0 w 4381500"/>
                <a:gd name="connsiteY0" fmla="*/ 800026 h 2006913"/>
                <a:gd name="connsiteX1" fmla="*/ 2578100 w 4381500"/>
                <a:gd name="connsiteY1" fmla="*/ 1993826 h 2006913"/>
                <a:gd name="connsiteX2" fmla="*/ 3454400 w 4381500"/>
                <a:gd name="connsiteY2" fmla="*/ 114226 h 2006913"/>
                <a:gd name="connsiteX3" fmla="*/ 4381500 w 4381500"/>
                <a:gd name="connsiteY3" fmla="*/ 368226 h 20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0" h="2006913">
                  <a:moveTo>
                    <a:pt x="0" y="800026"/>
                  </a:moveTo>
                  <a:cubicBezTo>
                    <a:pt x="1001183" y="1454076"/>
                    <a:pt x="2002367" y="2108126"/>
                    <a:pt x="2578100" y="1993826"/>
                  </a:cubicBezTo>
                  <a:cubicBezTo>
                    <a:pt x="3153833" y="1879526"/>
                    <a:pt x="3153833" y="385159"/>
                    <a:pt x="3454400" y="114226"/>
                  </a:cubicBezTo>
                  <a:cubicBezTo>
                    <a:pt x="3754967" y="-156707"/>
                    <a:pt x="4068233" y="105759"/>
                    <a:pt x="4381500" y="368226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3492500" y="5118100"/>
              <a:ext cx="4098510" cy="1410859"/>
            </a:xfrm>
            <a:custGeom>
              <a:avLst/>
              <a:gdLst>
                <a:gd name="connsiteX0" fmla="*/ 0 w 4098510"/>
                <a:gd name="connsiteY0" fmla="*/ 190500 h 1410859"/>
                <a:gd name="connsiteX1" fmla="*/ 3581400 w 4098510"/>
                <a:gd name="connsiteY1" fmla="*/ 1409700 h 1410859"/>
                <a:gd name="connsiteX2" fmla="*/ 4000500 w 4098510"/>
                <a:gd name="connsiteY2" fmla="*/ 0 h 141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8510" h="1410859">
                  <a:moveTo>
                    <a:pt x="0" y="190500"/>
                  </a:moveTo>
                  <a:cubicBezTo>
                    <a:pt x="1457325" y="815975"/>
                    <a:pt x="2914650" y="1441450"/>
                    <a:pt x="3581400" y="1409700"/>
                  </a:cubicBezTo>
                  <a:cubicBezTo>
                    <a:pt x="4248150" y="1377950"/>
                    <a:pt x="4124325" y="688975"/>
                    <a:pt x="4000500" y="0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261791" y="5939262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(0.0f, 1.0f)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791" y="5939262"/>
                <a:ext cx="1800200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261791" y="5560910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(0.0f, 0.0f)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791" y="5560910"/>
                <a:ext cx="1800200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133998" y="5939262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(1.0f, 1.0f)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998" y="5939262"/>
                <a:ext cx="1800200" cy="369332"/>
              </a:xfrm>
              <a:prstGeom prst="rect">
                <a:avLst/>
              </a:prstGeom>
              <a:blipFill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133998" y="5560910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(1.0f, 0.0f)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998" y="5560910"/>
                <a:ext cx="1800200" cy="369332"/>
              </a:xfrm>
              <a:prstGeom prst="rect">
                <a:avLst/>
              </a:prstGeom>
              <a:blipFill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392143" y="2083635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0.5f, 0.0f)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3" y="2083635"/>
                <a:ext cx="3275856" cy="461665"/>
              </a:xfrm>
              <a:prstGeom prst="rect">
                <a:avLst/>
              </a:prstGeom>
              <a:blipFill>
                <a:blip r:embed="rId1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391575" y="2468440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-0.5f, 0.0f)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575" y="2468440"/>
                <a:ext cx="3275856" cy="461665"/>
              </a:xfrm>
              <a:prstGeom prst="rect">
                <a:avLst/>
              </a:prstGeom>
              <a:blipFill>
                <a:blip r:embed="rId15"/>
                <a:stretch>
                  <a:fillRect t="-10526" r="-18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92144" y="2850472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0.5f, 0.0f)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4" y="2850472"/>
                <a:ext cx="3275856" cy="461665"/>
              </a:xfrm>
              <a:prstGeom prst="rect">
                <a:avLst/>
              </a:prstGeom>
              <a:blipFill>
                <a:blip r:embed="rId16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391573" y="3623643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0.5f, 0.0f)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573" y="3623643"/>
                <a:ext cx="3275856" cy="461665"/>
              </a:xfrm>
              <a:prstGeom prst="rect">
                <a:avLst/>
              </a:prstGeom>
              <a:blipFill>
                <a:blip r:embed="rId1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391005" y="4008448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-0.5f, 0.0f)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005" y="4008448"/>
                <a:ext cx="3275856" cy="461665"/>
              </a:xfrm>
              <a:prstGeom prst="rect">
                <a:avLst/>
              </a:prstGeom>
              <a:blipFill>
                <a:blip r:embed="rId18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391574" y="4390480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-0.5f, 0.0f)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574" y="4390480"/>
                <a:ext cx="3275856" cy="461665"/>
              </a:xfrm>
              <a:prstGeom prst="rect">
                <a:avLst/>
              </a:prstGeom>
              <a:blipFill>
                <a:blip r:embed="rId19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30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시간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ko-KR" altLang="en-US" dirty="0"/>
              <a:t> 사용 애니메이션</a:t>
            </a:r>
            <a:endParaRPr lang="en-US" altLang="ko-KR" dirty="0"/>
          </a:p>
          <a:p>
            <a:r>
              <a:rPr lang="ko-KR" altLang="en-US" dirty="0" err="1"/>
              <a:t>프레그먼트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ko-KR" altLang="en-US" dirty="0"/>
              <a:t> 사용 애니메이션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688603" y="2227585"/>
            <a:ext cx="5076845" cy="3294111"/>
            <a:chOff x="639826" y="1460391"/>
            <a:chExt cx="8055956" cy="5080496"/>
          </a:xfrm>
        </p:grpSpPr>
        <p:grpSp>
          <p:nvGrpSpPr>
            <p:cNvPr id="4" name="그룹 3"/>
            <p:cNvGrpSpPr/>
            <p:nvPr/>
          </p:nvGrpSpPr>
          <p:grpSpPr>
            <a:xfrm>
              <a:off x="1103253" y="3048570"/>
              <a:ext cx="2333233" cy="2187942"/>
              <a:chOff x="1187624" y="4080248"/>
              <a:chExt cx="2448272" cy="1944216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187624" y="4080248"/>
                <a:ext cx="2448272" cy="194421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717564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771800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 32"/>
              <p:cNvSpPr/>
              <p:nvPr/>
            </p:nvSpPr>
            <p:spPr>
              <a:xfrm>
                <a:off x="1646932" y="5076032"/>
                <a:ext cx="1498600" cy="660400"/>
              </a:xfrm>
              <a:custGeom>
                <a:avLst/>
                <a:gdLst>
                  <a:gd name="connsiteX0" fmla="*/ 114300 w 1498600"/>
                  <a:gd name="connsiteY0" fmla="*/ 444500 h 660400"/>
                  <a:gd name="connsiteX1" fmla="*/ 114300 w 1498600"/>
                  <a:gd name="connsiteY1" fmla="*/ 444500 h 660400"/>
                  <a:gd name="connsiteX2" fmla="*/ 25400 w 1498600"/>
                  <a:gd name="connsiteY2" fmla="*/ 317500 h 660400"/>
                  <a:gd name="connsiteX3" fmla="*/ 0 w 1498600"/>
                  <a:gd name="connsiteY3" fmla="*/ 241300 h 660400"/>
                  <a:gd name="connsiteX4" fmla="*/ 12700 w 1498600"/>
                  <a:gd name="connsiteY4" fmla="*/ 88900 h 660400"/>
                  <a:gd name="connsiteX5" fmla="*/ 25400 w 1498600"/>
                  <a:gd name="connsiteY5" fmla="*/ 50800 h 660400"/>
                  <a:gd name="connsiteX6" fmla="*/ 76200 w 1498600"/>
                  <a:gd name="connsiteY6" fmla="*/ 12700 h 660400"/>
                  <a:gd name="connsiteX7" fmla="*/ 114300 w 1498600"/>
                  <a:gd name="connsiteY7" fmla="*/ 0 h 660400"/>
                  <a:gd name="connsiteX8" fmla="*/ 203200 w 1498600"/>
                  <a:gd name="connsiteY8" fmla="*/ 50800 h 660400"/>
                  <a:gd name="connsiteX9" fmla="*/ 241300 w 1498600"/>
                  <a:gd name="connsiteY9" fmla="*/ 63500 h 660400"/>
                  <a:gd name="connsiteX10" fmla="*/ 317500 w 1498600"/>
                  <a:gd name="connsiteY10" fmla="*/ 114300 h 660400"/>
                  <a:gd name="connsiteX11" fmla="*/ 393700 w 1498600"/>
                  <a:gd name="connsiteY11" fmla="*/ 139700 h 660400"/>
                  <a:gd name="connsiteX12" fmla="*/ 444500 w 1498600"/>
                  <a:gd name="connsiteY12" fmla="*/ 165100 h 660400"/>
                  <a:gd name="connsiteX13" fmla="*/ 584200 w 1498600"/>
                  <a:gd name="connsiteY13" fmla="*/ 203200 h 660400"/>
                  <a:gd name="connsiteX14" fmla="*/ 787400 w 1498600"/>
                  <a:gd name="connsiteY14" fmla="*/ 177800 h 660400"/>
                  <a:gd name="connsiteX15" fmla="*/ 863600 w 1498600"/>
                  <a:gd name="connsiteY15" fmla="*/ 139700 h 660400"/>
                  <a:gd name="connsiteX16" fmla="*/ 952500 w 1498600"/>
                  <a:gd name="connsiteY16" fmla="*/ 114300 h 660400"/>
                  <a:gd name="connsiteX17" fmla="*/ 1003300 w 1498600"/>
                  <a:gd name="connsiteY17" fmla="*/ 76200 h 660400"/>
                  <a:gd name="connsiteX18" fmla="*/ 1041400 w 1498600"/>
                  <a:gd name="connsiteY18" fmla="*/ 63500 h 660400"/>
                  <a:gd name="connsiteX19" fmla="*/ 1079500 w 1498600"/>
                  <a:gd name="connsiteY19" fmla="*/ 38100 h 660400"/>
                  <a:gd name="connsiteX20" fmla="*/ 1155700 w 1498600"/>
                  <a:gd name="connsiteY20" fmla="*/ 0 h 660400"/>
                  <a:gd name="connsiteX21" fmla="*/ 1371600 w 1498600"/>
                  <a:gd name="connsiteY21" fmla="*/ 12700 h 660400"/>
                  <a:gd name="connsiteX22" fmla="*/ 1409700 w 1498600"/>
                  <a:gd name="connsiteY22" fmla="*/ 50800 h 660400"/>
                  <a:gd name="connsiteX23" fmla="*/ 1447800 w 1498600"/>
                  <a:gd name="connsiteY23" fmla="*/ 76200 h 660400"/>
                  <a:gd name="connsiteX24" fmla="*/ 1473200 w 1498600"/>
                  <a:gd name="connsiteY24" fmla="*/ 114300 h 660400"/>
                  <a:gd name="connsiteX25" fmla="*/ 1498600 w 1498600"/>
                  <a:gd name="connsiteY25" fmla="*/ 190500 h 660400"/>
                  <a:gd name="connsiteX26" fmla="*/ 1485900 w 1498600"/>
                  <a:gd name="connsiteY26" fmla="*/ 304800 h 660400"/>
                  <a:gd name="connsiteX27" fmla="*/ 1460500 w 1498600"/>
                  <a:gd name="connsiteY27" fmla="*/ 342900 h 660400"/>
                  <a:gd name="connsiteX28" fmla="*/ 1447800 w 1498600"/>
                  <a:gd name="connsiteY28" fmla="*/ 381000 h 660400"/>
                  <a:gd name="connsiteX29" fmla="*/ 1371600 w 1498600"/>
                  <a:gd name="connsiteY29" fmla="*/ 457200 h 660400"/>
                  <a:gd name="connsiteX30" fmla="*/ 1333500 w 1498600"/>
                  <a:gd name="connsiteY30" fmla="*/ 495300 h 660400"/>
                  <a:gd name="connsiteX31" fmla="*/ 1295400 w 1498600"/>
                  <a:gd name="connsiteY31" fmla="*/ 508000 h 660400"/>
                  <a:gd name="connsiteX32" fmla="*/ 1219200 w 1498600"/>
                  <a:gd name="connsiteY32" fmla="*/ 558800 h 660400"/>
                  <a:gd name="connsiteX33" fmla="*/ 1181100 w 1498600"/>
                  <a:gd name="connsiteY33" fmla="*/ 571500 h 660400"/>
                  <a:gd name="connsiteX34" fmla="*/ 1143000 w 1498600"/>
                  <a:gd name="connsiteY34" fmla="*/ 596900 h 660400"/>
                  <a:gd name="connsiteX35" fmla="*/ 1054100 w 1498600"/>
                  <a:gd name="connsiteY35" fmla="*/ 622300 h 660400"/>
                  <a:gd name="connsiteX36" fmla="*/ 977900 w 1498600"/>
                  <a:gd name="connsiteY36" fmla="*/ 647700 h 660400"/>
                  <a:gd name="connsiteX37" fmla="*/ 939800 w 1498600"/>
                  <a:gd name="connsiteY37" fmla="*/ 660400 h 660400"/>
                  <a:gd name="connsiteX38" fmla="*/ 457200 w 1498600"/>
                  <a:gd name="connsiteY38" fmla="*/ 647700 h 660400"/>
                  <a:gd name="connsiteX39" fmla="*/ 342900 w 1498600"/>
                  <a:gd name="connsiteY39" fmla="*/ 609600 h 660400"/>
                  <a:gd name="connsiteX40" fmla="*/ 266700 w 1498600"/>
                  <a:gd name="connsiteY40" fmla="*/ 584200 h 660400"/>
                  <a:gd name="connsiteX41" fmla="*/ 228600 w 1498600"/>
                  <a:gd name="connsiteY41" fmla="*/ 571500 h 660400"/>
                  <a:gd name="connsiteX42" fmla="*/ 165100 w 1498600"/>
                  <a:gd name="connsiteY42" fmla="*/ 520700 h 660400"/>
                  <a:gd name="connsiteX43" fmla="*/ 114300 w 1498600"/>
                  <a:gd name="connsiteY43" fmla="*/ 44450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98600" h="660400">
                    <a:moveTo>
                      <a:pt x="114300" y="444500"/>
                    </a:moveTo>
                    <a:lnTo>
                      <a:pt x="114300" y="444500"/>
                    </a:lnTo>
                    <a:cubicBezTo>
                      <a:pt x="84667" y="402167"/>
                      <a:pt x="41741" y="366523"/>
                      <a:pt x="25400" y="317500"/>
                    </a:cubicBezTo>
                    <a:lnTo>
                      <a:pt x="0" y="241300"/>
                    </a:lnTo>
                    <a:cubicBezTo>
                      <a:pt x="4233" y="190500"/>
                      <a:pt x="5963" y="139429"/>
                      <a:pt x="12700" y="88900"/>
                    </a:cubicBezTo>
                    <a:cubicBezTo>
                      <a:pt x="14469" y="75630"/>
                      <a:pt x="16830" y="61084"/>
                      <a:pt x="25400" y="50800"/>
                    </a:cubicBezTo>
                    <a:cubicBezTo>
                      <a:pt x="38951" y="34539"/>
                      <a:pt x="57822" y="23202"/>
                      <a:pt x="76200" y="12700"/>
                    </a:cubicBezTo>
                    <a:cubicBezTo>
                      <a:pt x="87823" y="6058"/>
                      <a:pt x="101600" y="4233"/>
                      <a:pt x="114300" y="0"/>
                    </a:cubicBezTo>
                    <a:cubicBezTo>
                      <a:pt x="221741" y="26860"/>
                      <a:pt x="112404" y="-9731"/>
                      <a:pt x="203200" y="50800"/>
                    </a:cubicBezTo>
                    <a:cubicBezTo>
                      <a:pt x="214339" y="58226"/>
                      <a:pt x="229598" y="56999"/>
                      <a:pt x="241300" y="63500"/>
                    </a:cubicBezTo>
                    <a:cubicBezTo>
                      <a:pt x="267985" y="78325"/>
                      <a:pt x="288540" y="104647"/>
                      <a:pt x="317500" y="114300"/>
                    </a:cubicBezTo>
                    <a:cubicBezTo>
                      <a:pt x="342900" y="122767"/>
                      <a:pt x="369753" y="127726"/>
                      <a:pt x="393700" y="139700"/>
                    </a:cubicBezTo>
                    <a:cubicBezTo>
                      <a:pt x="410633" y="148167"/>
                      <a:pt x="426922" y="158069"/>
                      <a:pt x="444500" y="165100"/>
                    </a:cubicBezTo>
                    <a:cubicBezTo>
                      <a:pt x="508952" y="190881"/>
                      <a:pt x="520427" y="190445"/>
                      <a:pt x="584200" y="203200"/>
                    </a:cubicBezTo>
                    <a:cubicBezTo>
                      <a:pt x="670952" y="195313"/>
                      <a:pt x="712417" y="196546"/>
                      <a:pt x="787400" y="177800"/>
                    </a:cubicBezTo>
                    <a:cubicBezTo>
                      <a:pt x="851244" y="161839"/>
                      <a:pt x="801519" y="170740"/>
                      <a:pt x="863600" y="139700"/>
                    </a:cubicBezTo>
                    <a:cubicBezTo>
                      <a:pt x="881820" y="130590"/>
                      <a:pt x="936224" y="118369"/>
                      <a:pt x="952500" y="114300"/>
                    </a:cubicBezTo>
                    <a:cubicBezTo>
                      <a:pt x="969433" y="101600"/>
                      <a:pt x="984922" y="86702"/>
                      <a:pt x="1003300" y="76200"/>
                    </a:cubicBezTo>
                    <a:cubicBezTo>
                      <a:pt x="1014923" y="69558"/>
                      <a:pt x="1029426" y="69487"/>
                      <a:pt x="1041400" y="63500"/>
                    </a:cubicBezTo>
                    <a:cubicBezTo>
                      <a:pt x="1055052" y="56674"/>
                      <a:pt x="1065848" y="44926"/>
                      <a:pt x="1079500" y="38100"/>
                    </a:cubicBezTo>
                    <a:cubicBezTo>
                      <a:pt x="1184660" y="-14480"/>
                      <a:pt x="1046511" y="72793"/>
                      <a:pt x="1155700" y="0"/>
                    </a:cubicBezTo>
                    <a:cubicBezTo>
                      <a:pt x="1227667" y="4233"/>
                      <a:pt x="1300909" y="-1438"/>
                      <a:pt x="1371600" y="12700"/>
                    </a:cubicBezTo>
                    <a:cubicBezTo>
                      <a:pt x="1389212" y="16222"/>
                      <a:pt x="1395902" y="39302"/>
                      <a:pt x="1409700" y="50800"/>
                    </a:cubicBezTo>
                    <a:cubicBezTo>
                      <a:pt x="1421426" y="60571"/>
                      <a:pt x="1435100" y="67733"/>
                      <a:pt x="1447800" y="76200"/>
                    </a:cubicBezTo>
                    <a:cubicBezTo>
                      <a:pt x="1456267" y="88900"/>
                      <a:pt x="1467001" y="100352"/>
                      <a:pt x="1473200" y="114300"/>
                    </a:cubicBezTo>
                    <a:cubicBezTo>
                      <a:pt x="1484074" y="138766"/>
                      <a:pt x="1498600" y="190500"/>
                      <a:pt x="1498600" y="190500"/>
                    </a:cubicBezTo>
                    <a:cubicBezTo>
                      <a:pt x="1494367" y="228600"/>
                      <a:pt x="1495197" y="267610"/>
                      <a:pt x="1485900" y="304800"/>
                    </a:cubicBezTo>
                    <a:cubicBezTo>
                      <a:pt x="1482198" y="319608"/>
                      <a:pt x="1467326" y="329248"/>
                      <a:pt x="1460500" y="342900"/>
                    </a:cubicBezTo>
                    <a:cubicBezTo>
                      <a:pt x="1454513" y="354874"/>
                      <a:pt x="1456019" y="370433"/>
                      <a:pt x="1447800" y="381000"/>
                    </a:cubicBezTo>
                    <a:cubicBezTo>
                      <a:pt x="1425747" y="409354"/>
                      <a:pt x="1397000" y="431800"/>
                      <a:pt x="1371600" y="457200"/>
                    </a:cubicBezTo>
                    <a:cubicBezTo>
                      <a:pt x="1358900" y="469900"/>
                      <a:pt x="1350539" y="489620"/>
                      <a:pt x="1333500" y="495300"/>
                    </a:cubicBezTo>
                    <a:cubicBezTo>
                      <a:pt x="1320800" y="499533"/>
                      <a:pt x="1307102" y="501499"/>
                      <a:pt x="1295400" y="508000"/>
                    </a:cubicBezTo>
                    <a:cubicBezTo>
                      <a:pt x="1268715" y="522825"/>
                      <a:pt x="1248160" y="549147"/>
                      <a:pt x="1219200" y="558800"/>
                    </a:cubicBezTo>
                    <a:cubicBezTo>
                      <a:pt x="1206500" y="563033"/>
                      <a:pt x="1193074" y="565513"/>
                      <a:pt x="1181100" y="571500"/>
                    </a:cubicBezTo>
                    <a:cubicBezTo>
                      <a:pt x="1167448" y="578326"/>
                      <a:pt x="1156652" y="590074"/>
                      <a:pt x="1143000" y="596900"/>
                    </a:cubicBezTo>
                    <a:cubicBezTo>
                      <a:pt x="1121660" y="607570"/>
                      <a:pt x="1074445" y="616196"/>
                      <a:pt x="1054100" y="622300"/>
                    </a:cubicBezTo>
                    <a:cubicBezTo>
                      <a:pt x="1028455" y="629993"/>
                      <a:pt x="1003300" y="639233"/>
                      <a:pt x="977900" y="647700"/>
                    </a:cubicBezTo>
                    <a:lnTo>
                      <a:pt x="939800" y="660400"/>
                    </a:lnTo>
                    <a:lnTo>
                      <a:pt x="457200" y="647700"/>
                    </a:lnTo>
                    <a:cubicBezTo>
                      <a:pt x="337736" y="642270"/>
                      <a:pt x="419146" y="643487"/>
                      <a:pt x="342900" y="609600"/>
                    </a:cubicBezTo>
                    <a:cubicBezTo>
                      <a:pt x="318434" y="598726"/>
                      <a:pt x="292100" y="592667"/>
                      <a:pt x="266700" y="584200"/>
                    </a:cubicBezTo>
                    <a:lnTo>
                      <a:pt x="228600" y="571500"/>
                    </a:lnTo>
                    <a:cubicBezTo>
                      <a:pt x="171794" y="486291"/>
                      <a:pt x="238712" y="569775"/>
                      <a:pt x="165100" y="520700"/>
                    </a:cubicBezTo>
                    <a:cubicBezTo>
                      <a:pt x="150156" y="510737"/>
                      <a:pt x="122767" y="457200"/>
                      <a:pt x="114300" y="444500"/>
                    </a:cubicBezTo>
                    <a:close/>
                  </a:path>
                </a:pathLst>
              </a:cu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/>
            <p:cNvSpPr/>
            <p:nvPr/>
          </p:nvSpPr>
          <p:spPr>
            <a:xfrm>
              <a:off x="5434456" y="3049205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7378672" y="3048570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5434456" y="486327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7378672" y="4862638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>
              <a:stCxn id="5" idx="4"/>
              <a:endCxn id="7" idx="0"/>
            </p:cNvCxnSpPr>
            <p:nvPr/>
          </p:nvCxnSpPr>
          <p:spPr>
            <a:xfrm>
              <a:off x="5542468" y="3296587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5" idx="6"/>
              <a:endCxn id="6" idx="2"/>
            </p:cNvCxnSpPr>
            <p:nvPr/>
          </p:nvCxnSpPr>
          <p:spPr>
            <a:xfrm flipV="1">
              <a:off x="5650480" y="3172261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6" idx="4"/>
              <a:endCxn id="8" idx="0"/>
            </p:cNvCxnSpPr>
            <p:nvPr/>
          </p:nvCxnSpPr>
          <p:spPr>
            <a:xfrm>
              <a:off x="7486684" y="3295952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7" idx="6"/>
              <a:endCxn id="8" idx="2"/>
            </p:cNvCxnSpPr>
            <p:nvPr/>
          </p:nvCxnSpPr>
          <p:spPr>
            <a:xfrm flipV="1">
              <a:off x="5650480" y="4986329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7" idx="7"/>
              <a:endCxn id="6" idx="3"/>
            </p:cNvCxnSpPr>
            <p:nvPr/>
          </p:nvCxnSpPr>
          <p:spPr>
            <a:xfrm flipV="1">
              <a:off x="5618844" y="3259724"/>
              <a:ext cx="1791464" cy="163977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720345" y="2776817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345" y="2776817"/>
                  <a:ext cx="504056" cy="806960"/>
                </a:xfrm>
                <a:prstGeom prst="rect">
                  <a:avLst/>
                </a:prstGeom>
                <a:blipFill>
                  <a:blip r:embed="rId2"/>
                  <a:stretch>
                    <a:fillRect r="-307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720345" y="4831200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345" y="4831200"/>
                  <a:ext cx="504056" cy="806960"/>
                </a:xfrm>
                <a:prstGeom prst="rect">
                  <a:avLst/>
                </a:prstGeom>
                <a:blipFill>
                  <a:blip r:embed="rId3"/>
                  <a:stretch>
                    <a:fillRect r="-1807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441569" y="2557342"/>
                  <a:ext cx="1254213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569" y="2557342"/>
                  <a:ext cx="1254213" cy="806960"/>
                </a:xfrm>
                <a:prstGeom prst="rect">
                  <a:avLst/>
                </a:prstGeom>
                <a:blipFill>
                  <a:blip r:embed="rId4"/>
                  <a:stretch>
                    <a:fillRect r="-130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564621" y="5026679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621" y="5026679"/>
                  <a:ext cx="504056" cy="806960"/>
                </a:xfrm>
                <a:prstGeom prst="rect">
                  <a:avLst/>
                </a:prstGeom>
                <a:blipFill>
                  <a:blip r:embed="rId5"/>
                  <a:stretch>
                    <a:fillRect r="-28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타원 17"/>
            <p:cNvSpPr/>
            <p:nvPr/>
          </p:nvSpPr>
          <p:spPr>
            <a:xfrm>
              <a:off x="995241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328474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995241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3328474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9826" y="2174305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826" y="2174305"/>
                  <a:ext cx="504056" cy="806960"/>
                </a:xfrm>
                <a:prstGeom prst="rect">
                  <a:avLst/>
                </a:prstGeom>
                <a:blipFill>
                  <a:blip r:embed="rId6"/>
                  <a:stretch>
                    <a:fillRect r="-13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78190" y="5253825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90" y="5253825"/>
                  <a:ext cx="504056" cy="806960"/>
                </a:xfrm>
                <a:prstGeom prst="rect">
                  <a:avLst/>
                </a:prstGeom>
                <a:blipFill>
                  <a:blip r:embed="rId7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988445" y="2159886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445" y="2159886"/>
                  <a:ext cx="504056" cy="806960"/>
                </a:xfrm>
                <a:prstGeom prst="rect">
                  <a:avLst/>
                </a:prstGeom>
                <a:blipFill>
                  <a:blip r:embed="rId8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970307" y="5241155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307" y="5241155"/>
                  <a:ext cx="504056" cy="806960"/>
                </a:xfrm>
                <a:prstGeom prst="rect">
                  <a:avLst/>
                </a:prstGeom>
                <a:blipFill>
                  <a:blip r:embed="rId9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자유형 25"/>
            <p:cNvSpPr/>
            <p:nvPr/>
          </p:nvSpPr>
          <p:spPr>
            <a:xfrm>
              <a:off x="1117600" y="1460391"/>
              <a:ext cx="4394200" cy="1574909"/>
            </a:xfrm>
            <a:custGeom>
              <a:avLst/>
              <a:gdLst>
                <a:gd name="connsiteX0" fmla="*/ 0 w 4394200"/>
                <a:gd name="connsiteY0" fmla="*/ 1511409 h 1574909"/>
                <a:gd name="connsiteX1" fmla="*/ 2679700 w 4394200"/>
                <a:gd name="connsiteY1" fmla="*/ 109 h 1574909"/>
                <a:gd name="connsiteX2" fmla="*/ 4394200 w 4394200"/>
                <a:gd name="connsiteY2" fmla="*/ 1574909 h 15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4200" h="1574909">
                  <a:moveTo>
                    <a:pt x="0" y="1511409"/>
                  </a:moveTo>
                  <a:cubicBezTo>
                    <a:pt x="973666" y="750467"/>
                    <a:pt x="1947333" y="-10474"/>
                    <a:pt x="2679700" y="109"/>
                  </a:cubicBezTo>
                  <a:cubicBezTo>
                    <a:pt x="3412067" y="10692"/>
                    <a:pt x="3903133" y="792800"/>
                    <a:pt x="4394200" y="1574909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3505200" y="1828659"/>
              <a:ext cx="3962400" cy="1219341"/>
            </a:xfrm>
            <a:custGeom>
              <a:avLst/>
              <a:gdLst>
                <a:gd name="connsiteX0" fmla="*/ 0 w 3962400"/>
                <a:gd name="connsiteY0" fmla="*/ 1155841 h 1219341"/>
                <a:gd name="connsiteX1" fmla="*/ 3175000 w 3962400"/>
                <a:gd name="connsiteY1" fmla="*/ 141 h 1219341"/>
                <a:gd name="connsiteX2" fmla="*/ 3962400 w 3962400"/>
                <a:gd name="connsiteY2" fmla="*/ 1219341 h 121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62400" h="1219341">
                  <a:moveTo>
                    <a:pt x="0" y="1155841"/>
                  </a:moveTo>
                  <a:cubicBezTo>
                    <a:pt x="1257300" y="572699"/>
                    <a:pt x="2514600" y="-10442"/>
                    <a:pt x="3175000" y="141"/>
                  </a:cubicBezTo>
                  <a:cubicBezTo>
                    <a:pt x="3835400" y="10724"/>
                    <a:pt x="3898900" y="615032"/>
                    <a:pt x="3962400" y="1219341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1079500" y="4533974"/>
              <a:ext cx="4381500" cy="2006913"/>
            </a:xfrm>
            <a:custGeom>
              <a:avLst/>
              <a:gdLst>
                <a:gd name="connsiteX0" fmla="*/ 0 w 4381500"/>
                <a:gd name="connsiteY0" fmla="*/ 800026 h 2006913"/>
                <a:gd name="connsiteX1" fmla="*/ 2578100 w 4381500"/>
                <a:gd name="connsiteY1" fmla="*/ 1993826 h 2006913"/>
                <a:gd name="connsiteX2" fmla="*/ 3454400 w 4381500"/>
                <a:gd name="connsiteY2" fmla="*/ 114226 h 2006913"/>
                <a:gd name="connsiteX3" fmla="*/ 4381500 w 4381500"/>
                <a:gd name="connsiteY3" fmla="*/ 368226 h 20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0" h="2006913">
                  <a:moveTo>
                    <a:pt x="0" y="800026"/>
                  </a:moveTo>
                  <a:cubicBezTo>
                    <a:pt x="1001183" y="1454076"/>
                    <a:pt x="2002367" y="2108126"/>
                    <a:pt x="2578100" y="1993826"/>
                  </a:cubicBezTo>
                  <a:cubicBezTo>
                    <a:pt x="3153833" y="1879526"/>
                    <a:pt x="3153833" y="385159"/>
                    <a:pt x="3454400" y="114226"/>
                  </a:cubicBezTo>
                  <a:cubicBezTo>
                    <a:pt x="3754967" y="-156707"/>
                    <a:pt x="4068233" y="105759"/>
                    <a:pt x="4381500" y="368226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3492500" y="5118100"/>
              <a:ext cx="4098510" cy="1410859"/>
            </a:xfrm>
            <a:custGeom>
              <a:avLst/>
              <a:gdLst>
                <a:gd name="connsiteX0" fmla="*/ 0 w 4098510"/>
                <a:gd name="connsiteY0" fmla="*/ 190500 h 1410859"/>
                <a:gd name="connsiteX1" fmla="*/ 3581400 w 4098510"/>
                <a:gd name="connsiteY1" fmla="*/ 1409700 h 1410859"/>
                <a:gd name="connsiteX2" fmla="*/ 4000500 w 4098510"/>
                <a:gd name="connsiteY2" fmla="*/ 0 h 141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8510" h="1410859">
                  <a:moveTo>
                    <a:pt x="0" y="190500"/>
                  </a:moveTo>
                  <a:cubicBezTo>
                    <a:pt x="1457325" y="815975"/>
                    <a:pt x="2914650" y="1441450"/>
                    <a:pt x="3581400" y="1409700"/>
                  </a:cubicBezTo>
                  <a:cubicBezTo>
                    <a:pt x="4248150" y="1377950"/>
                    <a:pt x="4124325" y="688975"/>
                    <a:pt x="4000500" y="0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392145" y="1738260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5" y="1738260"/>
                <a:ext cx="317655" cy="523220"/>
              </a:xfrm>
              <a:prstGeom prst="rect">
                <a:avLst/>
              </a:prstGeom>
              <a:blipFill>
                <a:blip r:embed="rId10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480377" y="1738260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377" y="1738260"/>
                <a:ext cx="317655" cy="523220"/>
              </a:xfrm>
              <a:prstGeom prst="rect">
                <a:avLst/>
              </a:prstGeom>
              <a:blipFill>
                <a:blip r:embed="rId11"/>
                <a:stretch>
                  <a:fillRect r="-3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480377" y="2352023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377" y="2352023"/>
                <a:ext cx="317655" cy="523220"/>
              </a:xfrm>
              <a:prstGeom prst="rect">
                <a:avLst/>
              </a:prstGeom>
              <a:blipFill>
                <a:blip r:embed="rId12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480377" y="3043560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377" y="3043560"/>
                <a:ext cx="317655" cy="523220"/>
              </a:xfrm>
              <a:prstGeom prst="rect">
                <a:avLst/>
              </a:prstGeom>
              <a:blipFill>
                <a:blip r:embed="rId13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392145" y="2434075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5" y="2434075"/>
                <a:ext cx="317655" cy="523220"/>
              </a:xfrm>
              <a:prstGeom prst="rect">
                <a:avLst/>
              </a:prstGeom>
              <a:blipFill>
                <a:blip r:embed="rId14"/>
                <a:stretch>
                  <a:fillRect r="-9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392145" y="3157248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5" y="3157248"/>
                <a:ext cx="317655" cy="523220"/>
              </a:xfrm>
              <a:prstGeom prst="rect">
                <a:avLst/>
              </a:prstGeom>
              <a:blipFill>
                <a:blip r:embed="rId15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/>
          <p:cNvCxnSpPr>
            <a:stCxn id="34" idx="3"/>
            <a:endCxn id="35" idx="1"/>
          </p:cNvCxnSpPr>
          <p:nvPr/>
        </p:nvCxnSpPr>
        <p:spPr>
          <a:xfrm>
            <a:off x="7709800" y="1999870"/>
            <a:ext cx="177057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8" idx="3"/>
            <a:endCxn id="36" idx="1"/>
          </p:cNvCxnSpPr>
          <p:nvPr/>
        </p:nvCxnSpPr>
        <p:spPr>
          <a:xfrm flipV="1">
            <a:off x="7709800" y="2613633"/>
            <a:ext cx="1770577" cy="820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9" idx="3"/>
            <a:endCxn id="37" idx="1"/>
          </p:cNvCxnSpPr>
          <p:nvPr/>
        </p:nvCxnSpPr>
        <p:spPr>
          <a:xfrm flipV="1">
            <a:off x="7709800" y="3305170"/>
            <a:ext cx="1770577" cy="1136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562908" y="4222937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908" y="4222937"/>
                <a:ext cx="317655" cy="523220"/>
              </a:xfrm>
              <a:prstGeom prst="rect">
                <a:avLst/>
              </a:prstGeom>
              <a:blipFill>
                <a:blip r:embed="rId16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562908" y="4836700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908" y="4836700"/>
                <a:ext cx="317655" cy="523220"/>
              </a:xfrm>
              <a:prstGeom prst="rect">
                <a:avLst/>
              </a:prstGeom>
              <a:blipFill>
                <a:blip r:embed="rId17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9562908" y="5528237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908" y="5528237"/>
                <a:ext cx="317655" cy="523220"/>
              </a:xfrm>
              <a:prstGeom prst="rect">
                <a:avLst/>
              </a:prstGeom>
              <a:blipFill>
                <a:blip r:embed="rId18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392145" y="3900110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5" y="3900110"/>
                <a:ext cx="317655" cy="523220"/>
              </a:xfrm>
              <a:prstGeom prst="rect">
                <a:avLst/>
              </a:prstGeom>
              <a:blipFill>
                <a:blip r:embed="rId19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/>
          <p:cNvCxnSpPr>
            <a:stCxn id="49" idx="3"/>
            <a:endCxn id="48" idx="1"/>
          </p:cNvCxnSpPr>
          <p:nvPr/>
        </p:nvCxnSpPr>
        <p:spPr>
          <a:xfrm>
            <a:off x="7709799" y="4161721"/>
            <a:ext cx="1853108" cy="1628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8" idx="3"/>
            <a:endCxn id="47" idx="1"/>
          </p:cNvCxnSpPr>
          <p:nvPr/>
        </p:nvCxnSpPr>
        <p:spPr>
          <a:xfrm>
            <a:off x="7709799" y="2695686"/>
            <a:ext cx="1853108" cy="24026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9" idx="3"/>
            <a:endCxn id="46" idx="1"/>
          </p:cNvCxnSpPr>
          <p:nvPr/>
        </p:nvCxnSpPr>
        <p:spPr>
          <a:xfrm>
            <a:off x="7709799" y="3418859"/>
            <a:ext cx="1853108" cy="10656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735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56210" y="4437663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0.5f, 0.0f,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0.0f, 0.0f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210" y="4437663"/>
                <a:ext cx="5400601" cy="461665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55642" y="4822468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-0.5f, 0.0f 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0.0f, 1.0f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2" y="4822468"/>
                <a:ext cx="5400601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56211" y="5200134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0.5f, 0.0f 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1.0f, 0.0f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211" y="5200134"/>
                <a:ext cx="5400601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55640" y="5584875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0.5f, 0.0f 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1.0f, 0.0f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5584875"/>
                <a:ext cx="5400601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55072" y="5969680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-0.5f, 0.0f 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0.0f, 1.0f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072" y="5969680"/>
                <a:ext cx="5400601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55641" y="6351712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-0.5f, 0.0f 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1.0f, 1.0f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1" y="6351712"/>
                <a:ext cx="5400601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/>
          <p:cNvGrpSpPr/>
          <p:nvPr/>
        </p:nvGrpSpPr>
        <p:grpSpPr>
          <a:xfrm>
            <a:off x="3449205" y="1883679"/>
            <a:ext cx="1936575" cy="1814703"/>
            <a:chOff x="1187624" y="4080248"/>
            <a:chExt cx="2448272" cy="1944216"/>
          </a:xfrm>
        </p:grpSpPr>
        <p:sp>
          <p:nvSpPr>
            <p:cNvPr id="10" name="직사각형 9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/>
          <p:cNvSpPr/>
          <p:nvPr/>
        </p:nvSpPr>
        <p:spPr>
          <a:xfrm>
            <a:off x="3333552" y="1760622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277768" y="1759987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333552" y="3574690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277768" y="3574055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stCxn id="14" idx="4"/>
            <a:endCxn id="16" idx="0"/>
          </p:cNvCxnSpPr>
          <p:nvPr/>
        </p:nvCxnSpPr>
        <p:spPr>
          <a:xfrm>
            <a:off x="3441564" y="2008004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4" idx="6"/>
            <a:endCxn id="15" idx="2"/>
          </p:cNvCxnSpPr>
          <p:nvPr/>
        </p:nvCxnSpPr>
        <p:spPr>
          <a:xfrm flipV="1">
            <a:off x="3549576" y="1883679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5" idx="4"/>
            <a:endCxn id="17" idx="0"/>
          </p:cNvCxnSpPr>
          <p:nvPr/>
        </p:nvCxnSpPr>
        <p:spPr>
          <a:xfrm>
            <a:off x="5385780" y="2007369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6" idx="6"/>
            <a:endCxn id="17" idx="2"/>
          </p:cNvCxnSpPr>
          <p:nvPr/>
        </p:nvCxnSpPr>
        <p:spPr>
          <a:xfrm flipV="1">
            <a:off x="3549576" y="3697747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6" idx="7"/>
            <a:endCxn id="15" idx="3"/>
          </p:cNvCxnSpPr>
          <p:nvPr/>
        </p:nvCxnSpPr>
        <p:spPr>
          <a:xfrm flipV="1">
            <a:off x="3517940" y="1971142"/>
            <a:ext cx="1791464" cy="16397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874876" y="1268760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76" y="1268760"/>
                <a:ext cx="50405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55640" y="3789174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3789174"/>
                <a:ext cx="504056" cy="523220"/>
              </a:xfrm>
              <a:prstGeom prst="rect">
                <a:avLst/>
              </a:prstGeom>
              <a:blipFill>
                <a:blip r:embed="rId9"/>
                <a:stretch>
                  <a:fillRect r="-75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340666" y="1268760"/>
                <a:ext cx="1254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666" y="1268760"/>
                <a:ext cx="125421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463716" y="3738096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716" y="3738096"/>
                <a:ext cx="50405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938586" y="812926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586" y="812926"/>
                <a:ext cx="317655" cy="523220"/>
              </a:xfrm>
              <a:prstGeom prst="rect">
                <a:avLst/>
              </a:prstGeom>
              <a:blipFill>
                <a:blip r:embed="rId12"/>
                <a:stretch>
                  <a:fillRect r="-13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0026818" y="812926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818" y="812926"/>
                <a:ext cx="317655" cy="523220"/>
              </a:xfrm>
              <a:prstGeom prst="rect">
                <a:avLst/>
              </a:prstGeom>
              <a:blipFill>
                <a:blip r:embed="rId13"/>
                <a:stretch>
                  <a:fillRect r="-3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0026818" y="1426689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818" y="1426689"/>
                <a:ext cx="317655" cy="523220"/>
              </a:xfrm>
              <a:prstGeom prst="rect">
                <a:avLst/>
              </a:prstGeom>
              <a:blipFill>
                <a:blip r:embed="rId14"/>
                <a:stretch>
                  <a:fillRect r="-2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026818" y="2118226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818" y="2118226"/>
                <a:ext cx="317655" cy="523220"/>
              </a:xfrm>
              <a:prstGeom prst="rect">
                <a:avLst/>
              </a:prstGeom>
              <a:blipFill>
                <a:blip r:embed="rId15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938586" y="1508741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586" y="1508741"/>
                <a:ext cx="317655" cy="523220"/>
              </a:xfrm>
              <a:prstGeom prst="rect">
                <a:avLst/>
              </a:prstGeom>
              <a:blipFill>
                <a:blip r:embed="rId16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938586" y="2231914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586" y="2231914"/>
                <a:ext cx="317655" cy="523220"/>
              </a:xfrm>
              <a:prstGeom prst="rect">
                <a:avLst/>
              </a:prstGeom>
              <a:blipFill>
                <a:blip r:embed="rId17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/>
          <p:cNvCxnSpPr>
            <a:stCxn id="27" idx="3"/>
            <a:endCxn id="28" idx="1"/>
          </p:cNvCxnSpPr>
          <p:nvPr/>
        </p:nvCxnSpPr>
        <p:spPr>
          <a:xfrm>
            <a:off x="8256241" y="1074536"/>
            <a:ext cx="177057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31" idx="3"/>
            <a:endCxn id="29" idx="1"/>
          </p:cNvCxnSpPr>
          <p:nvPr/>
        </p:nvCxnSpPr>
        <p:spPr>
          <a:xfrm flipV="1">
            <a:off x="8256241" y="1688299"/>
            <a:ext cx="1770577" cy="820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2" idx="3"/>
            <a:endCxn id="30" idx="1"/>
          </p:cNvCxnSpPr>
          <p:nvPr/>
        </p:nvCxnSpPr>
        <p:spPr>
          <a:xfrm flipV="1">
            <a:off x="8256241" y="2379836"/>
            <a:ext cx="1770577" cy="1136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0109349" y="3297603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349" y="3297603"/>
                <a:ext cx="317655" cy="523220"/>
              </a:xfrm>
              <a:prstGeom prst="rect">
                <a:avLst/>
              </a:prstGeom>
              <a:blipFill>
                <a:blip r:embed="rId18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109349" y="3911366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349" y="3911366"/>
                <a:ext cx="317655" cy="523220"/>
              </a:xfrm>
              <a:prstGeom prst="rect">
                <a:avLst/>
              </a:prstGeom>
              <a:blipFill>
                <a:blip r:embed="rId19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0109349" y="4602903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349" y="4602903"/>
                <a:ext cx="317655" cy="523220"/>
              </a:xfrm>
              <a:prstGeom prst="rect">
                <a:avLst/>
              </a:prstGeom>
              <a:blipFill>
                <a:blip r:embed="rId20"/>
                <a:stretch>
                  <a:fillRect r="-3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938586" y="2974776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586" y="2974776"/>
                <a:ext cx="317655" cy="523220"/>
              </a:xfrm>
              <a:prstGeom prst="rect">
                <a:avLst/>
              </a:prstGeom>
              <a:blipFill>
                <a:blip r:embed="rId21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/>
          <p:cNvCxnSpPr>
            <a:stCxn id="39" idx="3"/>
            <a:endCxn id="38" idx="1"/>
          </p:cNvCxnSpPr>
          <p:nvPr/>
        </p:nvCxnSpPr>
        <p:spPr>
          <a:xfrm>
            <a:off x="8256240" y="3236387"/>
            <a:ext cx="1853108" cy="1628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1" idx="3"/>
            <a:endCxn id="37" idx="1"/>
          </p:cNvCxnSpPr>
          <p:nvPr/>
        </p:nvCxnSpPr>
        <p:spPr>
          <a:xfrm>
            <a:off x="8256240" y="1770352"/>
            <a:ext cx="1853108" cy="24026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2" idx="3"/>
            <a:endCxn id="36" idx="1"/>
          </p:cNvCxnSpPr>
          <p:nvPr/>
        </p:nvCxnSpPr>
        <p:spPr>
          <a:xfrm>
            <a:off x="8256240" y="2493525"/>
            <a:ext cx="1853108" cy="10656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735961" y="2418889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(0.0f, 1.0f)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1" y="2418889"/>
                <a:ext cx="1800200" cy="369332"/>
              </a:xfrm>
              <a:prstGeom prst="rect">
                <a:avLst/>
              </a:prstGeom>
              <a:blipFill>
                <a:blip r:embed="rId2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735961" y="2040537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(0.0f, 0.0f)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1" y="2040537"/>
                <a:ext cx="1800200" cy="369332"/>
              </a:xfrm>
              <a:prstGeom prst="rect">
                <a:avLst/>
              </a:prstGeom>
              <a:blipFill>
                <a:blip r:embed="rId2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735961" y="3159280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(1.0f, 1.0f)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1" y="3159280"/>
                <a:ext cx="1800200" cy="369332"/>
              </a:xfrm>
              <a:prstGeom prst="rect">
                <a:avLst/>
              </a:prstGeom>
              <a:blipFill>
                <a:blip r:embed="rId2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735961" y="278092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(1.0f, 0.0f)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1" y="2780928"/>
                <a:ext cx="1800200" cy="369332"/>
              </a:xfrm>
              <a:prstGeom prst="rect">
                <a:avLst/>
              </a:prstGeom>
              <a:blipFill>
                <a:blip r:embed="rId2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695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797" y="1628800"/>
            <a:ext cx="10131425" cy="1456267"/>
          </a:xfrm>
        </p:spPr>
        <p:txBody>
          <a:bodyPr/>
          <a:lstStyle/>
          <a:p>
            <a:r>
              <a:rPr lang="en-US" altLang="ko-KR" dirty="0"/>
              <a:t>u, v </a:t>
            </a:r>
            <a:r>
              <a:rPr lang="ko-KR" altLang="en-US" dirty="0"/>
              <a:t>좌표가 </a:t>
            </a:r>
            <a:r>
              <a:rPr lang="en-US" altLang="ko-KR" dirty="0"/>
              <a:t>0</a:t>
            </a:r>
            <a:r>
              <a:rPr lang="ko-KR" altLang="en-US" dirty="0"/>
              <a:t>보다 작거나 </a:t>
            </a:r>
            <a:r>
              <a:rPr lang="en-US" altLang="ko-KR" dirty="0"/>
              <a:t>1</a:t>
            </a:r>
            <a:r>
              <a:rPr lang="ko-KR" altLang="en-US" dirty="0"/>
              <a:t>보다 클 경우</a:t>
            </a:r>
            <a:endParaRPr lang="en-US" altLang="ko-KR" dirty="0"/>
          </a:p>
          <a:p>
            <a:pPr lvl="1"/>
            <a:r>
              <a:rPr lang="en-US" altLang="ko-KR" dirty="0"/>
              <a:t>wrap </a:t>
            </a:r>
            <a:r>
              <a:rPr lang="ko-KR" altLang="en-US" dirty="0"/>
              <a:t>형식에 따라 채워짐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2780929"/>
            <a:ext cx="2592288" cy="200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4834464"/>
            <a:ext cx="2592288" cy="1994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9" y="2780929"/>
            <a:ext cx="2562966" cy="200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4834464"/>
            <a:ext cx="2562967" cy="19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365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샘플링</a:t>
            </a:r>
          </a:p>
        </p:txBody>
      </p:sp>
      <p:pic>
        <p:nvPicPr>
          <p:cNvPr id="2050" name="Picture 2" descr="http://cfile23.uf.tistory.com/image/184CED3C4F4B90CC1712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2258368"/>
            <a:ext cx="417646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949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생성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846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생성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47528" y="1484785"/>
            <a:ext cx="853244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static 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GLulong</a:t>
            </a:r>
            <a:r>
              <a:rPr lang="en-US" altLang="ko-KR" sz="1400" dirty="0"/>
              <a:t> checkerboard[] =</a:t>
            </a:r>
          </a:p>
          <a:p>
            <a:r>
              <a:rPr lang="en-US" altLang="ko-KR" sz="1400" dirty="0"/>
              <a:t>{ </a:t>
            </a:r>
          </a:p>
          <a:p>
            <a:r>
              <a:rPr lang="en-US" altLang="ko-KR" sz="1400" dirty="0"/>
              <a:t>0xFFFFFFFF, 0x00000000, 0xFFFFFFFF, 0x00000000, 0xFFFFFFFF, 0x00000000, 0xFFFFFFFF, 0x00000000,</a:t>
            </a:r>
          </a:p>
          <a:p>
            <a:r>
              <a:rPr lang="en-US" altLang="ko-KR" sz="1400" dirty="0"/>
              <a:t>0x00000000, 0xFFFFFFFF, 0x00000000, 0xFFFFFFFF, 0x00000000, 0xFFFFFFFF, 0x00000000, 0xFFFFFFFF,</a:t>
            </a:r>
          </a:p>
          <a:p>
            <a:r>
              <a:rPr lang="en-US" altLang="ko-KR" sz="1400" dirty="0"/>
              <a:t>0xFFFFFFFF, 0x00000000, 0xFFFFFFFF, 0x00000000, 0xFFFFFFFF, 0x00000000, 0xFFFFFFFF, 0x00000000,</a:t>
            </a:r>
          </a:p>
          <a:p>
            <a:r>
              <a:rPr lang="en-US" altLang="ko-KR" sz="1400" dirty="0"/>
              <a:t>0x00000000, 0xFFFFFFFF, 0x00000000, 0xFFFFFFFF, 0x00000000, 0xFFFFFFFF, 0x00000000, 0xFFFFFFFF,</a:t>
            </a:r>
          </a:p>
          <a:p>
            <a:r>
              <a:rPr lang="en-US" altLang="ko-KR" sz="1400" dirty="0"/>
              <a:t>0xFFFFFFFF, 0x00000000, 0xFFFFFFFF, 0x00000000, 0xFFFFFFFF, 0x00000000, 0xFFFFFFFF, 0x00000000,</a:t>
            </a:r>
          </a:p>
          <a:p>
            <a:r>
              <a:rPr lang="en-US" altLang="ko-KR" sz="1400" dirty="0"/>
              <a:t>0x00000000, 0xFFFFFFFF, 0x00000000, 0xFFFFFFFF, 0x00000000, 0xFFFFFFFF, 0x00000000, 0xFFFFFFFF,</a:t>
            </a:r>
          </a:p>
          <a:p>
            <a:r>
              <a:rPr lang="en-US" altLang="ko-KR" sz="1400" dirty="0"/>
              <a:t>0xFFFFFFFF, 0x00000000, 0xFFFFFFFF, 0x00000000, 0xFFFFFFFF, 0x00000000, 0xFFFFFFFF, 0x00000000,</a:t>
            </a:r>
          </a:p>
          <a:p>
            <a:r>
              <a:rPr lang="en-US" altLang="ko-KR" sz="1400" dirty="0"/>
              <a:t>0x00000000, 0xFFFFFFFF, 0x00000000, 0xFFFFFFFF, 0x00000000, 0xFFFFFFFF, 0x00000000, 0xFFFFFFFF </a:t>
            </a:r>
          </a:p>
          <a:p>
            <a:r>
              <a:rPr lang="en-US" altLang="ko-KR" sz="1400" dirty="0"/>
              <a:t>};</a:t>
            </a:r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5" t="27040" r="24621" b="24660"/>
          <a:stretch/>
        </p:blipFill>
        <p:spPr bwMode="auto">
          <a:xfrm>
            <a:off x="4656262" y="4221089"/>
            <a:ext cx="2914972" cy="217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972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생성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전체적인 순서는 </a:t>
            </a:r>
            <a:r>
              <a:rPr lang="en-US" altLang="ko-KR" dirty="0"/>
              <a:t>VBO </a:t>
            </a:r>
            <a:r>
              <a:rPr lang="ko-KR" altLang="en-US" dirty="0"/>
              <a:t>생성하는 법과 비슷함</a:t>
            </a:r>
            <a:endParaRPr lang="en-US" altLang="ko-KR" dirty="0"/>
          </a:p>
          <a:p>
            <a:pPr lvl="1"/>
            <a:r>
              <a:rPr lang="en-US" altLang="ko-KR" dirty="0" err="1"/>
              <a:t>glGenTextures</a:t>
            </a:r>
            <a:r>
              <a:rPr lang="en-US" altLang="ko-KR" dirty="0"/>
              <a:t>(1, &amp;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/>
              <a:t>glTexImage2D(GL_TEXTURE_2D, 0, GL_RGBA, 8, 8, 0, GL_RGBA, GL_UNSIGNED_BYTE, checkerboard);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310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/>
              <a:t>glTexParameteri</a:t>
            </a:r>
            <a:r>
              <a:rPr lang="en-US" altLang="ko-KR" dirty="0"/>
              <a:t>(GL_TEXTURE_2D, GL_TEXTURE_MIN_FILTER, GL_NEAREST);</a:t>
            </a:r>
          </a:p>
          <a:p>
            <a:pPr lvl="1"/>
            <a:r>
              <a:rPr lang="en-US" altLang="ko-KR" dirty="0" err="1"/>
              <a:t>glTexParameteri</a:t>
            </a:r>
            <a:r>
              <a:rPr lang="en-US" altLang="ko-KR" dirty="0"/>
              <a:t>(GL_TEXTURE_2D, GL_TEXTURE_MAG_FILTER, GL_NEAREST);</a:t>
            </a:r>
          </a:p>
          <a:p>
            <a:pPr lvl="1"/>
            <a:r>
              <a:rPr lang="en-US" altLang="ko-KR" dirty="0" err="1"/>
              <a:t>glTexParameteri</a:t>
            </a:r>
            <a:r>
              <a:rPr lang="en-US" altLang="ko-KR" dirty="0"/>
              <a:t>(GL_TEXTURE_2D, GL_TEXTURE_WRAP_S, GL_CLAMP_TO_EDGE);</a:t>
            </a:r>
          </a:p>
          <a:p>
            <a:pPr lvl="1"/>
            <a:r>
              <a:rPr lang="en-US" altLang="ko-KR" dirty="0" err="1"/>
              <a:t>glTexParameteri</a:t>
            </a:r>
            <a:r>
              <a:rPr lang="en-US" altLang="ko-KR" dirty="0"/>
              <a:t>(GL_TEXTURE_2D, GL_TEXTURE_WRAP_T, GL_CLAMP_TO_EDGE);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5725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AFF01B7-A4CE-18BE-252F-AC72275B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코드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9E0E991-C145-2495-DFC5-8030D5B6D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CreatePngTexture</a:t>
            </a:r>
            <a:r>
              <a:rPr lang="en-US" altLang="ko-KR" dirty="0"/>
              <a:t>(char* </a:t>
            </a:r>
            <a:r>
              <a:rPr lang="en-US" altLang="ko-KR" dirty="0" err="1"/>
              <a:t>filePath</a:t>
            </a:r>
            <a:r>
              <a:rPr lang="en-US" altLang="ko-KR" dirty="0"/>
              <a:t>, </a:t>
            </a:r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samplingMethod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m_RGBTexture</a:t>
            </a:r>
            <a:r>
              <a:rPr lang="en-US" altLang="ko-KR" dirty="0"/>
              <a:t> = </a:t>
            </a:r>
            <a:r>
              <a:rPr lang="en-US" altLang="ko-KR" dirty="0" err="1"/>
              <a:t>CreatePngTexture</a:t>
            </a:r>
            <a:r>
              <a:rPr lang="en-US" altLang="ko-KR" dirty="0"/>
              <a:t>("./rgb.png", GL_NEAREST);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#include "</a:t>
            </a:r>
            <a:r>
              <a:rPr lang="en-US" altLang="ko-KR" dirty="0" err="1"/>
              <a:t>LoadPng.h</a:t>
            </a:r>
            <a:r>
              <a:rPr lang="en-US" altLang="ko-KR" dirty="0"/>
              <a:t>"</a:t>
            </a:r>
          </a:p>
          <a:p>
            <a:endParaRPr lang="en-US" altLang="ko-KR" dirty="0"/>
          </a:p>
          <a:p>
            <a:r>
              <a:rPr lang="en-US" altLang="ko-KR" dirty="0" err="1"/>
              <a:t>GLuint</a:t>
            </a:r>
            <a:r>
              <a:rPr lang="en-US" altLang="ko-KR" dirty="0"/>
              <a:t> Renderer::</a:t>
            </a:r>
            <a:r>
              <a:rPr lang="en-US" altLang="ko-KR" dirty="0" err="1"/>
              <a:t>CreatePngTexture</a:t>
            </a:r>
            <a:r>
              <a:rPr lang="en-US" altLang="ko-KR" dirty="0"/>
              <a:t>(char* </a:t>
            </a:r>
            <a:r>
              <a:rPr lang="en-US" altLang="ko-KR" dirty="0" err="1"/>
              <a:t>filePath</a:t>
            </a:r>
            <a:r>
              <a:rPr lang="en-US" altLang="ko-KR" dirty="0"/>
              <a:t>, </a:t>
            </a:r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samplingMethod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//Load </a:t>
            </a:r>
            <a:r>
              <a:rPr lang="en-US" altLang="ko-KR" dirty="0" err="1"/>
              <a:t>Png</a:t>
            </a:r>
            <a:endParaRPr lang="en-US" altLang="ko-KR" dirty="0"/>
          </a:p>
          <a:p>
            <a:r>
              <a:rPr lang="en-US" altLang="ko-KR" dirty="0"/>
              <a:t>	std::vector&lt;unsigned char&gt; image;</a:t>
            </a:r>
          </a:p>
          <a:p>
            <a:r>
              <a:rPr lang="en-US" altLang="ko-KR" dirty="0"/>
              <a:t>	unsigned width, height;</a:t>
            </a:r>
          </a:p>
          <a:p>
            <a:r>
              <a:rPr lang="en-US" altLang="ko-KR" dirty="0"/>
              <a:t>	unsigned error = </a:t>
            </a:r>
            <a:r>
              <a:rPr lang="en-US" altLang="ko-KR" dirty="0" err="1"/>
              <a:t>lodepng</a:t>
            </a:r>
            <a:r>
              <a:rPr lang="en-US" altLang="ko-KR" dirty="0"/>
              <a:t>::decode(image, width, height, </a:t>
            </a:r>
            <a:r>
              <a:rPr lang="en-US" altLang="ko-KR" dirty="0" err="1"/>
              <a:t>filePath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if (error != 0)</a:t>
            </a:r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std::</a:t>
            </a:r>
            <a:r>
              <a:rPr lang="en-US" altLang="ko-KR" dirty="0" err="1"/>
              <a:t>cout</a:t>
            </a:r>
            <a:r>
              <a:rPr lang="en-US" altLang="ko-KR" dirty="0"/>
              <a:t> &lt;&lt; "PNG image loading failed:" &lt;&lt; </a:t>
            </a:r>
            <a:r>
              <a:rPr lang="en-US" altLang="ko-KR" dirty="0" err="1"/>
              <a:t>filePath</a:t>
            </a:r>
            <a:r>
              <a:rPr lang="en-US" altLang="ko-KR" dirty="0"/>
              <a:t> &lt;&lt; std::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assert(0);</a:t>
            </a: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GLuint</a:t>
            </a:r>
            <a:r>
              <a:rPr lang="en-US" altLang="ko-KR" dirty="0"/>
              <a:t> temp;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glGenTextures</a:t>
            </a:r>
            <a:r>
              <a:rPr lang="en-US" altLang="ko-KR" dirty="0"/>
              <a:t>(1, &amp;temp);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glBindTexture</a:t>
            </a:r>
            <a:r>
              <a:rPr lang="en-US" altLang="ko-KR" dirty="0"/>
              <a:t>(GL_TEXTURE_2D, temp);</a:t>
            </a:r>
          </a:p>
          <a:p>
            <a:r>
              <a:rPr lang="en-US" altLang="ko-KR" dirty="0"/>
              <a:t>	glTexImage2D(GL_TEXTURE_2D, 0, GL_RGBA, width, height, 0, GL_RGBA,</a:t>
            </a:r>
          </a:p>
          <a:p>
            <a:r>
              <a:rPr lang="en-US" altLang="ko-KR" dirty="0"/>
              <a:t>		GL_UNSIGNED_BYTE, &amp;image[0]);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glTexParameterf</a:t>
            </a:r>
            <a:r>
              <a:rPr lang="en-US" altLang="ko-KR" dirty="0"/>
              <a:t>(GL_TEXTURE_2D, GL_TEXTURE_MIN_FILTER, </a:t>
            </a:r>
            <a:r>
              <a:rPr lang="en-US" altLang="ko-KR" dirty="0" err="1"/>
              <a:t>samplingMethod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glTexParameterf</a:t>
            </a:r>
            <a:r>
              <a:rPr lang="en-US" altLang="ko-KR" dirty="0"/>
              <a:t>(GL_TEXTURE_2D, GL_TEXTURE_MAG_FILTER, </a:t>
            </a:r>
            <a:r>
              <a:rPr lang="en-US" altLang="ko-KR" dirty="0" err="1"/>
              <a:t>samplingMethod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	return temp;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154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사용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94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en-US" altLang="ko-KR" dirty="0"/>
          </a:p>
          <a:p>
            <a:r>
              <a:rPr lang="ko-KR" altLang="en-US" dirty="0" err="1"/>
              <a:t>텍스쳐</a:t>
            </a:r>
            <a:r>
              <a:rPr lang="ko-KR" altLang="en-US" dirty="0"/>
              <a:t> 생성</a:t>
            </a:r>
            <a:endParaRPr lang="en-US" altLang="ko-KR" dirty="0"/>
          </a:p>
          <a:p>
            <a:r>
              <a:rPr lang="ko-KR" altLang="en-US" dirty="0" err="1"/>
              <a:t>텍스쳐</a:t>
            </a:r>
            <a:r>
              <a:rPr lang="ko-KR" altLang="en-US" dirty="0"/>
              <a:t> 사용 </a:t>
            </a:r>
            <a:endParaRPr lang="en-US" altLang="ko-KR" dirty="0"/>
          </a:p>
          <a:p>
            <a:r>
              <a:rPr lang="ko-KR" altLang="en-US" dirty="0"/>
              <a:t>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6296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사용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75520" y="4941169"/>
            <a:ext cx="8892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uniformTex</a:t>
            </a:r>
            <a:r>
              <a:rPr lang="en-US" altLang="ko-KR" dirty="0"/>
              <a:t> = </a:t>
            </a:r>
            <a:r>
              <a:rPr lang="en-US" altLang="ko-KR" dirty="0" err="1"/>
              <a:t>glGetUniformLocation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</a:t>
            </a:r>
            <a:r>
              <a:rPr lang="en-US" altLang="ko-KR" dirty="0" err="1"/>
              <a:t>uTexSampler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glUniform1i(</a:t>
            </a:r>
            <a:r>
              <a:rPr lang="en-US" altLang="ko-KR" dirty="0" err="1"/>
              <a:t>uniformTex</a:t>
            </a:r>
            <a:r>
              <a:rPr lang="en-US" altLang="ko-KR" dirty="0"/>
              <a:t>, 0);</a:t>
            </a:r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(GL_TEXTURE0);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919536" y="1412776"/>
            <a:ext cx="3707904" cy="3108543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6087740" y="1412775"/>
            <a:ext cx="4572000" cy="283154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uniform sampler2D </a:t>
            </a:r>
            <a:r>
              <a:rPr lang="en-US" altLang="ko-KR" sz="1600" dirty="0" err="1"/>
              <a:t>uTexSampler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out vec4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 = texture(</a:t>
            </a:r>
            <a:r>
              <a:rPr lang="en-US" altLang="ko-KR" sz="1600" dirty="0" err="1"/>
              <a:t>uTexSampler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656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Shader </a:t>
            </a:r>
            <a:r>
              <a:rPr lang="ko-KR" altLang="en-US" dirty="0"/>
              <a:t>및 </a:t>
            </a:r>
            <a:r>
              <a:rPr lang="en-US" altLang="ko-KR" dirty="0"/>
              <a:t>API </a:t>
            </a:r>
            <a:r>
              <a:rPr lang="ko-KR" altLang="en-US" dirty="0"/>
              <a:t>생성 후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ko-KR" altLang="en-US" dirty="0" err="1"/>
              <a:t>블러</a:t>
            </a:r>
            <a:r>
              <a:rPr lang="ko-KR" altLang="en-US" dirty="0"/>
              <a:t> 효과 구현 해보기</a:t>
            </a:r>
          </a:p>
          <a:p>
            <a:endParaRPr lang="en-US" altLang="ko-KR" dirty="0"/>
          </a:p>
          <a:p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ko-KR" altLang="en-US" dirty="0"/>
              <a:t>좌표 꼬아 보기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80" y="2109747"/>
            <a:ext cx="4107650" cy="410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84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265" y="438368"/>
            <a:ext cx="10972800" cy="1143000"/>
          </a:xfrm>
        </p:spPr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1" y="2780927"/>
            <a:ext cx="2857500" cy="14401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5281" y="4221087"/>
            <a:ext cx="2857500" cy="141734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9192344" y="2780927"/>
            <a:ext cx="2847975" cy="2857491"/>
            <a:chOff x="7888387" y="2870093"/>
            <a:chExt cx="2847975" cy="277177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8387" y="4717942"/>
              <a:ext cx="2847975" cy="92392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88387" y="3794017"/>
              <a:ext cx="2847975" cy="92392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88387" y="2870093"/>
              <a:ext cx="2847975" cy="923924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>
            <a:off x="6209148" y="2780915"/>
            <a:ext cx="2857500" cy="2857500"/>
            <a:chOff x="4223792" y="3140966"/>
            <a:chExt cx="2857500" cy="92392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3792" y="3140968"/>
              <a:ext cx="949896" cy="92392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73688" y="3140967"/>
              <a:ext cx="1008111" cy="923925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81800" y="3140966"/>
              <a:ext cx="899492" cy="923924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4727848" y="1729948"/>
            <a:ext cx="2409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ko-KR" altLang="en-US" dirty="0"/>
              <a:t>좌표 꼬아 보기</a:t>
            </a:r>
            <a:endParaRPr lang="en-US" altLang="ko-KR" dirty="0"/>
          </a:p>
        </p:txBody>
      </p:sp>
      <p:grpSp>
        <p:nvGrpSpPr>
          <p:cNvPr id="21" name="그룹 20"/>
          <p:cNvGrpSpPr/>
          <p:nvPr/>
        </p:nvGrpSpPr>
        <p:grpSpPr>
          <a:xfrm>
            <a:off x="3183396" y="2780921"/>
            <a:ext cx="2852685" cy="2857497"/>
            <a:chOff x="5461746" y="399678"/>
            <a:chExt cx="2852685" cy="2857497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4535" y="399681"/>
              <a:ext cx="949896" cy="2857494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6423" y="399678"/>
              <a:ext cx="1008111" cy="2857494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61746" y="399681"/>
              <a:ext cx="899492" cy="2857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4460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52A777E-BD42-4DBA-9836-34E8B2E13B85}"/>
              </a:ext>
            </a:extLst>
          </p:cNvPr>
          <p:cNvGrpSpPr/>
          <p:nvPr/>
        </p:nvGrpSpPr>
        <p:grpSpPr>
          <a:xfrm>
            <a:off x="407368" y="2000250"/>
            <a:ext cx="2857500" cy="2857500"/>
            <a:chOff x="3647728" y="2060848"/>
            <a:chExt cx="2857500" cy="28575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17D27BF-39C6-4C59-ADA1-C8B81C819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7728" y="2060848"/>
              <a:ext cx="2857500" cy="144016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909EBC9-4A39-44B8-924B-3D144AE6F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3647728" y="3501008"/>
              <a:ext cx="2857500" cy="1417340"/>
            </a:xfrm>
            <a:prstGeom prst="rect">
              <a:avLst/>
            </a:prstGeom>
          </p:spPr>
        </p:pic>
      </p:grpSp>
      <p:pic>
        <p:nvPicPr>
          <p:cNvPr id="264" name="그림 263">
            <a:extLst>
              <a:ext uri="{FF2B5EF4-FFF2-40B4-BE49-F238E27FC236}">
                <a16:creationId xmlns:a16="http://schemas.microsoft.com/office/drawing/2014/main" id="{22772FF6-F4B2-4092-9B20-4E36E4F36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0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258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FA1A994-6523-4EE5-B30B-8EFFDC8186D8}"/>
              </a:ext>
            </a:extLst>
          </p:cNvPr>
          <p:cNvGrpSpPr/>
          <p:nvPr/>
        </p:nvGrpSpPr>
        <p:grpSpPr>
          <a:xfrm>
            <a:off x="263352" y="2276872"/>
            <a:ext cx="2852685" cy="2857497"/>
            <a:chOff x="5461746" y="399678"/>
            <a:chExt cx="2852685" cy="285749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AE91F3D-8E18-46B1-9E70-8B4FA996B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64535" y="399681"/>
              <a:ext cx="949896" cy="285749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7A435D4-5264-486A-8FA9-1C3A5A8C5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6423" y="399678"/>
              <a:ext cx="1008111" cy="285749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4436955-E9BB-4B85-AA7D-7ECB9CB34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1746" y="399681"/>
              <a:ext cx="899492" cy="2857491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15484F54-B8E8-4853-80DD-205448E52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0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62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6" y="3846621"/>
            <a:ext cx="2329255" cy="19443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032" y="3846621"/>
            <a:ext cx="2340260" cy="19443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990" y="1930740"/>
            <a:ext cx="2340260" cy="19324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48556"/>
          <a:stretch/>
        </p:blipFill>
        <p:spPr>
          <a:xfrm>
            <a:off x="3575720" y="1930740"/>
            <a:ext cx="1203930" cy="1933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51530"/>
          <a:stretch/>
        </p:blipFill>
        <p:spPr>
          <a:xfrm>
            <a:off x="116777" y="1935428"/>
            <a:ext cx="1134315" cy="1927799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105772" y="3838317"/>
            <a:ext cx="4680520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>
            <a:off x="1241520" y="1930740"/>
            <a:ext cx="0" cy="1915881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 flipH="1">
            <a:off x="3575720" y="1930740"/>
            <a:ext cx="834" cy="1907577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26365" y="3846621"/>
            <a:ext cx="0" cy="1953761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DA6B4B8-6E0C-5D7C-2B8E-A35BC2CE8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0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63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91344" y="2132856"/>
            <a:ext cx="4680520" cy="3888768"/>
            <a:chOff x="1991544" y="2060848"/>
            <a:chExt cx="4680520" cy="388876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1544" y="2060848"/>
              <a:ext cx="2340260" cy="1944384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1544" y="4005232"/>
              <a:ext cx="2340260" cy="1944384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5946682" y="3861216"/>
              <a:ext cx="0" cy="1953761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/>
            <a:srcRect t="50000"/>
            <a:stretch/>
          </p:blipFill>
          <p:spPr>
            <a:xfrm>
              <a:off x="4331804" y="2060848"/>
              <a:ext cx="2340260" cy="972192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1804" y="3033040"/>
              <a:ext cx="2340260" cy="1944384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/>
            <a:srcRect b="50017"/>
            <a:stretch/>
          </p:blipFill>
          <p:spPr>
            <a:xfrm>
              <a:off x="4331804" y="4977424"/>
              <a:ext cx="2340260" cy="971856"/>
            </a:xfrm>
            <a:prstGeom prst="rect">
              <a:avLst/>
            </a:prstGeom>
          </p:spPr>
        </p:pic>
      </p:grpSp>
      <p:cxnSp>
        <p:nvCxnSpPr>
          <p:cNvPr id="17" name="직선 연결선 16"/>
          <p:cNvCxnSpPr/>
          <p:nvPr/>
        </p:nvCxnSpPr>
        <p:spPr>
          <a:xfrm>
            <a:off x="2521000" y="2132856"/>
            <a:ext cx="0" cy="3888432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91344" y="4077072"/>
            <a:ext cx="2329656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cxnSpLocks/>
            <a:stCxn id="3" idx="3"/>
          </p:cNvCxnSpPr>
          <p:nvPr/>
        </p:nvCxnSpPr>
        <p:spPr>
          <a:xfrm>
            <a:off x="2531604" y="3105048"/>
            <a:ext cx="2340260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cxnSpLocks/>
          </p:cNvCxnSpPr>
          <p:nvPr/>
        </p:nvCxnSpPr>
        <p:spPr>
          <a:xfrm>
            <a:off x="2531604" y="5049264"/>
            <a:ext cx="2340260" cy="16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4C69ED4-BC2F-9D3A-3705-654FEE64F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0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495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지난시간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651920" y="2996952"/>
            <a:ext cx="4896544" cy="2880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87888" y="3645024"/>
          <a:ext cx="1983728" cy="1653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2142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endParaRPr lang="en-US" altLang="ko-KR" dirty="0"/>
          </a:p>
          <a:p>
            <a:r>
              <a:rPr lang="ko-KR" altLang="en-US" dirty="0"/>
              <a:t>실습</a:t>
            </a:r>
            <a:endParaRPr lang="en-US" altLang="ko-KR" dirty="0"/>
          </a:p>
          <a:p>
            <a:r>
              <a:rPr lang="ko-KR" altLang="en-US" dirty="0"/>
              <a:t>단일 텍스처 사용 애니메이션 </a:t>
            </a:r>
            <a:endParaRPr lang="en-US" altLang="ko-KR" dirty="0"/>
          </a:p>
          <a:p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19935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94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1675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지금까지는 </a:t>
            </a:r>
            <a:r>
              <a:rPr lang="en-US" altLang="ko-KR" dirty="0"/>
              <a:t>Texture </a:t>
            </a:r>
            <a:r>
              <a:rPr lang="ko-KR" altLang="en-US" dirty="0"/>
              <a:t>하나만 사용</a:t>
            </a:r>
            <a:endParaRPr lang="en-US" altLang="ko-KR" dirty="0"/>
          </a:p>
          <a:p>
            <a:pPr lvl="1"/>
            <a:r>
              <a:rPr lang="en-US" altLang="ko-KR" dirty="0"/>
              <a:t>Default </a:t>
            </a:r>
            <a:r>
              <a:rPr lang="ko-KR" altLang="en-US" dirty="0"/>
              <a:t>값이 </a:t>
            </a:r>
            <a:r>
              <a:rPr lang="en-US" altLang="ko-KR" dirty="0"/>
              <a:t>0 </a:t>
            </a:r>
            <a:r>
              <a:rPr lang="ko-KR" altLang="en-US" dirty="0"/>
              <a:t>으로 지정되어 있기 때문에 따로 지정을 해 주지 않아도 동작함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775520" y="3416425"/>
            <a:ext cx="3384376" cy="24846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75521" y="3777448"/>
            <a:ext cx="33843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#version 330</a:t>
            </a:r>
          </a:p>
          <a:p>
            <a:endParaRPr lang="en-US" altLang="ko-KR" sz="1050" dirty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in vec2 </a:t>
            </a:r>
            <a:r>
              <a:rPr lang="en-US" altLang="ko-KR" sz="1050" dirty="0" err="1">
                <a:solidFill>
                  <a:schemeClr val="bg1"/>
                </a:solidFill>
              </a:rPr>
              <a:t>vTexPos</a:t>
            </a:r>
            <a:r>
              <a:rPr lang="en-US" altLang="ko-KR" sz="1050" dirty="0">
                <a:solidFill>
                  <a:schemeClr val="bg1"/>
                </a:solidFill>
              </a:rPr>
              <a:t>;</a:t>
            </a:r>
          </a:p>
          <a:p>
            <a:endParaRPr lang="ko-KR" altLang="en-US" sz="1050" dirty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out vec4 </a:t>
            </a:r>
            <a:r>
              <a:rPr lang="en-US" altLang="ko-KR" sz="1050" dirty="0" err="1">
                <a:solidFill>
                  <a:schemeClr val="bg1"/>
                </a:solidFill>
              </a:rPr>
              <a:t>FragColor</a:t>
            </a:r>
            <a:r>
              <a:rPr lang="en-US" altLang="ko-KR" sz="1050" dirty="0">
                <a:solidFill>
                  <a:schemeClr val="bg1"/>
                </a:solidFill>
              </a:rPr>
              <a:t>;</a:t>
            </a:r>
          </a:p>
          <a:p>
            <a:endParaRPr lang="en-US" altLang="ko-KR" sz="1050" dirty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uniform sampler2D </a:t>
            </a:r>
            <a:r>
              <a:rPr lang="en-US" altLang="ko-KR" sz="1050" dirty="0" err="1">
                <a:solidFill>
                  <a:schemeClr val="bg1"/>
                </a:solidFill>
              </a:rPr>
              <a:t>uTexture</a:t>
            </a:r>
            <a:r>
              <a:rPr lang="en-US" altLang="ko-KR" sz="1050" dirty="0">
                <a:solidFill>
                  <a:schemeClr val="bg1"/>
                </a:solidFill>
              </a:rPr>
              <a:t>;</a:t>
            </a:r>
          </a:p>
          <a:p>
            <a:endParaRPr lang="ko-KR" altLang="en-US" sz="1050" dirty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void main()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</a:t>
            </a:r>
            <a:r>
              <a:rPr lang="en-US" altLang="ko-KR" sz="1050" dirty="0" err="1">
                <a:solidFill>
                  <a:schemeClr val="bg1"/>
                </a:solidFill>
              </a:rPr>
              <a:t>FragColor</a:t>
            </a:r>
            <a:r>
              <a:rPr lang="en-US" altLang="ko-KR" sz="1050" dirty="0">
                <a:solidFill>
                  <a:schemeClr val="bg1"/>
                </a:solidFill>
              </a:rPr>
              <a:t> = texture(</a:t>
            </a:r>
            <a:r>
              <a:rPr lang="en-US" altLang="ko-KR" sz="1050" dirty="0" err="1">
                <a:solidFill>
                  <a:schemeClr val="bg1"/>
                </a:solidFill>
              </a:rPr>
              <a:t>uTexture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en-US" altLang="ko-KR" sz="1050" dirty="0" err="1">
                <a:solidFill>
                  <a:schemeClr val="bg1"/>
                </a:solidFill>
              </a:rPr>
              <a:t>vTexPos</a:t>
            </a:r>
            <a:r>
              <a:rPr lang="en-US" altLang="ko-KR" sz="105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}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43437" y="3966267"/>
            <a:ext cx="55400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uniformTex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glGetUniformLocation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gShaderProgram</a:t>
            </a:r>
            <a:r>
              <a:rPr lang="en-US" altLang="ko-KR" sz="1200" dirty="0"/>
              <a:t>, "</a:t>
            </a:r>
            <a:r>
              <a:rPr lang="en-US" altLang="ko-KR" sz="1200" dirty="0" err="1"/>
              <a:t>uTexSampler</a:t>
            </a:r>
            <a:r>
              <a:rPr lang="en-US" altLang="ko-KR" sz="1200" dirty="0"/>
              <a:t>");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glUniform1i(</a:t>
            </a:r>
            <a:r>
              <a:rPr lang="en-US" altLang="ko-KR" sz="1200" dirty="0" err="1"/>
              <a:t>uniformTex</a:t>
            </a:r>
            <a:r>
              <a:rPr lang="en-US" altLang="ko-KR" sz="1200" dirty="0"/>
              <a:t>, 0);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(GL_TEXTURE0); 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</a:t>
            </a:r>
            <a:r>
              <a:rPr lang="en-US" altLang="ko-KR" sz="1200" dirty="0" err="1"/>
              <a:t>gTextureID</a:t>
            </a:r>
            <a:r>
              <a:rPr lang="en-US" altLang="ko-KR" sz="1200" dirty="0"/>
              <a:t>);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951984" y="623731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ActiveTexture</a:t>
            </a:r>
            <a:r>
              <a:rPr lang="en-US" altLang="ko-KR" dirty="0"/>
              <a:t> </a:t>
            </a:r>
            <a:r>
              <a:rPr lang="ko-KR" altLang="en-US" dirty="0"/>
              <a:t>가 없어도 동작함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6096000" y="4941168"/>
            <a:ext cx="936105" cy="12961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27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Texture </a:t>
            </a:r>
            <a:r>
              <a:rPr lang="ko-KR" altLang="en-US" dirty="0"/>
              <a:t>가 여러 장일 경우 </a:t>
            </a:r>
            <a:r>
              <a:rPr lang="en-US" altLang="ko-KR" dirty="0" err="1"/>
              <a:t>glActiveTexture</a:t>
            </a:r>
            <a:r>
              <a:rPr lang="en-US" altLang="ko-KR" dirty="0"/>
              <a:t> </a:t>
            </a:r>
            <a:r>
              <a:rPr lang="ko-KR" altLang="en-US" dirty="0"/>
              <a:t>함수를 통해 사용할 </a:t>
            </a:r>
            <a:r>
              <a:rPr lang="en-US" altLang="ko-KR" dirty="0"/>
              <a:t>Texture </a:t>
            </a:r>
            <a:r>
              <a:rPr lang="ko-KR" altLang="en-US" dirty="0"/>
              <a:t>의 번호를 지정해 주어야 함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960096" y="3933056"/>
            <a:ext cx="2304256" cy="17281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1226" y="3933056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gTextureID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GL_TEXTURE0</a:t>
            </a:r>
          </a:p>
          <a:p>
            <a:pPr latinLnBrk="0"/>
            <a:r>
              <a:rPr lang="en-US" altLang="ko-KR" dirty="0"/>
              <a:t>gTextureID1 </a:t>
            </a:r>
            <a:r>
              <a:rPr lang="en-US" altLang="ko-KR" dirty="0">
                <a:sym typeface="Wingdings" pitchFamily="2" charset="2"/>
              </a:rPr>
              <a:t> GL_TEXTURE1</a:t>
            </a:r>
            <a:endParaRPr lang="ko-KR" altLang="en-US" dirty="0"/>
          </a:p>
          <a:p>
            <a:pPr latinLnBrk="0"/>
            <a:r>
              <a:rPr lang="en-US" altLang="ko-KR" dirty="0"/>
              <a:t>gTextureID2 </a:t>
            </a:r>
            <a:r>
              <a:rPr lang="en-US" altLang="ko-KR" dirty="0">
                <a:sym typeface="Wingdings" pitchFamily="2" charset="2"/>
              </a:rPr>
              <a:t> GL_TEXTURE2</a:t>
            </a:r>
            <a:endParaRPr lang="ko-KR" altLang="en-US" dirty="0"/>
          </a:p>
          <a:p>
            <a:pPr latinLnBrk="0"/>
            <a:r>
              <a:rPr lang="en-US" altLang="ko-KR" dirty="0"/>
              <a:t>gTextureID3 </a:t>
            </a:r>
            <a:r>
              <a:rPr lang="en-US" altLang="ko-KR" dirty="0">
                <a:sym typeface="Wingdings" pitchFamily="2" charset="2"/>
              </a:rPr>
              <a:t> GL_TEXTURE3</a:t>
            </a:r>
            <a:endParaRPr lang="ko-KR" altLang="en-US" dirty="0"/>
          </a:p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177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63515" y="1484784"/>
            <a:ext cx="4200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dirty="0" err="1"/>
              <a:t>gTextureID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GL_TEXTURE0 </a:t>
            </a:r>
            <a:r>
              <a:rPr lang="ko-KR" altLang="en-US" dirty="0">
                <a:sym typeface="Wingdings" pitchFamily="2" charset="2"/>
              </a:rPr>
              <a:t>지정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방법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34203" y="2227830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glActiveTexture</a:t>
            </a:r>
            <a:r>
              <a:rPr lang="en-US" altLang="ko-KR" dirty="0"/>
              <a:t>(GL_TEXTURE0);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>
          <a:xfrm>
            <a:off x="4079776" y="1905786"/>
            <a:ext cx="1008112" cy="2787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63515" y="4198123"/>
            <a:ext cx="4200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dirty="0" err="1"/>
              <a:t>gTextureID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GL_TEXTURE1 </a:t>
            </a:r>
            <a:r>
              <a:rPr lang="ko-KR" altLang="en-US" dirty="0">
                <a:sym typeface="Wingdings" pitchFamily="2" charset="2"/>
              </a:rPr>
              <a:t>지정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방법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34203" y="4941169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glActiveTexture</a:t>
            </a:r>
            <a:r>
              <a:rPr lang="en-US" altLang="ko-KR" dirty="0"/>
              <a:t>(GL_TEXTURE1);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gTextureID1);</a:t>
            </a:r>
            <a:endParaRPr lang="ko-KR" altLang="en-US" dirty="0"/>
          </a:p>
        </p:txBody>
      </p:sp>
      <p:sp>
        <p:nvSpPr>
          <p:cNvPr id="9" name="아래쪽 화살표 8"/>
          <p:cNvSpPr/>
          <p:nvPr/>
        </p:nvSpPr>
        <p:spPr>
          <a:xfrm>
            <a:off x="4079776" y="4619125"/>
            <a:ext cx="1008112" cy="2787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076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즉</a:t>
            </a:r>
            <a:r>
              <a:rPr lang="en-US" altLang="ko-KR" dirty="0"/>
              <a:t>, GL_TEXTURE_2D </a:t>
            </a:r>
            <a:r>
              <a:rPr lang="ko-KR" altLang="en-US" dirty="0"/>
              <a:t>는 설정 가능한 텍스처가 최소 </a:t>
            </a:r>
            <a:r>
              <a:rPr lang="en-US" altLang="ko-KR" dirty="0"/>
              <a:t>80</a:t>
            </a:r>
            <a:r>
              <a:rPr lang="ko-KR" altLang="en-US" dirty="0"/>
              <a:t>개가 있음</a:t>
            </a:r>
            <a:endParaRPr lang="en-US" altLang="ko-KR" dirty="0"/>
          </a:p>
          <a:p>
            <a:r>
              <a:rPr lang="ko-KR" altLang="en-US" dirty="0"/>
              <a:t>각 텍스처를 설정하기 위해 </a:t>
            </a:r>
            <a:r>
              <a:rPr lang="en-US" altLang="ko-KR" dirty="0"/>
              <a:t>Bind </a:t>
            </a:r>
            <a:r>
              <a:rPr lang="ko-KR" altLang="en-US" dirty="0"/>
              <a:t>전에 </a:t>
            </a:r>
            <a:r>
              <a:rPr lang="en-US" altLang="ko-KR" dirty="0"/>
              <a:t>Active </a:t>
            </a:r>
            <a:r>
              <a:rPr lang="ko-KR" altLang="en-US" dirty="0"/>
              <a:t>시키는 과정이 필요함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03558" y="4869161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glActiveTexture</a:t>
            </a:r>
            <a:r>
              <a:rPr lang="en-US" altLang="ko-KR" dirty="0"/>
              <a:t>(GL_TEXTURE0);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16080" y="426173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1. Active </a:t>
            </a:r>
            <a:r>
              <a:rPr lang="ko-KR" alt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6080" y="602128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2. Bind </a:t>
            </a:r>
            <a:r>
              <a:rPr lang="ko-KR" altLang="en-US" dirty="0"/>
              <a:t> </a:t>
            </a:r>
          </a:p>
        </p:txBody>
      </p:sp>
      <p:cxnSp>
        <p:nvCxnSpPr>
          <p:cNvPr id="8" name="직선 화살표 연결선 7"/>
          <p:cNvCxnSpPr>
            <a:stCxn id="5" idx="1"/>
          </p:cNvCxnSpPr>
          <p:nvPr/>
        </p:nvCxnSpPr>
        <p:spPr>
          <a:xfrm flipH="1">
            <a:off x="5231904" y="4446404"/>
            <a:ext cx="1584176" cy="4227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1"/>
          </p:cNvCxnSpPr>
          <p:nvPr/>
        </p:nvCxnSpPr>
        <p:spPr>
          <a:xfrm flipH="1" flipV="1">
            <a:off x="5087888" y="5515492"/>
            <a:ext cx="1728192" cy="6904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45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87489" y="3717032"/>
            <a:ext cx="1876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GL_TEXTURE_2D</a:t>
            </a:r>
            <a:endParaRPr lang="ko-KR" altLang="en-US" dirty="0"/>
          </a:p>
        </p:txBody>
      </p:sp>
      <p:sp>
        <p:nvSpPr>
          <p:cNvPr id="7" name="왼쪽 중괄호 6"/>
          <p:cNvSpPr/>
          <p:nvPr/>
        </p:nvSpPr>
        <p:spPr>
          <a:xfrm>
            <a:off x="3363579" y="1633446"/>
            <a:ext cx="252028" cy="4536504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03713" y="1521589"/>
            <a:ext cx="1739835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GL_TEXTURE0</a:t>
            </a:r>
          </a:p>
          <a:p>
            <a:r>
              <a:rPr lang="en-US" altLang="ko-KR" dirty="0"/>
              <a:t>GL_TEXTURE1</a:t>
            </a:r>
          </a:p>
          <a:p>
            <a:r>
              <a:rPr lang="en-US" altLang="ko-KR" dirty="0"/>
              <a:t>GL_TEXTURE2</a:t>
            </a:r>
          </a:p>
          <a:p>
            <a:r>
              <a:rPr lang="en-US" altLang="ko-KR" dirty="0"/>
              <a:t>GL_TEXTURE3</a:t>
            </a:r>
          </a:p>
          <a:p>
            <a:r>
              <a:rPr lang="en-US" altLang="ko-KR" dirty="0"/>
              <a:t>GL_TEXTURE4</a:t>
            </a:r>
          </a:p>
          <a:p>
            <a:r>
              <a:rPr lang="en-US" altLang="ko-KR" dirty="0"/>
              <a:t>GL_TEXTURE5</a:t>
            </a:r>
          </a:p>
          <a:p>
            <a:r>
              <a:rPr lang="en-US" altLang="ko-KR" dirty="0"/>
              <a:t>GL_TEXTURE6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GL_TEXTURE31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09572" y="2135950"/>
            <a:ext cx="2708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(GL_TEXTURE2)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8274862" y="2135949"/>
            <a:ext cx="37342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gTextureID2);</a:t>
            </a:r>
            <a:endParaRPr lang="ko-KR" altLang="en-US" sz="1200" dirty="0"/>
          </a:p>
        </p:txBody>
      </p:sp>
      <p:sp>
        <p:nvSpPr>
          <p:cNvPr id="12" name="오른쪽 화살표 11"/>
          <p:cNvSpPr/>
          <p:nvPr/>
        </p:nvSpPr>
        <p:spPr>
          <a:xfrm>
            <a:off x="8004327" y="2147435"/>
            <a:ext cx="164168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09482" y="1559495"/>
            <a:ext cx="2708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(GL_TEXTURE0)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8274771" y="1559494"/>
            <a:ext cx="36116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</a:t>
            </a:r>
            <a:r>
              <a:rPr lang="en-US" altLang="ko-KR" sz="1200" dirty="0" err="1"/>
              <a:t>gTextureID</a:t>
            </a:r>
            <a:r>
              <a:rPr lang="en-US" altLang="ko-KR" sz="1200" dirty="0"/>
              <a:t>);</a:t>
            </a:r>
            <a:endParaRPr lang="ko-KR" altLang="en-US" sz="1200" dirty="0"/>
          </a:p>
        </p:txBody>
      </p:sp>
      <p:sp>
        <p:nvSpPr>
          <p:cNvPr id="16" name="오른쪽 화살표 15"/>
          <p:cNvSpPr/>
          <p:nvPr/>
        </p:nvSpPr>
        <p:spPr>
          <a:xfrm>
            <a:off x="8004237" y="1570980"/>
            <a:ext cx="164168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509572" y="1847949"/>
            <a:ext cx="2708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(GL_TEXTURE1)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8274862" y="1847948"/>
            <a:ext cx="37342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gTextureID1);</a:t>
            </a:r>
            <a:endParaRPr lang="ko-KR" altLang="en-US" sz="1200" dirty="0"/>
          </a:p>
        </p:txBody>
      </p:sp>
      <p:sp>
        <p:nvSpPr>
          <p:cNvPr id="19" name="오른쪽 화살표 18"/>
          <p:cNvSpPr/>
          <p:nvPr/>
        </p:nvSpPr>
        <p:spPr>
          <a:xfrm>
            <a:off x="8004327" y="1859434"/>
            <a:ext cx="164168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519846" y="2424362"/>
            <a:ext cx="2708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(GL_TEXTURE3)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8285136" y="2424361"/>
            <a:ext cx="37225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gTextureID3);</a:t>
            </a:r>
            <a:endParaRPr lang="ko-KR" altLang="en-US" sz="1200" dirty="0"/>
          </a:p>
        </p:txBody>
      </p:sp>
      <p:sp>
        <p:nvSpPr>
          <p:cNvPr id="22" name="오른쪽 화살표 21"/>
          <p:cNvSpPr/>
          <p:nvPr/>
        </p:nvSpPr>
        <p:spPr>
          <a:xfrm>
            <a:off x="8014601" y="2435847"/>
            <a:ext cx="164168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497408" y="2675961"/>
            <a:ext cx="2708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(GL_TEXTURE4)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8262698" y="2675960"/>
            <a:ext cx="37225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gTextureID4);</a:t>
            </a:r>
            <a:endParaRPr lang="ko-KR" altLang="en-US" sz="1200" dirty="0"/>
          </a:p>
        </p:txBody>
      </p:sp>
      <p:sp>
        <p:nvSpPr>
          <p:cNvPr id="25" name="오른쪽 화살표 24"/>
          <p:cNvSpPr/>
          <p:nvPr/>
        </p:nvSpPr>
        <p:spPr>
          <a:xfrm>
            <a:off x="7992163" y="2687446"/>
            <a:ext cx="164168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499388" y="2948527"/>
            <a:ext cx="2708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(GL_TEXTURE4)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8264678" y="2948526"/>
            <a:ext cx="37225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gTextureID5);</a:t>
            </a:r>
            <a:endParaRPr lang="ko-KR" altLang="en-US" sz="1200" dirty="0"/>
          </a:p>
        </p:txBody>
      </p:sp>
      <p:sp>
        <p:nvSpPr>
          <p:cNvPr id="28" name="오른쪽 화살표 27"/>
          <p:cNvSpPr/>
          <p:nvPr/>
        </p:nvSpPr>
        <p:spPr>
          <a:xfrm>
            <a:off x="7994143" y="2960012"/>
            <a:ext cx="164168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511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87489" y="3717032"/>
            <a:ext cx="1876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GL_TEXTURE_2D</a:t>
            </a:r>
            <a:endParaRPr lang="ko-KR" altLang="en-US" dirty="0"/>
          </a:p>
        </p:txBody>
      </p:sp>
      <p:sp>
        <p:nvSpPr>
          <p:cNvPr id="7" name="왼쪽 중괄호 6"/>
          <p:cNvSpPr/>
          <p:nvPr/>
        </p:nvSpPr>
        <p:spPr>
          <a:xfrm>
            <a:off x="3363579" y="1633446"/>
            <a:ext cx="252028" cy="4536504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03713" y="1521589"/>
            <a:ext cx="3065391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GL_TEXTURE0 : </a:t>
            </a:r>
            <a:r>
              <a:rPr lang="en-US" altLang="ko-KR" dirty="0" err="1"/>
              <a:t>gTextureID</a:t>
            </a:r>
            <a:endParaRPr lang="en-US" altLang="ko-KR" dirty="0"/>
          </a:p>
          <a:p>
            <a:r>
              <a:rPr lang="en-US" altLang="ko-KR" dirty="0"/>
              <a:t>GL_TEXTURE1 : gTextureID1</a:t>
            </a:r>
          </a:p>
          <a:p>
            <a:r>
              <a:rPr lang="en-US" altLang="ko-KR" dirty="0"/>
              <a:t>GL_TEXTURE2 : gTextureID2</a:t>
            </a:r>
          </a:p>
          <a:p>
            <a:r>
              <a:rPr lang="en-US" altLang="ko-KR" dirty="0"/>
              <a:t>GL_TEXTURE3 : gTextureID3</a:t>
            </a:r>
          </a:p>
          <a:p>
            <a:r>
              <a:rPr lang="en-US" altLang="ko-KR" dirty="0"/>
              <a:t>GL_TEXTURE4 : gTextureID4</a:t>
            </a:r>
          </a:p>
          <a:p>
            <a:r>
              <a:rPr lang="en-US" altLang="ko-KR" dirty="0"/>
              <a:t>GL_TEXTURE5 : gTextureID5</a:t>
            </a:r>
          </a:p>
          <a:p>
            <a:r>
              <a:rPr lang="en-US" altLang="ko-KR" dirty="0"/>
              <a:t>GL_TEXTURE6 : nothing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GL_TEXTURE31 : nothing</a:t>
            </a:r>
          </a:p>
        </p:txBody>
      </p:sp>
    </p:spTree>
    <p:extLst>
      <p:ext uri="{BB962C8B-B14F-4D97-AF65-F5344CB8AC3E}">
        <p14:creationId xmlns:p14="http://schemas.microsoft.com/office/powerpoint/2010/main" val="3226076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312024" y="2060848"/>
            <a:ext cx="4122712" cy="3960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312024" y="2823646"/>
            <a:ext cx="41227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#version 330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in vec2 </a:t>
            </a:r>
            <a:r>
              <a:rPr lang="en-US" altLang="ko-KR" sz="1400" dirty="0" err="1">
                <a:solidFill>
                  <a:schemeClr val="bg1"/>
                </a:solidFill>
              </a:rPr>
              <a:t>vTexPos</a:t>
            </a:r>
            <a:r>
              <a:rPr lang="en-US" altLang="ko-KR" sz="1400" dirty="0">
                <a:solidFill>
                  <a:schemeClr val="bg1"/>
                </a:solidFill>
              </a:rPr>
              <a:t>;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out vec4 </a:t>
            </a:r>
            <a:r>
              <a:rPr lang="en-US" altLang="ko-KR" sz="1400" dirty="0" err="1">
                <a:solidFill>
                  <a:schemeClr val="bg1"/>
                </a:solidFill>
              </a:rPr>
              <a:t>FragColor</a:t>
            </a:r>
            <a:r>
              <a:rPr lang="en-US" altLang="ko-KR" sz="1400" dirty="0">
                <a:solidFill>
                  <a:schemeClr val="bg1"/>
                </a:solidFill>
              </a:rPr>
              <a:t>;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uniform sampler2D </a:t>
            </a:r>
            <a:r>
              <a:rPr lang="en-US" altLang="ko-KR" sz="1400" dirty="0" err="1">
                <a:solidFill>
                  <a:schemeClr val="bg1"/>
                </a:solidFill>
              </a:rPr>
              <a:t>uTexSampler</a:t>
            </a:r>
            <a:r>
              <a:rPr lang="en-US" altLang="ko-KR" sz="1400" dirty="0">
                <a:solidFill>
                  <a:schemeClr val="bg1"/>
                </a:solidFill>
              </a:rPr>
              <a:t>;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void main()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</a:rPr>
              <a:t>FragColor</a:t>
            </a:r>
            <a:r>
              <a:rPr lang="en-US" altLang="ko-KR" sz="1400" dirty="0">
                <a:solidFill>
                  <a:schemeClr val="bg1"/>
                </a:solidFill>
              </a:rPr>
              <a:t> = texture(</a:t>
            </a:r>
            <a:r>
              <a:rPr lang="en-US" altLang="ko-KR" sz="1400" dirty="0" err="1">
                <a:solidFill>
                  <a:schemeClr val="bg1"/>
                </a:solidFill>
              </a:rPr>
              <a:t>uTexSampler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vTexPos</a:t>
            </a:r>
            <a:r>
              <a:rPr lang="en-US" altLang="ko-KR" sz="14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}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89047" y="2039539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89047" y="2638980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#version 330</a:t>
            </a:r>
          </a:p>
          <a:p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in vec3 Position;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in vec2 </a:t>
            </a:r>
            <a:r>
              <a:rPr lang="en-US" altLang="ko-KR" sz="1600" dirty="0" err="1">
                <a:solidFill>
                  <a:schemeClr val="bg1"/>
                </a:solidFill>
              </a:rPr>
              <a:t>TexPos</a:t>
            </a:r>
            <a:r>
              <a:rPr lang="en-US" altLang="ko-KR" sz="1600" dirty="0">
                <a:solidFill>
                  <a:schemeClr val="bg1"/>
                </a:solidFill>
              </a:rPr>
              <a:t>;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out vec2 </a:t>
            </a:r>
            <a:r>
              <a:rPr lang="en-US" altLang="ko-KR" sz="1600" dirty="0" err="1">
                <a:solidFill>
                  <a:schemeClr val="bg1"/>
                </a:solidFill>
              </a:rPr>
              <a:t>vTexPos</a:t>
            </a:r>
            <a:r>
              <a:rPr lang="en-US" altLang="ko-KR" sz="1600" dirty="0">
                <a:solidFill>
                  <a:schemeClr val="bg1"/>
                </a:solidFill>
              </a:rPr>
              <a:t>;</a:t>
            </a:r>
          </a:p>
          <a:p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void main()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</a:t>
            </a:r>
            <a:r>
              <a:rPr lang="en-US" altLang="ko-KR" sz="1600" dirty="0" err="1">
                <a:solidFill>
                  <a:schemeClr val="bg1"/>
                </a:solidFill>
              </a:rPr>
              <a:t>gl_Position</a:t>
            </a:r>
            <a:r>
              <a:rPr lang="en-US" altLang="ko-KR" sz="1600" dirty="0">
                <a:solidFill>
                  <a:schemeClr val="bg1"/>
                </a:solidFill>
              </a:rPr>
              <a:t> = vec4(Position, 1.0);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</a:t>
            </a:r>
            <a:r>
              <a:rPr lang="en-US" altLang="ko-KR" sz="1600" dirty="0" err="1">
                <a:solidFill>
                  <a:schemeClr val="bg1"/>
                </a:solidFill>
              </a:rPr>
              <a:t>vTexPos</a:t>
            </a:r>
            <a:r>
              <a:rPr lang="en-US" altLang="ko-KR" sz="1600" dirty="0">
                <a:solidFill>
                  <a:schemeClr val="bg1"/>
                </a:solidFill>
              </a:rPr>
              <a:t> = </a:t>
            </a:r>
            <a:r>
              <a:rPr lang="en-US" altLang="ko-KR" sz="1600" dirty="0" err="1">
                <a:solidFill>
                  <a:schemeClr val="bg1"/>
                </a:solidFill>
              </a:rPr>
              <a:t>TexPos</a:t>
            </a:r>
            <a:r>
              <a:rPr lang="en-US" altLang="ko-KR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}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63744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Shader</a:t>
            </a:r>
            <a:r>
              <a:rPr lang="en-US" altLang="ko-KR" dirty="0"/>
              <a:t> code </a:t>
            </a:r>
            <a:r>
              <a:rPr lang="ko-KR" altLang="en-US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13529572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90066" y="2276873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float </a:t>
            </a:r>
            <a:r>
              <a:rPr lang="en-US" altLang="ko-KR" dirty="0" err="1"/>
              <a:t>vertPosTex</a:t>
            </a:r>
            <a:r>
              <a:rPr lang="en-US" altLang="ko-KR" dirty="0"/>
              <a:t>[30] =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-0.5f, 0.5f, 0.0f, 0.0f, 1.0f, -0.5f, -0.5f, 0.0f, 0.0f, 0.0f, 0.5f, 0.5f, 0.0f, 1.0f, 1.0f,</a:t>
            </a:r>
          </a:p>
          <a:p>
            <a:r>
              <a:rPr lang="en-US" altLang="ko-KR" dirty="0"/>
              <a:t>0.5f, 0.5f, 0.0f, 1.0f, 1.0f, -0.5f, -0.5f, 0.0f, 0.0f, 0.0f, 0.5f, -0.5f, 0.0f, 1.0f, 0.0f</a:t>
            </a:r>
          </a:p>
          <a:p>
            <a:r>
              <a:rPr lang="en-US" altLang="ko-KR" dirty="0"/>
              <a:t>};</a:t>
            </a:r>
          </a:p>
          <a:p>
            <a:endParaRPr lang="ko-KR" altLang="en-US" dirty="0"/>
          </a:p>
          <a:p>
            <a:r>
              <a:rPr lang="en-US" altLang="ko-KR" dirty="0" err="1"/>
              <a:t>glGenBuffers</a:t>
            </a:r>
            <a:r>
              <a:rPr lang="en-US" altLang="ko-KR" dirty="0"/>
              <a:t>(1, &amp;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glBufferData</a:t>
            </a:r>
            <a:r>
              <a:rPr lang="en-US" altLang="ko-KR" dirty="0"/>
              <a:t>(GL_ARRAY_BUFFER,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vertPosTex</a:t>
            </a:r>
            <a:r>
              <a:rPr lang="en-US" altLang="ko-KR" dirty="0"/>
              <a:t>), </a:t>
            </a:r>
            <a:r>
              <a:rPr lang="en-US" altLang="ko-KR" dirty="0" err="1"/>
              <a:t>vertPosTex</a:t>
            </a:r>
            <a:r>
              <a:rPr lang="en-US" altLang="ko-KR" dirty="0"/>
              <a:t>, GL_STATIC_DRAW);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77596" y="-10812"/>
            <a:ext cx="126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VBO </a:t>
            </a:r>
            <a:r>
              <a:rPr lang="ko-KR" altLang="en-US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1992057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24000" y="1335275"/>
            <a:ext cx="91440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err="1"/>
              <a:t>GLulong</a:t>
            </a:r>
            <a:r>
              <a:rPr lang="en-US" altLang="ko-KR" sz="900" dirty="0"/>
              <a:t> </a:t>
            </a:r>
            <a:r>
              <a:rPr lang="en-US" altLang="ko-KR" sz="900" dirty="0" err="1"/>
              <a:t>textureSmile</a:t>
            </a:r>
            <a:r>
              <a:rPr lang="en-US" altLang="ko-KR" sz="900" dirty="0"/>
              <a:t>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0xFF00FF00, 0xFF00FF00, 0xFF00FF00, 0xFF00FF00, 0xFF00FF00, 0xFF00FF00, 0xFFFFFFFF,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0xFF00FF00, 0xFFFFFFFF, 0xFFFFFFFF, 0xFFFFFFFF, 0xFFFFFFFF, 0xFFFFFFFF, 0xFFFFFFFF, 0xFF00FF00,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</a:t>
            </a:r>
            <a:r>
              <a:rPr lang="en-US" altLang="ko-KR" sz="900" dirty="0" err="1"/>
              <a:t>gTextureID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</a:t>
            </a:r>
            <a:r>
              <a:rPr lang="en-US" altLang="ko-KR" sz="900" dirty="0" err="1"/>
              <a:t>gTextureID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/>
              <a:t>glTexImage2D(GL_TEXTURE_2D, 0, GL_RGBA, 8, 8, 0, GL_RGBA, GL_UNSIGNED_BYTE, </a:t>
            </a:r>
            <a:r>
              <a:rPr lang="en-US" altLang="ko-KR" sz="900" dirty="0" err="1"/>
              <a:t>textureSmile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</a:p>
          <a:p>
            <a:endParaRPr lang="ko-KR" altLang="en-US" sz="900" dirty="0"/>
          </a:p>
          <a:p>
            <a:r>
              <a:rPr lang="en-US" altLang="ko-KR" sz="900" dirty="0" err="1"/>
              <a:t>GLulong</a:t>
            </a:r>
            <a:r>
              <a:rPr lang="en-US" altLang="ko-KR" sz="900" dirty="0"/>
              <a:t> textureSmile1[]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&amp;gTextureID1);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gTextureID1);</a:t>
            </a:r>
          </a:p>
          <a:p>
            <a:r>
              <a:rPr lang="en-US" altLang="ko-KR" sz="900" dirty="0"/>
              <a:t>glTexImage2D(GL_TEXTURE_2D, 0, GL_RGBA, 8, 8, 0, GL_RGBA, GL_UNSIGNED_BYTE, textureSmile1);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Texture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353720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텍스쳐란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물체의 표면의 디테일을 표현하고자 할 때 모두 </a:t>
            </a:r>
            <a:r>
              <a:rPr lang="ko-KR" altLang="en-US" dirty="0" err="1"/>
              <a:t>버텍스로</a:t>
            </a:r>
            <a:r>
              <a:rPr lang="ko-KR" altLang="en-US" dirty="0"/>
              <a:t> 표현하기 위해선 매우 많은 데이터가 필요</a:t>
            </a:r>
            <a:endParaRPr lang="en-US" altLang="ko-KR" dirty="0"/>
          </a:p>
          <a:p>
            <a:pPr lvl="1"/>
            <a:r>
              <a:rPr lang="ko-KR" altLang="en-US" dirty="0"/>
              <a:t>해당 부분을 이미지로 대체 할 경우 간단하게 복잡한 표면을 표현 할 수 있음</a:t>
            </a:r>
            <a:endParaRPr lang="en-US" altLang="ko-KR" dirty="0"/>
          </a:p>
          <a:p>
            <a:pPr lvl="1"/>
            <a:r>
              <a:rPr lang="ko-KR" altLang="en-US" dirty="0"/>
              <a:t>이 이미지를 </a:t>
            </a:r>
            <a:r>
              <a:rPr lang="ko-KR" altLang="en-US" dirty="0" err="1"/>
              <a:t>텍스쳐라</a:t>
            </a:r>
            <a:r>
              <a:rPr lang="ko-KR" altLang="en-US" dirty="0"/>
              <a:t> 함</a:t>
            </a:r>
          </a:p>
        </p:txBody>
      </p:sp>
    </p:spTree>
    <p:extLst>
      <p:ext uri="{BB962C8B-B14F-4D97-AF65-F5344CB8AC3E}">
        <p14:creationId xmlns:p14="http://schemas.microsoft.com/office/powerpoint/2010/main" val="41897758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24000" y="1335275"/>
            <a:ext cx="91440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err="1"/>
              <a:t>GLulong</a:t>
            </a:r>
            <a:r>
              <a:rPr lang="en-US" altLang="ko-KR" sz="900" dirty="0"/>
              <a:t> textureSmile2[]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0xFFFFFFFF, 0xFFFFFFFF, 0xFFFFFFFF, 0xFF00FF00, 0xFF00FF00, 0xFFFFFFFF, 0xFFFFFFFF, 0xFFFFFFFF,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0xFF00FF00, 0xFF00FF00, 0xFF00FF00, 0xFFFFFFFF, 0xFFFFFFFF, 0xFF00FF00, 0xFF00FF00, 0xFF00FF00,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&amp;gTextureID2);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gTextureID2);</a:t>
            </a:r>
          </a:p>
          <a:p>
            <a:r>
              <a:rPr lang="en-US" altLang="ko-KR" sz="900" dirty="0"/>
              <a:t>glTexImage2D(GL_TEXTURE_2D, 0, GL_RGBA, 8, 8, 0, GL_RGBA, GL_UNSIGNED_BYTE, textureSmile2);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</a:p>
          <a:p>
            <a:endParaRPr lang="ko-KR" altLang="en-US" sz="900" dirty="0"/>
          </a:p>
          <a:p>
            <a:r>
              <a:rPr lang="en-US" altLang="ko-KR" sz="900" dirty="0" err="1"/>
              <a:t>GLulong</a:t>
            </a:r>
            <a:r>
              <a:rPr lang="en-US" altLang="ko-KR" sz="900" dirty="0"/>
              <a:t> textureSmile3[]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0xFF00FF00, 0xFFFFFFFF, 0xFFFFFFFF, 0xFFFFFFFF, 0xFFFFFFFF, 0xFFFFFFFF, 0xFFFFFFFF, 0xFF00FF00,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0xFFFFFFFF, 0xFF00FF00, 0xFF00FF00, 0xFFFFFFFF, 0xFFFFFFFF, 0xFF00FF00, 0xFF00FF00,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&amp;gTextureID3);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gTextureID3);</a:t>
            </a:r>
          </a:p>
          <a:p>
            <a:r>
              <a:rPr lang="en-US" altLang="ko-KR" sz="900" dirty="0"/>
              <a:t>glTexImage2D(GL_TEXTURE_2D, 0, GL_RGBA, 8, 8, 0, GL_RGBA, GL_UNSIGNED_BYTE, textureSmile3);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Texture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16419674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24000" y="1335275"/>
            <a:ext cx="91440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err="1"/>
              <a:t>GLulong</a:t>
            </a:r>
            <a:r>
              <a:rPr lang="en-US" altLang="ko-KR" sz="900" dirty="0"/>
              <a:t> textureSmile4[]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0xFF00FF00, 0xFFFFFFFF, 0xFFFFFFFF, 0xFFFFFFFF, 0xFFFFFFFF, 0xFFFFFFFF, 0xFFFFFFFF, 0xFF00FF00,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0xFFFFFFFF, 0xFF00FF00, 0xFF00FF00, 0xFF00FF00, 0xFF00FF00, 0xFF00FF00, 0xFF00FF00,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&amp;gTextureID4);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gTextureID4);</a:t>
            </a:r>
          </a:p>
          <a:p>
            <a:r>
              <a:rPr lang="en-US" altLang="ko-KR" sz="900" dirty="0"/>
              <a:t>glTexImage2D(GL_TEXTURE_2D, 0, GL_RGBA, 8, 8, 0, GL_RGBA, GL_UNSIGNED_BYTE, textureSmile4);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</a:p>
          <a:p>
            <a:endParaRPr lang="ko-KR" altLang="en-US" sz="900" dirty="0"/>
          </a:p>
          <a:p>
            <a:r>
              <a:rPr lang="en-US" altLang="ko-KR" sz="900" dirty="0" err="1"/>
              <a:t>GLulong</a:t>
            </a:r>
            <a:r>
              <a:rPr lang="en-US" altLang="ko-KR" sz="900" dirty="0"/>
              <a:t> textureSmile5[]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0xFF00FF00, 0xFFFFFFFF, 0xFFFFFFFF, 0xFFFFFFFF, 0xFFFFFFFF, 0xFFFFFFFF, 0xFFFFFFFF, 0xFF00FF00,</a:t>
            </a:r>
          </a:p>
          <a:p>
            <a:r>
              <a:rPr lang="en-US" altLang="ko-KR" sz="900" dirty="0"/>
              <a:t>0xFF00FF00, 0xFF00FF00, 0xFFFFFFFF, 0xFFFFFFFF, 0xFFFFFFFF, 0xFFFFFFFF, 0xFF00FF00, 0xFF00FF00,</a:t>
            </a:r>
          </a:p>
          <a:p>
            <a:r>
              <a:rPr lang="en-US" altLang="ko-KR" sz="900" dirty="0"/>
              <a:t>0xFFFFFFFF, 0xFF00FF00, 0xFF00FF00, 0xFF00FF00, 0xFF00FF00, 0xFF00FF00, 0xFF00FF00,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&amp;gTextureID5);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gTextureID5);</a:t>
            </a:r>
          </a:p>
          <a:p>
            <a:r>
              <a:rPr lang="en-US" altLang="ko-KR" sz="900" dirty="0"/>
              <a:t>glTexImage2D(GL_TEXTURE_2D, 0, GL_RGBA, 8, 8, 0, GL_RGBA, GL_UNSIGNED_BYTE, textureSmile5);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Texture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5170331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24000" y="126876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glUseProgram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(GL_TEXTURE0);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(GL_TEXTURE1);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gTextureID1);</a:t>
            </a:r>
          </a:p>
          <a:p>
            <a:endParaRPr lang="en-US" altLang="ko-KR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(GL_TEXTURE2);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gTextureID2);</a:t>
            </a:r>
          </a:p>
          <a:p>
            <a:endParaRPr lang="en-US" altLang="ko-KR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(GL_TEXTURE3);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gTextureID3);</a:t>
            </a:r>
          </a:p>
          <a:p>
            <a:endParaRPr lang="en-US" altLang="ko-KR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(GL_TEXTURE4);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gTextureID4);</a:t>
            </a:r>
          </a:p>
          <a:p>
            <a:endParaRPr lang="en-US" altLang="ko-KR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(GL_TEXTURE5);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gTextureID5);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725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10345496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24000" y="282883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uniformTex</a:t>
            </a:r>
            <a:r>
              <a:rPr lang="en-US" altLang="ko-KR" dirty="0"/>
              <a:t> = </a:t>
            </a:r>
            <a:r>
              <a:rPr lang="en-US" altLang="ko-KR" dirty="0" err="1"/>
              <a:t>glGetUniformLocation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</a:t>
            </a:r>
            <a:r>
              <a:rPr lang="en-US" altLang="ko-KR" dirty="0" err="1"/>
              <a:t>uTexSampler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glUniform1i(</a:t>
            </a:r>
            <a:r>
              <a:rPr lang="en-US" altLang="ko-KR" dirty="0" err="1"/>
              <a:t>uniformTex</a:t>
            </a:r>
            <a:r>
              <a:rPr lang="en-US" altLang="ko-KR" dirty="0"/>
              <a:t>, 0);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16661339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24000" y="1291709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 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TexPos</a:t>
            </a:r>
            <a:r>
              <a:rPr lang="en-US" altLang="ko-KR" sz="1400" dirty="0"/>
              <a:t>");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VBO_PosTex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, 3,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0);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, 2,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(</a:t>
            </a:r>
            <a:r>
              <a:rPr lang="en-US" altLang="ko-KR" sz="1400" dirty="0" err="1"/>
              <a:t>GLvoid</a:t>
            </a:r>
            <a:r>
              <a:rPr lang="en-US" altLang="ko-KR" sz="1400" dirty="0"/>
              <a:t>*)(3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(float)));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39442437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196581" y="3087653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glDrawArrays</a:t>
            </a:r>
            <a:r>
              <a:rPr lang="en-US" altLang="ko-KR" dirty="0"/>
              <a:t>(GL_TRIANGLES, 0, 6);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8590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내용 구현 </a:t>
            </a:r>
            <a:endParaRPr lang="en-US" altLang="ko-KR" dirty="0"/>
          </a:p>
          <a:p>
            <a:r>
              <a:rPr lang="en-US" altLang="ko-KR" dirty="0"/>
              <a:t>uniform </a:t>
            </a:r>
            <a:r>
              <a:rPr lang="ko-KR" altLang="en-US" dirty="0"/>
              <a:t>값</a:t>
            </a:r>
            <a:r>
              <a:rPr lang="en-US" altLang="ko-KR" dirty="0"/>
              <a:t>(sampler2D) </a:t>
            </a:r>
            <a:r>
              <a:rPr lang="ko-KR" altLang="en-US" dirty="0"/>
              <a:t>을 지속적으로 변경하여 </a:t>
            </a:r>
            <a:r>
              <a:rPr lang="en-US" altLang="ko-KR" dirty="0"/>
              <a:t>gTextureID0 ~ gTextureID5 </a:t>
            </a:r>
            <a:r>
              <a:rPr lang="ko-KR" altLang="en-US" dirty="0"/>
              <a:t>까지 애니메이션 되도록 구현</a:t>
            </a:r>
            <a:endParaRPr lang="en-US" altLang="ko-KR" dirty="0"/>
          </a:p>
          <a:p>
            <a:pPr lvl="1"/>
            <a:r>
              <a:rPr lang="ko-KR" altLang="en-US" dirty="0"/>
              <a:t>너무 빠르게 바뀐다면 </a:t>
            </a:r>
            <a:r>
              <a:rPr lang="en-US" altLang="ko-KR" dirty="0"/>
              <a:t>Sleep(1000); </a:t>
            </a:r>
            <a:r>
              <a:rPr lang="ko-KR" altLang="en-US" dirty="0"/>
              <a:t>을 넣어서 천천히 확인할 수 있음 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29034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 애니메이션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1136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단일 텍스처 사용 애니메이션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텍스처를 사용하여 애니메이션 구현</a:t>
            </a:r>
            <a:endParaRPr lang="en-US" altLang="ko-KR" dirty="0"/>
          </a:p>
          <a:p>
            <a:pPr lvl="1"/>
            <a:r>
              <a:rPr lang="ko-KR" altLang="en-US" dirty="0"/>
              <a:t>텍스처 </a:t>
            </a:r>
            <a:r>
              <a:rPr lang="en-US" altLang="ko-KR" dirty="0"/>
              <a:t>Switch </a:t>
            </a:r>
            <a:r>
              <a:rPr lang="ko-KR" altLang="en-US" dirty="0"/>
              <a:t>가 발생하여 효율성이 떨어짐</a:t>
            </a:r>
            <a:endParaRPr lang="en-US" altLang="ko-KR" dirty="0"/>
          </a:p>
          <a:p>
            <a:pPr lvl="1"/>
            <a:r>
              <a:rPr lang="ko-KR" altLang="en-US" dirty="0"/>
              <a:t>캐시 효율성이 떨어짐</a:t>
            </a:r>
            <a:endParaRPr lang="en-US" altLang="ko-KR" dirty="0"/>
          </a:p>
          <a:p>
            <a:r>
              <a:rPr lang="ko-KR" altLang="en-US" dirty="0"/>
              <a:t>하나의 텍스처에 </a:t>
            </a:r>
            <a:r>
              <a:rPr lang="ko-KR" altLang="en-US" dirty="0" err="1"/>
              <a:t>여러장의</a:t>
            </a:r>
            <a:r>
              <a:rPr lang="ko-KR" altLang="en-US" dirty="0"/>
              <a:t> 텍스처를 합쳐서 그리는 방식</a:t>
            </a:r>
            <a:endParaRPr lang="en-US" altLang="ko-KR" dirty="0"/>
          </a:p>
          <a:p>
            <a:pPr lvl="1"/>
            <a:r>
              <a:rPr lang="ko-KR" altLang="en-US" dirty="0"/>
              <a:t>텍스처 </a:t>
            </a:r>
            <a:r>
              <a:rPr lang="en-US" altLang="ko-KR" dirty="0"/>
              <a:t>Switch </a:t>
            </a:r>
            <a:r>
              <a:rPr lang="ko-KR" altLang="en-US" dirty="0"/>
              <a:t>발생이 없음</a:t>
            </a:r>
            <a:endParaRPr lang="en-US" altLang="ko-KR" dirty="0"/>
          </a:p>
          <a:p>
            <a:pPr lvl="1"/>
            <a:r>
              <a:rPr lang="ko-KR" altLang="en-US" dirty="0"/>
              <a:t>캐시 효율성 높음</a:t>
            </a:r>
          </a:p>
        </p:txBody>
      </p:sp>
    </p:spTree>
    <p:extLst>
      <p:ext uri="{BB962C8B-B14F-4D97-AF65-F5344CB8AC3E}">
        <p14:creationId xmlns:p14="http://schemas.microsoft.com/office/powerpoint/2010/main" val="14492079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 애니메이션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0" t="27287" r="60605" b="55928"/>
          <a:stretch/>
        </p:blipFill>
        <p:spPr bwMode="auto">
          <a:xfrm>
            <a:off x="2152819" y="2276872"/>
            <a:ext cx="1770389" cy="131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t="28704" r="54584" b="35648"/>
          <a:stretch/>
        </p:blipFill>
        <p:spPr bwMode="auto">
          <a:xfrm>
            <a:off x="5299720" y="2276872"/>
            <a:ext cx="1751434" cy="131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9" t="27040" r="24455" b="24235"/>
          <a:stretch/>
        </p:blipFill>
        <p:spPr bwMode="auto">
          <a:xfrm>
            <a:off x="8400257" y="2273948"/>
            <a:ext cx="1749593" cy="131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1" t="27296" r="24621" b="24490"/>
          <a:stretch/>
        </p:blipFill>
        <p:spPr bwMode="auto">
          <a:xfrm>
            <a:off x="2152819" y="4148556"/>
            <a:ext cx="1752821" cy="130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7" t="26954" r="24438" b="24322"/>
          <a:stretch/>
        </p:blipFill>
        <p:spPr bwMode="auto">
          <a:xfrm>
            <a:off x="5299720" y="4149081"/>
            <a:ext cx="1751434" cy="1311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3" t="27086" r="24558" b="24189"/>
          <a:stretch/>
        </p:blipFill>
        <p:spPr bwMode="auto">
          <a:xfrm>
            <a:off x="8400256" y="4149081"/>
            <a:ext cx="1748082" cy="131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7200" y="19046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23409" y="19075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23024" y="19046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77200" y="37792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23409" y="37792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023024" y="37792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73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pic>
        <p:nvPicPr>
          <p:cNvPr id="1026" name="Picture 2" descr="texture mappi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388" y="1628800"/>
            <a:ext cx="479107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xture mapping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4149080"/>
            <a:ext cx="7680699" cy="233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0557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 애니메이션 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8577993" y="1600133"/>
            <a:ext cx="863560" cy="4260874"/>
            <a:chOff x="7452856" y="1412776"/>
            <a:chExt cx="1482875" cy="6125478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27287" r="60605" b="55928"/>
            <a:stretch/>
          </p:blipFill>
          <p:spPr bwMode="auto">
            <a:xfrm>
              <a:off x="7460192" y="1412776"/>
              <a:ext cx="1475539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49" t="28704" r="54584" b="35648"/>
            <a:stretch/>
          </p:blipFill>
          <p:spPr bwMode="auto">
            <a:xfrm>
              <a:off x="7453435" y="2439562"/>
              <a:ext cx="1459741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27040" r="24455" b="24235"/>
            <a:stretch/>
          </p:blipFill>
          <p:spPr bwMode="auto">
            <a:xfrm>
              <a:off x="7461884" y="3441735"/>
              <a:ext cx="1458206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1" t="27296" r="24621" b="24490"/>
            <a:stretch/>
          </p:blipFill>
          <p:spPr bwMode="auto">
            <a:xfrm>
              <a:off x="7452856" y="4468521"/>
              <a:ext cx="1460897" cy="10180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7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67" t="26954" r="24438" b="24322"/>
            <a:stretch/>
          </p:blipFill>
          <p:spPr bwMode="auto">
            <a:xfrm>
              <a:off x="7461884" y="5486580"/>
              <a:ext cx="1459741" cy="1022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8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43" t="27086" r="24558" b="24189"/>
            <a:stretch/>
          </p:blipFill>
          <p:spPr bwMode="auto">
            <a:xfrm>
              <a:off x="7462513" y="6509361"/>
              <a:ext cx="1456947" cy="1028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2" name="그룹 21"/>
          <p:cNvGrpSpPr/>
          <p:nvPr/>
        </p:nvGrpSpPr>
        <p:grpSpPr>
          <a:xfrm>
            <a:off x="2216175" y="2774121"/>
            <a:ext cx="3441498" cy="1878269"/>
            <a:chOff x="508394" y="1246118"/>
            <a:chExt cx="8021079" cy="3866491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27287" r="60605" b="55928"/>
            <a:stretch/>
          </p:blipFill>
          <p:spPr bwMode="auto">
            <a:xfrm>
              <a:off x="554435" y="1896625"/>
              <a:ext cx="1770388" cy="1316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49" t="28704" r="54584" b="35648"/>
            <a:stretch/>
          </p:blipFill>
          <p:spPr bwMode="auto">
            <a:xfrm>
              <a:off x="3635512" y="1862105"/>
              <a:ext cx="1751435" cy="1316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5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27040" r="24455" b="24235"/>
            <a:stretch/>
          </p:blipFill>
          <p:spPr bwMode="auto">
            <a:xfrm>
              <a:off x="6742605" y="1853533"/>
              <a:ext cx="1749594" cy="1316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6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1" t="27296" r="24621" b="24490"/>
            <a:stretch/>
          </p:blipFill>
          <p:spPr bwMode="auto">
            <a:xfrm>
              <a:off x="508394" y="3806807"/>
              <a:ext cx="1752822" cy="1305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7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67" t="26954" r="24438" b="24322"/>
            <a:stretch/>
          </p:blipFill>
          <p:spPr bwMode="auto">
            <a:xfrm>
              <a:off x="3679530" y="3766559"/>
              <a:ext cx="1751435" cy="13118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8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43" t="27086" r="24558" b="24189"/>
            <a:stretch/>
          </p:blipFill>
          <p:spPr bwMode="auto">
            <a:xfrm>
              <a:off x="6781392" y="3785427"/>
              <a:ext cx="1748081" cy="1319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157581" y="1246118"/>
              <a:ext cx="504057" cy="76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03790" y="1249041"/>
              <a:ext cx="504057" cy="76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03406" y="1246118"/>
              <a:ext cx="504057" cy="76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7581" y="3120727"/>
              <a:ext cx="504057" cy="76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03790" y="3120727"/>
              <a:ext cx="504057" cy="76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03406" y="3120727"/>
              <a:ext cx="504057" cy="76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105365" y="4787860"/>
            <a:ext cx="167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8X8 6</a:t>
            </a:r>
            <a:r>
              <a:rPr lang="ko-KR" altLang="en-US" dirty="0"/>
              <a:t>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66330" y="6084004"/>
            <a:ext cx="167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8X48 1</a:t>
            </a:r>
            <a:r>
              <a:rPr lang="ko-KR" altLang="en-US" dirty="0"/>
              <a:t>개</a:t>
            </a:r>
          </a:p>
        </p:txBody>
      </p:sp>
      <p:sp>
        <p:nvSpPr>
          <p:cNvPr id="27" name="오른쪽 화살표 26"/>
          <p:cNvSpPr/>
          <p:nvPr/>
        </p:nvSpPr>
        <p:spPr>
          <a:xfrm>
            <a:off x="6596254" y="3028595"/>
            <a:ext cx="1008112" cy="160718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1005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 애니메이션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184768" y="1731079"/>
            <a:ext cx="1440160" cy="4764930"/>
            <a:chOff x="7452856" y="1412776"/>
            <a:chExt cx="1482875" cy="6125478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27287" r="60605" b="55928"/>
            <a:stretch/>
          </p:blipFill>
          <p:spPr bwMode="auto">
            <a:xfrm>
              <a:off x="7460192" y="1412776"/>
              <a:ext cx="1475539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49" t="28704" r="54584" b="35648"/>
            <a:stretch/>
          </p:blipFill>
          <p:spPr bwMode="auto">
            <a:xfrm>
              <a:off x="7453435" y="2439562"/>
              <a:ext cx="1459741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27040" r="24455" b="24235"/>
            <a:stretch/>
          </p:blipFill>
          <p:spPr bwMode="auto">
            <a:xfrm>
              <a:off x="7461884" y="3441735"/>
              <a:ext cx="1458206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1" t="27296" r="24621" b="24490"/>
            <a:stretch/>
          </p:blipFill>
          <p:spPr bwMode="auto">
            <a:xfrm>
              <a:off x="7452856" y="4468521"/>
              <a:ext cx="1460897" cy="10180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67" t="26954" r="24438" b="24322"/>
            <a:stretch/>
          </p:blipFill>
          <p:spPr bwMode="auto">
            <a:xfrm>
              <a:off x="7461884" y="5486580"/>
              <a:ext cx="1459741" cy="1022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43" t="27086" r="24558" b="24189"/>
            <a:stretch/>
          </p:blipFill>
          <p:spPr bwMode="auto">
            <a:xfrm>
              <a:off x="7462513" y="6509361"/>
              <a:ext cx="1456947" cy="1028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4810130" y="154641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(1.0, 1.0)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29790" y="2369675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5.0/6.0)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49983" y="3124714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4.0/6.0)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858702" y="3913163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3.0/6.0)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60168" y="4715372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2.0/6.0)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70886" y="5500706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1.0/6.0)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70886" y="6272838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(1.0, 0.0)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93444" y="161204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(1.0, 1.0)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92466" y="2435309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5.0/6.0)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12659" y="3190348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4.0/6.0)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21378" y="3978797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3.0/6.0)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22844" y="4781006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2.0/6.0)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33562" y="5566340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1.0/6.0)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533562" y="6338472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(1.0, 0.0)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3087804" y="1596653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102486" y="2421424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3102486" y="3213512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102486" y="4015874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102486" y="4797688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3102576" y="5599960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3112760" y="6392138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4507236" y="1608162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4521918" y="2432933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4521918" y="3225021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521918" y="4027383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521918" y="4809197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4522008" y="5611469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4532192" y="6403647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26" idx="3"/>
            <a:endCxn id="33" idx="2"/>
          </p:cNvCxnSpPr>
          <p:nvPr/>
        </p:nvCxnSpPr>
        <p:spPr>
          <a:xfrm flipV="1">
            <a:off x="2645572" y="1688987"/>
            <a:ext cx="442232" cy="1077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34" idx="2"/>
          </p:cNvCxnSpPr>
          <p:nvPr/>
        </p:nvCxnSpPr>
        <p:spPr>
          <a:xfrm flipV="1">
            <a:off x="2866688" y="2513757"/>
            <a:ext cx="235798" cy="1062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35" idx="2"/>
          </p:cNvCxnSpPr>
          <p:nvPr/>
        </p:nvCxnSpPr>
        <p:spPr>
          <a:xfrm flipV="1">
            <a:off x="2866688" y="3305846"/>
            <a:ext cx="235798" cy="691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36" idx="2"/>
          </p:cNvCxnSpPr>
          <p:nvPr/>
        </p:nvCxnSpPr>
        <p:spPr>
          <a:xfrm flipV="1">
            <a:off x="2866688" y="4108207"/>
            <a:ext cx="235798" cy="552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37" idx="2"/>
          </p:cNvCxnSpPr>
          <p:nvPr/>
        </p:nvCxnSpPr>
        <p:spPr>
          <a:xfrm flipV="1">
            <a:off x="2866688" y="4890022"/>
            <a:ext cx="235798" cy="756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38" idx="2"/>
          </p:cNvCxnSpPr>
          <p:nvPr/>
        </p:nvCxnSpPr>
        <p:spPr>
          <a:xfrm flipV="1">
            <a:off x="2866688" y="5692294"/>
            <a:ext cx="235888" cy="587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endCxn id="39" idx="2"/>
          </p:cNvCxnSpPr>
          <p:nvPr/>
        </p:nvCxnSpPr>
        <p:spPr>
          <a:xfrm flipV="1">
            <a:off x="2567608" y="6484472"/>
            <a:ext cx="545152" cy="386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6"/>
          </p:cNvCxnSpPr>
          <p:nvPr/>
        </p:nvCxnSpPr>
        <p:spPr>
          <a:xfrm flipH="1" flipV="1">
            <a:off x="4682164" y="1700495"/>
            <a:ext cx="188722" cy="305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41" idx="6"/>
          </p:cNvCxnSpPr>
          <p:nvPr/>
        </p:nvCxnSpPr>
        <p:spPr>
          <a:xfrm flipH="1" flipV="1">
            <a:off x="4696846" y="2525266"/>
            <a:ext cx="247026" cy="41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42" idx="6"/>
          </p:cNvCxnSpPr>
          <p:nvPr/>
        </p:nvCxnSpPr>
        <p:spPr>
          <a:xfrm flipH="1" flipV="1">
            <a:off x="4696846" y="3317355"/>
            <a:ext cx="248448" cy="217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43" idx="6"/>
          </p:cNvCxnSpPr>
          <p:nvPr/>
        </p:nvCxnSpPr>
        <p:spPr>
          <a:xfrm flipH="1">
            <a:off x="4696847" y="4109664"/>
            <a:ext cx="268997" cy="100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endCxn id="44" idx="6"/>
          </p:cNvCxnSpPr>
          <p:nvPr/>
        </p:nvCxnSpPr>
        <p:spPr>
          <a:xfrm flipH="1">
            <a:off x="4678167" y="4911047"/>
            <a:ext cx="2979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endCxn id="45" idx="6"/>
          </p:cNvCxnSpPr>
          <p:nvPr/>
        </p:nvCxnSpPr>
        <p:spPr>
          <a:xfrm flipH="1">
            <a:off x="4678167" y="5702157"/>
            <a:ext cx="32877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endCxn id="46" idx="6"/>
          </p:cNvCxnSpPr>
          <p:nvPr/>
        </p:nvCxnSpPr>
        <p:spPr>
          <a:xfrm flipH="1">
            <a:off x="4678167" y="6452171"/>
            <a:ext cx="308225" cy="410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7848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 애니메이션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063552" y="1695367"/>
            <a:ext cx="1440160" cy="4764930"/>
            <a:chOff x="7452856" y="1412776"/>
            <a:chExt cx="1482875" cy="6125478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27287" r="60605" b="55928"/>
            <a:stretch/>
          </p:blipFill>
          <p:spPr bwMode="auto">
            <a:xfrm>
              <a:off x="7460192" y="1412776"/>
              <a:ext cx="1475539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49" t="28704" r="54584" b="35648"/>
            <a:stretch/>
          </p:blipFill>
          <p:spPr bwMode="auto">
            <a:xfrm>
              <a:off x="7453435" y="2439562"/>
              <a:ext cx="1459741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27040" r="24455" b="24235"/>
            <a:stretch/>
          </p:blipFill>
          <p:spPr bwMode="auto">
            <a:xfrm>
              <a:off x="7461884" y="3441735"/>
              <a:ext cx="1458206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1" t="27296" r="24621" b="24490"/>
            <a:stretch/>
          </p:blipFill>
          <p:spPr bwMode="auto">
            <a:xfrm>
              <a:off x="7452856" y="4468521"/>
              <a:ext cx="1460897" cy="10180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67" t="26954" r="24438" b="24322"/>
            <a:stretch/>
          </p:blipFill>
          <p:spPr bwMode="auto">
            <a:xfrm>
              <a:off x="7461884" y="5486580"/>
              <a:ext cx="1459741" cy="1022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43" t="27086" r="24558" b="24189"/>
            <a:stretch/>
          </p:blipFill>
          <p:spPr bwMode="auto">
            <a:xfrm>
              <a:off x="7462513" y="6509361"/>
              <a:ext cx="1456947" cy="1028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직사각형 9"/>
          <p:cNvSpPr/>
          <p:nvPr/>
        </p:nvSpPr>
        <p:spPr>
          <a:xfrm>
            <a:off x="2072931" y="1695367"/>
            <a:ext cx="1440160" cy="798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47728" y="1318036"/>
            <a:ext cx="6426968" cy="4341898"/>
          </a:xfrm>
          <a:prstGeom prst="roundRect">
            <a:avLst>
              <a:gd name="adj" fmla="val 105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47728" y="2080834"/>
            <a:ext cx="6426968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#version 330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in vec2 </a:t>
            </a:r>
            <a:r>
              <a:rPr lang="en-US" altLang="ko-KR" sz="1400" dirty="0" err="1">
                <a:solidFill>
                  <a:schemeClr val="bg1"/>
                </a:solidFill>
              </a:rPr>
              <a:t>vTexPos</a:t>
            </a:r>
            <a:r>
              <a:rPr lang="en-US" altLang="ko-KR" sz="1400" dirty="0">
                <a:solidFill>
                  <a:schemeClr val="bg1"/>
                </a:solidFill>
              </a:rPr>
              <a:t>;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out vec4 </a:t>
            </a:r>
            <a:r>
              <a:rPr lang="en-US" altLang="ko-KR" sz="1400" dirty="0" err="1">
                <a:solidFill>
                  <a:schemeClr val="bg1"/>
                </a:solidFill>
              </a:rPr>
              <a:t>FragColor</a:t>
            </a:r>
            <a:r>
              <a:rPr lang="en-US" altLang="ko-KR" sz="1400" dirty="0">
                <a:solidFill>
                  <a:schemeClr val="bg1"/>
                </a:solidFill>
              </a:rPr>
              <a:t>;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uniform float </a:t>
            </a:r>
            <a:r>
              <a:rPr lang="en-US" altLang="ko-KR" sz="1400" dirty="0" err="1">
                <a:solidFill>
                  <a:schemeClr val="bg1"/>
                </a:solidFill>
              </a:rPr>
              <a:t>uTime</a:t>
            </a:r>
            <a:r>
              <a:rPr lang="en-US" altLang="ko-KR" sz="1400" dirty="0">
                <a:solidFill>
                  <a:schemeClr val="bg1"/>
                </a:solidFill>
              </a:rPr>
              <a:t>;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uniform sampler2D </a:t>
            </a:r>
            <a:r>
              <a:rPr lang="en-US" altLang="ko-KR" sz="1400" dirty="0" err="1">
                <a:solidFill>
                  <a:schemeClr val="bg1"/>
                </a:solidFill>
              </a:rPr>
              <a:t>uTexSampler</a:t>
            </a:r>
            <a:r>
              <a:rPr lang="en-US" altLang="ko-KR" sz="1400" dirty="0">
                <a:solidFill>
                  <a:schemeClr val="bg1"/>
                </a:solidFill>
              </a:rPr>
              <a:t>;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void main()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vec2 </a:t>
            </a:r>
            <a:r>
              <a:rPr lang="en-US" altLang="ko-KR" sz="1400" dirty="0" err="1">
                <a:solidFill>
                  <a:schemeClr val="bg1"/>
                </a:solidFill>
              </a:rPr>
              <a:t>newTexPos</a:t>
            </a:r>
            <a:r>
              <a:rPr lang="en-US" altLang="ko-KR" sz="1400" dirty="0">
                <a:solidFill>
                  <a:schemeClr val="bg1"/>
                </a:solidFill>
              </a:rPr>
              <a:t> = vec2(</a:t>
            </a:r>
            <a:r>
              <a:rPr lang="en-US" altLang="ko-KR" sz="1400" dirty="0" err="1">
                <a:solidFill>
                  <a:schemeClr val="bg1"/>
                </a:solidFill>
              </a:rPr>
              <a:t>vTexPos.x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uTime</a:t>
            </a:r>
            <a:r>
              <a:rPr lang="en-US" altLang="ko-KR" sz="1400" dirty="0">
                <a:solidFill>
                  <a:schemeClr val="bg1"/>
                </a:solidFill>
              </a:rPr>
              <a:t>/6.0 + </a:t>
            </a:r>
            <a:r>
              <a:rPr lang="en-US" altLang="ko-KR" sz="1400" dirty="0" err="1">
                <a:solidFill>
                  <a:schemeClr val="bg1"/>
                </a:solidFill>
              </a:rPr>
              <a:t>vTexPos.y</a:t>
            </a:r>
            <a:r>
              <a:rPr lang="en-US" altLang="ko-KR" sz="1400" dirty="0">
                <a:solidFill>
                  <a:schemeClr val="bg1"/>
                </a:solidFill>
              </a:rPr>
              <a:t>/6.0);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</a:rPr>
              <a:t>FragColor</a:t>
            </a:r>
            <a:r>
              <a:rPr lang="en-US" altLang="ko-KR" sz="1400" dirty="0">
                <a:solidFill>
                  <a:schemeClr val="bg1"/>
                </a:solidFill>
              </a:rPr>
              <a:t> = texture(</a:t>
            </a:r>
            <a:r>
              <a:rPr lang="en-US" altLang="ko-KR" sz="1400" dirty="0" err="1">
                <a:solidFill>
                  <a:schemeClr val="bg1"/>
                </a:solidFill>
              </a:rPr>
              <a:t>uTexSampler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newTexPos</a:t>
            </a:r>
            <a:r>
              <a:rPr lang="en-US" altLang="ko-KR" sz="14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}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91945" y="6047003"/>
            <a:ext cx="307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uTime</a:t>
            </a:r>
            <a:r>
              <a:rPr lang="en-US" altLang="ko-KR" dirty="0"/>
              <a:t> </a:t>
            </a:r>
            <a:r>
              <a:rPr lang="ko-KR" altLang="en-US" dirty="0"/>
              <a:t>을 </a:t>
            </a:r>
            <a:r>
              <a:rPr lang="en-US" altLang="ko-KR" dirty="0"/>
              <a:t>0~5.f </a:t>
            </a:r>
            <a:r>
              <a:rPr lang="ko-KR" altLang="en-US" dirty="0"/>
              <a:t>사이로 넘김</a:t>
            </a:r>
          </a:p>
        </p:txBody>
      </p:sp>
    </p:spTree>
    <p:extLst>
      <p:ext uri="{BB962C8B-B14F-4D97-AF65-F5344CB8AC3E}">
        <p14:creationId xmlns:p14="http://schemas.microsoft.com/office/powerpoint/2010/main" val="27331436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879976" y="2060848"/>
            <a:ext cx="4554760" cy="3960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879976" y="2823646"/>
            <a:ext cx="455476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#version 330</a:t>
            </a:r>
          </a:p>
          <a:p>
            <a:endParaRPr lang="ko-KR" altLang="en-US" sz="1100" dirty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in vec2 </a:t>
            </a:r>
            <a:r>
              <a:rPr lang="en-US" altLang="ko-KR" sz="1100" dirty="0" err="1">
                <a:solidFill>
                  <a:schemeClr val="bg1"/>
                </a:solidFill>
              </a:rPr>
              <a:t>vTexPos</a:t>
            </a:r>
            <a:r>
              <a:rPr lang="en-US" altLang="ko-KR" sz="1100" dirty="0">
                <a:solidFill>
                  <a:schemeClr val="bg1"/>
                </a:solidFill>
              </a:rPr>
              <a:t>;</a:t>
            </a:r>
          </a:p>
          <a:p>
            <a:endParaRPr lang="ko-KR" altLang="en-US" sz="1100" dirty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out vec4 </a:t>
            </a:r>
            <a:r>
              <a:rPr lang="en-US" altLang="ko-KR" sz="1100" dirty="0" err="1">
                <a:solidFill>
                  <a:schemeClr val="bg1"/>
                </a:solidFill>
              </a:rPr>
              <a:t>FragColor</a:t>
            </a:r>
            <a:r>
              <a:rPr lang="en-US" altLang="ko-KR" sz="1100" dirty="0">
                <a:solidFill>
                  <a:schemeClr val="bg1"/>
                </a:solidFill>
              </a:rPr>
              <a:t>;</a:t>
            </a:r>
          </a:p>
          <a:p>
            <a:endParaRPr lang="ko-KR" altLang="en-US" sz="1100" dirty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uniform float </a:t>
            </a:r>
            <a:r>
              <a:rPr lang="en-US" altLang="ko-KR" sz="1100" dirty="0" err="1">
                <a:solidFill>
                  <a:schemeClr val="bg1"/>
                </a:solidFill>
              </a:rPr>
              <a:t>uTime</a:t>
            </a:r>
            <a:r>
              <a:rPr lang="en-US" altLang="ko-KR" sz="1100" dirty="0">
                <a:solidFill>
                  <a:schemeClr val="bg1"/>
                </a:solidFill>
              </a:rPr>
              <a:t>;</a:t>
            </a:r>
          </a:p>
          <a:p>
            <a:endParaRPr lang="ko-KR" altLang="en-US" sz="1100" dirty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uniform sampler2D </a:t>
            </a:r>
            <a:r>
              <a:rPr lang="en-US" altLang="ko-KR" sz="1100" dirty="0" err="1">
                <a:solidFill>
                  <a:schemeClr val="bg1"/>
                </a:solidFill>
              </a:rPr>
              <a:t>uTexSampler</a:t>
            </a:r>
            <a:r>
              <a:rPr lang="en-US" altLang="ko-KR" sz="1100" dirty="0">
                <a:solidFill>
                  <a:schemeClr val="bg1"/>
                </a:solidFill>
              </a:rPr>
              <a:t>;</a:t>
            </a:r>
          </a:p>
          <a:p>
            <a:endParaRPr lang="ko-KR" altLang="en-US" sz="1100" dirty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void main()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  vec2 </a:t>
            </a:r>
            <a:r>
              <a:rPr lang="en-US" altLang="ko-KR" sz="1100" dirty="0" err="1">
                <a:solidFill>
                  <a:schemeClr val="bg1"/>
                </a:solidFill>
              </a:rPr>
              <a:t>newTexPos</a:t>
            </a:r>
            <a:r>
              <a:rPr lang="en-US" altLang="ko-KR" sz="1100" dirty="0">
                <a:solidFill>
                  <a:schemeClr val="bg1"/>
                </a:solidFill>
              </a:rPr>
              <a:t> = vec2(</a:t>
            </a:r>
            <a:r>
              <a:rPr lang="en-US" altLang="ko-KR" sz="1100" dirty="0" err="1">
                <a:solidFill>
                  <a:schemeClr val="bg1"/>
                </a:solidFill>
              </a:rPr>
              <a:t>vTexPos.x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en-US" altLang="ko-KR" sz="1100" dirty="0" err="1">
                <a:solidFill>
                  <a:schemeClr val="bg1"/>
                </a:solidFill>
              </a:rPr>
              <a:t>uTime</a:t>
            </a:r>
            <a:r>
              <a:rPr lang="en-US" altLang="ko-KR" sz="1100" dirty="0">
                <a:solidFill>
                  <a:schemeClr val="bg1"/>
                </a:solidFill>
              </a:rPr>
              <a:t>/6.0 + </a:t>
            </a:r>
            <a:r>
              <a:rPr lang="en-US" altLang="ko-KR" sz="1100" dirty="0" err="1">
                <a:solidFill>
                  <a:schemeClr val="bg1"/>
                </a:solidFill>
              </a:rPr>
              <a:t>vTexPos.y</a:t>
            </a:r>
            <a:r>
              <a:rPr lang="en-US" altLang="ko-KR" sz="1100" dirty="0">
                <a:solidFill>
                  <a:schemeClr val="bg1"/>
                </a:solidFill>
              </a:rPr>
              <a:t>/6.0);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  </a:t>
            </a:r>
            <a:r>
              <a:rPr lang="en-US" altLang="ko-KR" sz="1100" dirty="0" err="1">
                <a:solidFill>
                  <a:schemeClr val="bg1"/>
                </a:solidFill>
              </a:rPr>
              <a:t>FragColor</a:t>
            </a:r>
            <a:r>
              <a:rPr lang="en-US" altLang="ko-KR" sz="1100" dirty="0">
                <a:solidFill>
                  <a:schemeClr val="bg1"/>
                </a:solidFill>
              </a:rPr>
              <a:t> = texture(</a:t>
            </a:r>
            <a:r>
              <a:rPr lang="en-US" altLang="ko-KR" sz="1100" dirty="0" err="1">
                <a:solidFill>
                  <a:schemeClr val="bg1"/>
                </a:solidFill>
              </a:rPr>
              <a:t>uTexSampler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en-US" altLang="ko-KR" sz="1100" dirty="0" err="1">
                <a:solidFill>
                  <a:schemeClr val="bg1"/>
                </a:solidFill>
              </a:rPr>
              <a:t>newTexPos</a:t>
            </a:r>
            <a:r>
              <a:rPr lang="en-US" altLang="ko-KR" sz="11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}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89047" y="2039539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89047" y="2638980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#version 330</a:t>
            </a:r>
          </a:p>
          <a:p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in vec3 Position;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in vec2 </a:t>
            </a:r>
            <a:r>
              <a:rPr lang="en-US" altLang="ko-KR" sz="1600" dirty="0" err="1">
                <a:solidFill>
                  <a:schemeClr val="bg1"/>
                </a:solidFill>
              </a:rPr>
              <a:t>TexPos</a:t>
            </a:r>
            <a:r>
              <a:rPr lang="en-US" altLang="ko-KR" sz="1600" dirty="0">
                <a:solidFill>
                  <a:schemeClr val="bg1"/>
                </a:solidFill>
              </a:rPr>
              <a:t>;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out vec2 </a:t>
            </a:r>
            <a:r>
              <a:rPr lang="en-US" altLang="ko-KR" sz="1600" dirty="0" err="1">
                <a:solidFill>
                  <a:schemeClr val="bg1"/>
                </a:solidFill>
              </a:rPr>
              <a:t>vTexPos</a:t>
            </a:r>
            <a:r>
              <a:rPr lang="en-US" altLang="ko-KR" sz="1600" dirty="0">
                <a:solidFill>
                  <a:schemeClr val="bg1"/>
                </a:solidFill>
              </a:rPr>
              <a:t>;</a:t>
            </a:r>
          </a:p>
          <a:p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void main()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</a:t>
            </a:r>
            <a:r>
              <a:rPr lang="en-US" altLang="ko-KR" sz="1600" dirty="0" err="1">
                <a:solidFill>
                  <a:schemeClr val="bg1"/>
                </a:solidFill>
              </a:rPr>
              <a:t>gl_Position</a:t>
            </a:r>
            <a:r>
              <a:rPr lang="en-US" altLang="ko-KR" sz="1600" dirty="0">
                <a:solidFill>
                  <a:schemeClr val="bg1"/>
                </a:solidFill>
              </a:rPr>
              <a:t> = vec4(Position, 1.0);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</a:t>
            </a:r>
            <a:r>
              <a:rPr lang="en-US" altLang="ko-KR" sz="1600" dirty="0" err="1">
                <a:solidFill>
                  <a:schemeClr val="bg1"/>
                </a:solidFill>
              </a:rPr>
              <a:t>vTexPos</a:t>
            </a:r>
            <a:r>
              <a:rPr lang="en-US" altLang="ko-KR" sz="1600" dirty="0">
                <a:solidFill>
                  <a:schemeClr val="bg1"/>
                </a:solidFill>
              </a:rPr>
              <a:t> = </a:t>
            </a:r>
            <a:r>
              <a:rPr lang="en-US" altLang="ko-KR" sz="1600" dirty="0" err="1">
                <a:solidFill>
                  <a:schemeClr val="bg1"/>
                </a:solidFill>
              </a:rPr>
              <a:t>TexPos</a:t>
            </a:r>
            <a:r>
              <a:rPr lang="en-US" altLang="ko-KR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}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63744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Shader</a:t>
            </a:r>
            <a:r>
              <a:rPr lang="en-US" altLang="ko-KR" dirty="0"/>
              <a:t> code </a:t>
            </a:r>
            <a:r>
              <a:rPr lang="ko-KR" altLang="en-US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18330371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90066" y="2276873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float </a:t>
            </a:r>
            <a:r>
              <a:rPr lang="en-US" altLang="ko-KR" dirty="0" err="1"/>
              <a:t>vertPosTex</a:t>
            </a:r>
            <a:r>
              <a:rPr lang="en-US" altLang="ko-KR" dirty="0"/>
              <a:t>[30] =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-0.5f, 0.5f, 0.0f, 0.0f, 1.0f, -0.5f, -0.5f, 0.0f, 0.0f, 0.0f, 0.5f, 0.5f, 0.0f, 1.0f, 1.0f,</a:t>
            </a:r>
          </a:p>
          <a:p>
            <a:r>
              <a:rPr lang="en-US" altLang="ko-KR" dirty="0"/>
              <a:t>0.5f, 0.5f, 0.0f, 1.0f, 1.0f, -0.5f, -0.5f, 0.0f, 0.0f, 0.0f, 0.5f, -0.5f, 0.0f, 1.0f, 0.0f</a:t>
            </a:r>
          </a:p>
          <a:p>
            <a:r>
              <a:rPr lang="en-US" altLang="ko-KR" dirty="0"/>
              <a:t>};</a:t>
            </a:r>
          </a:p>
          <a:p>
            <a:endParaRPr lang="ko-KR" altLang="en-US" dirty="0"/>
          </a:p>
          <a:p>
            <a:r>
              <a:rPr lang="en-US" altLang="ko-KR" dirty="0" err="1"/>
              <a:t>glGenBuffers</a:t>
            </a:r>
            <a:r>
              <a:rPr lang="en-US" altLang="ko-KR" dirty="0"/>
              <a:t>(1, &amp;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glBufferData</a:t>
            </a:r>
            <a:r>
              <a:rPr lang="en-US" altLang="ko-KR" dirty="0"/>
              <a:t>(GL_ARRAY_BUFFER,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vertPosTex</a:t>
            </a:r>
            <a:r>
              <a:rPr lang="en-US" altLang="ko-KR" dirty="0"/>
              <a:t>), </a:t>
            </a:r>
            <a:r>
              <a:rPr lang="en-US" altLang="ko-KR" dirty="0" err="1"/>
              <a:t>vertPosTex</a:t>
            </a:r>
            <a:r>
              <a:rPr lang="en-US" altLang="ko-KR" dirty="0"/>
              <a:t>, GL_STATIC_DRAW);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77596" y="-10812"/>
            <a:ext cx="126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VBO </a:t>
            </a:r>
            <a:r>
              <a:rPr lang="ko-KR" altLang="en-US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7373191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24000" y="1124744"/>
            <a:ext cx="9144000" cy="1218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GLulong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textureSmileTotal</a:t>
            </a:r>
            <a:r>
              <a:rPr lang="en-US" altLang="ko-KR" sz="1200" dirty="0"/>
              <a:t>[]</a:t>
            </a:r>
          </a:p>
          <a:p>
            <a:r>
              <a:rPr lang="en-US" altLang="ko-KR" sz="1200" dirty="0"/>
              <a:t>=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0xFF00FF00, 0xFF00FF00, 0xFF00FF00, 0xFF00FF00, 0xFF00FF00, 0xFF00FF00, 0xFFFFFFFF,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0xFF00FF00, 0xFFFFFFFF, 0xFFFFFFFF, 0xFFFFFFFF, 0xFFFFFFFF, 0xFFFFFFFF, 0xFFFFFFFF, 0xFF00FF00,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endParaRPr lang="ko-KR" altLang="en-US" sz="1200" dirty="0"/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endParaRPr lang="ko-KR" altLang="en-US" sz="1200" dirty="0"/>
          </a:p>
          <a:p>
            <a:r>
              <a:rPr lang="en-US" altLang="ko-KR" sz="1200" dirty="0"/>
              <a:t>0xFFFFFFFF, 0xFFFFFFFF, 0xFFFFFFFF, 0xFF00FF00, 0xFF00FF00, 0xFFFFFFFF, 0xFFFFFFFF, 0xFFFFFFFF,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0xFF00FF00, 0xFF00FF00, 0xFF00FF00, 0xFFFFFFFF, 0xFFFFFFFF, 0xFF00FF00, 0xFF00FF00, 0xFF00FF00,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endParaRPr lang="ko-KR" altLang="en-US" sz="1200" dirty="0"/>
          </a:p>
          <a:p>
            <a:r>
              <a:rPr lang="en-US" altLang="ko-KR" sz="1200" dirty="0"/>
              <a:t>0xFF00FF00, 0xFFFFFFFF, 0xFFFFFFFF, 0xFFFFFFFF, 0xFFFFFFFF, 0xFFFFFFFF, 0xFFFFFFFF, 0xFF00FF00,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0xFFFFFFFF, 0xFF00FF00, 0xFF00FF00, 0xFFFFFFFF, 0xFFFFFFFF, 0xFF00FF00, 0xFF00FF00,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endParaRPr lang="ko-KR" altLang="en-US" sz="1200" dirty="0"/>
          </a:p>
          <a:p>
            <a:r>
              <a:rPr lang="en-US" altLang="ko-KR" sz="1200" dirty="0"/>
              <a:t>0xFF00FF00, 0xFFFFFFFF, 0xFFFFFFFF, 0xFFFFFFFF, 0xFFFFFFFF, 0xFFFFFFFF, 0xFFFFFFFF, 0xFF00FF00,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0xFFFFFFFF, 0xFF00FF00, 0xFF00FF00, 0xFF00FF00, 0xFF00FF00, 0xFF00FF00, 0xFF00FF00,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endParaRPr lang="ko-KR" altLang="en-US" sz="1200" dirty="0"/>
          </a:p>
          <a:p>
            <a:r>
              <a:rPr lang="en-US" altLang="ko-KR" sz="1200" dirty="0"/>
              <a:t>0xFF00FF00, 0xFFFFFFFF, 0xFFFFFFFF, 0xFFFFFFFF, 0xFFFFFFFF, 0xFFFFFFFF, 0xFFFFFFFF, 0xFF00FF00,</a:t>
            </a:r>
          </a:p>
          <a:p>
            <a:r>
              <a:rPr lang="en-US" altLang="ko-KR" sz="1200" dirty="0"/>
              <a:t>0xFF00FF00, 0xFF00FF00, 0xFFFFFFFF, 0xFFFFFFFF, 0xFFFFFFFF, 0xFFFFFFFF, 0xFF00FF00, 0xFF00FF00,</a:t>
            </a:r>
          </a:p>
          <a:p>
            <a:r>
              <a:rPr lang="en-US" altLang="ko-KR" sz="1200" dirty="0"/>
              <a:t>0xFFFFFFFF, 0xFF00FF00, 0xFF00FF00, 0xFF00FF00, 0xFF00FF00, 0xFF00FF00, 0xFF00FF00,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</a:t>
            </a:r>
          </a:p>
          <a:p>
            <a:r>
              <a:rPr lang="en-US" altLang="ko-KR" sz="1200" dirty="0"/>
              <a:t>};</a:t>
            </a:r>
          </a:p>
          <a:p>
            <a:r>
              <a:rPr lang="en-US" altLang="ko-KR" sz="1200" dirty="0" err="1"/>
              <a:t>glGenTextures</a:t>
            </a:r>
            <a:r>
              <a:rPr lang="en-US" altLang="ko-KR" sz="1200" dirty="0"/>
              <a:t>(1, &amp;</a:t>
            </a:r>
            <a:r>
              <a:rPr lang="en-US" altLang="ko-KR" sz="1200" dirty="0" err="1"/>
              <a:t>gTextureIDTotal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</a:t>
            </a:r>
            <a:r>
              <a:rPr lang="en-US" altLang="ko-KR" sz="1200" dirty="0" err="1"/>
              <a:t>gTextureIDTotal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glTexImage2D(GL_TEXTURE_2D, 0, GL_RGBA, 8, 48, 0, GL_RGBA, GL_UNSIGNED_BYTE, </a:t>
            </a:r>
            <a:r>
              <a:rPr lang="en-US" altLang="ko-KR" sz="1200" dirty="0" err="1"/>
              <a:t>textureSmileTotal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GL_TEXTURE_MIN_FILTER, GL_NEAREST);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GL_TEXTURE_MAG_FILTER, GL_NEAREST);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GL_TEXTURE_WRAP_S, GL_CLAMP_TO_EDGE);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GL_TEXTURE_WRAP_T, GL_CLAMP_TO_EDGE);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Texture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16404674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24000" y="1556792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glUseProgram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(GL_TEXTURE0);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gTextureIDTotal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uniformTex</a:t>
            </a:r>
            <a:r>
              <a:rPr lang="en-US" altLang="ko-KR" dirty="0"/>
              <a:t> = </a:t>
            </a:r>
            <a:r>
              <a:rPr lang="en-US" altLang="ko-KR" dirty="0" err="1"/>
              <a:t>glGetUniformLocation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</a:t>
            </a:r>
            <a:r>
              <a:rPr lang="en-US" altLang="ko-KR" dirty="0" err="1"/>
              <a:t>uTexSampler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glUniform1i(</a:t>
            </a:r>
            <a:r>
              <a:rPr lang="en-US" altLang="ko-KR" dirty="0" err="1"/>
              <a:t>uniformTex</a:t>
            </a:r>
            <a:r>
              <a:rPr lang="en-US" altLang="ko-KR" dirty="0"/>
              <a:t>, 0);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uniformTime</a:t>
            </a:r>
            <a:r>
              <a:rPr lang="en-US" altLang="ko-KR" dirty="0"/>
              <a:t> = </a:t>
            </a:r>
            <a:r>
              <a:rPr lang="en-US" altLang="ko-KR" dirty="0" err="1"/>
              <a:t>glGetUniformLocation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</a:t>
            </a:r>
            <a:r>
              <a:rPr lang="en-US" altLang="ko-KR" dirty="0" err="1"/>
              <a:t>uTime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glUniform1f(</a:t>
            </a:r>
            <a:r>
              <a:rPr lang="en-US" altLang="ko-KR" dirty="0" err="1"/>
              <a:t>uniformTime</a:t>
            </a:r>
            <a:r>
              <a:rPr lang="en-US" altLang="ko-KR" dirty="0"/>
              <a:t>, </a:t>
            </a:r>
            <a:r>
              <a:rPr lang="en-US" altLang="ko-KR" dirty="0" err="1"/>
              <a:t>gTimeStamp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gTimeStamp</a:t>
            </a:r>
            <a:r>
              <a:rPr lang="en-US" altLang="ko-KR" dirty="0"/>
              <a:t> += 1.f;</a:t>
            </a:r>
          </a:p>
          <a:p>
            <a:r>
              <a:rPr lang="en-US" altLang="ko-KR" dirty="0"/>
              <a:t>if (</a:t>
            </a:r>
            <a:r>
              <a:rPr lang="en-US" altLang="ko-KR" dirty="0" err="1"/>
              <a:t>gTimeStamp</a:t>
            </a:r>
            <a:r>
              <a:rPr lang="en-US" altLang="ko-KR" dirty="0"/>
              <a:t> &gt; 5.f)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gTimeStamp</a:t>
            </a:r>
            <a:r>
              <a:rPr lang="en-US" altLang="ko-KR" dirty="0"/>
              <a:t> = 0.f;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725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35272669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63499" y="2306135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 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TexPos</a:t>
            </a:r>
            <a:r>
              <a:rPr lang="en-US" altLang="ko-KR" sz="1400" dirty="0"/>
              <a:t>");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VBO_PosTex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, 3,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0);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, 2,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(</a:t>
            </a:r>
            <a:r>
              <a:rPr lang="en-US" altLang="ko-KR" sz="1400" dirty="0" err="1"/>
              <a:t>GLvoid</a:t>
            </a:r>
            <a:r>
              <a:rPr lang="en-US" altLang="ko-KR" sz="1400" dirty="0"/>
              <a:t>*)(3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(float)));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18168282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6581" y="3087653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glDrawArrays</a:t>
            </a:r>
            <a:r>
              <a:rPr lang="en-US" altLang="ko-KR" dirty="0"/>
              <a:t>(GL_TRIANGLES, 0, 6);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2257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내용 구현</a:t>
            </a:r>
          </a:p>
        </p:txBody>
      </p:sp>
    </p:spTree>
    <p:extLst>
      <p:ext uri="{BB962C8B-B14F-4D97-AF65-F5344CB8AC3E}">
        <p14:creationId xmlns:p14="http://schemas.microsoft.com/office/powerpoint/2010/main" val="414030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158287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필요한 데이터</a:t>
            </a:r>
            <a:endParaRPr lang="en-US" altLang="ko-KR" dirty="0"/>
          </a:p>
          <a:p>
            <a:pPr lvl="1"/>
            <a:r>
              <a:rPr lang="ko-KR" altLang="en-US" dirty="0"/>
              <a:t>이미지 </a:t>
            </a:r>
            <a:r>
              <a:rPr lang="en-US" altLang="ko-KR" dirty="0"/>
              <a:t>(jpg, bmp, </a:t>
            </a:r>
            <a:r>
              <a:rPr lang="en-US" altLang="ko-KR" dirty="0" err="1"/>
              <a:t>png</a:t>
            </a:r>
            <a:r>
              <a:rPr lang="en-US" altLang="ko-KR" dirty="0"/>
              <a:t>, tiff, …)</a:t>
            </a:r>
          </a:p>
          <a:p>
            <a:pPr lvl="1"/>
            <a:r>
              <a:rPr lang="ko-KR" altLang="en-US" dirty="0" err="1"/>
              <a:t>매핑</a:t>
            </a:r>
            <a:r>
              <a:rPr lang="ko-KR" altLang="en-US" dirty="0"/>
              <a:t> 위치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11624" y="4080248"/>
            <a:ext cx="2448272" cy="1944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241564" y="4427972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295800" y="4427972"/>
            <a:ext cx="360040" cy="3600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3170932" y="5076032"/>
            <a:ext cx="1498600" cy="660400"/>
          </a:xfrm>
          <a:custGeom>
            <a:avLst/>
            <a:gdLst>
              <a:gd name="connsiteX0" fmla="*/ 114300 w 1498600"/>
              <a:gd name="connsiteY0" fmla="*/ 444500 h 660400"/>
              <a:gd name="connsiteX1" fmla="*/ 114300 w 1498600"/>
              <a:gd name="connsiteY1" fmla="*/ 444500 h 660400"/>
              <a:gd name="connsiteX2" fmla="*/ 25400 w 1498600"/>
              <a:gd name="connsiteY2" fmla="*/ 317500 h 660400"/>
              <a:gd name="connsiteX3" fmla="*/ 0 w 1498600"/>
              <a:gd name="connsiteY3" fmla="*/ 241300 h 660400"/>
              <a:gd name="connsiteX4" fmla="*/ 12700 w 1498600"/>
              <a:gd name="connsiteY4" fmla="*/ 88900 h 660400"/>
              <a:gd name="connsiteX5" fmla="*/ 25400 w 1498600"/>
              <a:gd name="connsiteY5" fmla="*/ 50800 h 660400"/>
              <a:gd name="connsiteX6" fmla="*/ 76200 w 1498600"/>
              <a:gd name="connsiteY6" fmla="*/ 12700 h 660400"/>
              <a:gd name="connsiteX7" fmla="*/ 114300 w 1498600"/>
              <a:gd name="connsiteY7" fmla="*/ 0 h 660400"/>
              <a:gd name="connsiteX8" fmla="*/ 203200 w 1498600"/>
              <a:gd name="connsiteY8" fmla="*/ 50800 h 660400"/>
              <a:gd name="connsiteX9" fmla="*/ 241300 w 1498600"/>
              <a:gd name="connsiteY9" fmla="*/ 63500 h 660400"/>
              <a:gd name="connsiteX10" fmla="*/ 317500 w 1498600"/>
              <a:gd name="connsiteY10" fmla="*/ 114300 h 660400"/>
              <a:gd name="connsiteX11" fmla="*/ 393700 w 1498600"/>
              <a:gd name="connsiteY11" fmla="*/ 139700 h 660400"/>
              <a:gd name="connsiteX12" fmla="*/ 444500 w 1498600"/>
              <a:gd name="connsiteY12" fmla="*/ 165100 h 660400"/>
              <a:gd name="connsiteX13" fmla="*/ 584200 w 1498600"/>
              <a:gd name="connsiteY13" fmla="*/ 203200 h 660400"/>
              <a:gd name="connsiteX14" fmla="*/ 787400 w 1498600"/>
              <a:gd name="connsiteY14" fmla="*/ 177800 h 660400"/>
              <a:gd name="connsiteX15" fmla="*/ 863600 w 1498600"/>
              <a:gd name="connsiteY15" fmla="*/ 139700 h 660400"/>
              <a:gd name="connsiteX16" fmla="*/ 952500 w 1498600"/>
              <a:gd name="connsiteY16" fmla="*/ 114300 h 660400"/>
              <a:gd name="connsiteX17" fmla="*/ 1003300 w 1498600"/>
              <a:gd name="connsiteY17" fmla="*/ 76200 h 660400"/>
              <a:gd name="connsiteX18" fmla="*/ 1041400 w 1498600"/>
              <a:gd name="connsiteY18" fmla="*/ 63500 h 660400"/>
              <a:gd name="connsiteX19" fmla="*/ 1079500 w 1498600"/>
              <a:gd name="connsiteY19" fmla="*/ 38100 h 660400"/>
              <a:gd name="connsiteX20" fmla="*/ 1155700 w 1498600"/>
              <a:gd name="connsiteY20" fmla="*/ 0 h 660400"/>
              <a:gd name="connsiteX21" fmla="*/ 1371600 w 1498600"/>
              <a:gd name="connsiteY21" fmla="*/ 12700 h 660400"/>
              <a:gd name="connsiteX22" fmla="*/ 1409700 w 1498600"/>
              <a:gd name="connsiteY22" fmla="*/ 50800 h 660400"/>
              <a:gd name="connsiteX23" fmla="*/ 1447800 w 1498600"/>
              <a:gd name="connsiteY23" fmla="*/ 76200 h 660400"/>
              <a:gd name="connsiteX24" fmla="*/ 1473200 w 1498600"/>
              <a:gd name="connsiteY24" fmla="*/ 114300 h 660400"/>
              <a:gd name="connsiteX25" fmla="*/ 1498600 w 1498600"/>
              <a:gd name="connsiteY25" fmla="*/ 190500 h 660400"/>
              <a:gd name="connsiteX26" fmla="*/ 1485900 w 1498600"/>
              <a:gd name="connsiteY26" fmla="*/ 304800 h 660400"/>
              <a:gd name="connsiteX27" fmla="*/ 1460500 w 1498600"/>
              <a:gd name="connsiteY27" fmla="*/ 342900 h 660400"/>
              <a:gd name="connsiteX28" fmla="*/ 1447800 w 1498600"/>
              <a:gd name="connsiteY28" fmla="*/ 381000 h 660400"/>
              <a:gd name="connsiteX29" fmla="*/ 1371600 w 1498600"/>
              <a:gd name="connsiteY29" fmla="*/ 457200 h 660400"/>
              <a:gd name="connsiteX30" fmla="*/ 1333500 w 1498600"/>
              <a:gd name="connsiteY30" fmla="*/ 495300 h 660400"/>
              <a:gd name="connsiteX31" fmla="*/ 1295400 w 1498600"/>
              <a:gd name="connsiteY31" fmla="*/ 508000 h 660400"/>
              <a:gd name="connsiteX32" fmla="*/ 1219200 w 1498600"/>
              <a:gd name="connsiteY32" fmla="*/ 558800 h 660400"/>
              <a:gd name="connsiteX33" fmla="*/ 1181100 w 1498600"/>
              <a:gd name="connsiteY33" fmla="*/ 571500 h 660400"/>
              <a:gd name="connsiteX34" fmla="*/ 1143000 w 1498600"/>
              <a:gd name="connsiteY34" fmla="*/ 596900 h 660400"/>
              <a:gd name="connsiteX35" fmla="*/ 1054100 w 1498600"/>
              <a:gd name="connsiteY35" fmla="*/ 622300 h 660400"/>
              <a:gd name="connsiteX36" fmla="*/ 977900 w 1498600"/>
              <a:gd name="connsiteY36" fmla="*/ 647700 h 660400"/>
              <a:gd name="connsiteX37" fmla="*/ 939800 w 1498600"/>
              <a:gd name="connsiteY37" fmla="*/ 660400 h 660400"/>
              <a:gd name="connsiteX38" fmla="*/ 457200 w 1498600"/>
              <a:gd name="connsiteY38" fmla="*/ 647700 h 660400"/>
              <a:gd name="connsiteX39" fmla="*/ 342900 w 1498600"/>
              <a:gd name="connsiteY39" fmla="*/ 609600 h 660400"/>
              <a:gd name="connsiteX40" fmla="*/ 266700 w 1498600"/>
              <a:gd name="connsiteY40" fmla="*/ 584200 h 660400"/>
              <a:gd name="connsiteX41" fmla="*/ 228600 w 1498600"/>
              <a:gd name="connsiteY41" fmla="*/ 571500 h 660400"/>
              <a:gd name="connsiteX42" fmla="*/ 165100 w 1498600"/>
              <a:gd name="connsiteY42" fmla="*/ 520700 h 660400"/>
              <a:gd name="connsiteX43" fmla="*/ 114300 w 1498600"/>
              <a:gd name="connsiteY43" fmla="*/ 4445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98600" h="660400">
                <a:moveTo>
                  <a:pt x="114300" y="444500"/>
                </a:moveTo>
                <a:lnTo>
                  <a:pt x="114300" y="444500"/>
                </a:lnTo>
                <a:cubicBezTo>
                  <a:pt x="84667" y="402167"/>
                  <a:pt x="41741" y="366523"/>
                  <a:pt x="25400" y="317500"/>
                </a:cubicBezTo>
                <a:lnTo>
                  <a:pt x="0" y="241300"/>
                </a:lnTo>
                <a:cubicBezTo>
                  <a:pt x="4233" y="190500"/>
                  <a:pt x="5963" y="139429"/>
                  <a:pt x="12700" y="88900"/>
                </a:cubicBezTo>
                <a:cubicBezTo>
                  <a:pt x="14469" y="75630"/>
                  <a:pt x="16830" y="61084"/>
                  <a:pt x="25400" y="50800"/>
                </a:cubicBezTo>
                <a:cubicBezTo>
                  <a:pt x="38951" y="34539"/>
                  <a:pt x="57822" y="23202"/>
                  <a:pt x="76200" y="12700"/>
                </a:cubicBezTo>
                <a:cubicBezTo>
                  <a:pt x="87823" y="6058"/>
                  <a:pt x="101600" y="4233"/>
                  <a:pt x="114300" y="0"/>
                </a:cubicBezTo>
                <a:cubicBezTo>
                  <a:pt x="221741" y="26860"/>
                  <a:pt x="112404" y="-9731"/>
                  <a:pt x="203200" y="50800"/>
                </a:cubicBezTo>
                <a:cubicBezTo>
                  <a:pt x="214339" y="58226"/>
                  <a:pt x="229598" y="56999"/>
                  <a:pt x="241300" y="63500"/>
                </a:cubicBezTo>
                <a:cubicBezTo>
                  <a:pt x="267985" y="78325"/>
                  <a:pt x="288540" y="104647"/>
                  <a:pt x="317500" y="114300"/>
                </a:cubicBezTo>
                <a:cubicBezTo>
                  <a:pt x="342900" y="122767"/>
                  <a:pt x="369753" y="127726"/>
                  <a:pt x="393700" y="139700"/>
                </a:cubicBezTo>
                <a:cubicBezTo>
                  <a:pt x="410633" y="148167"/>
                  <a:pt x="426922" y="158069"/>
                  <a:pt x="444500" y="165100"/>
                </a:cubicBezTo>
                <a:cubicBezTo>
                  <a:pt x="508952" y="190881"/>
                  <a:pt x="520427" y="190445"/>
                  <a:pt x="584200" y="203200"/>
                </a:cubicBezTo>
                <a:cubicBezTo>
                  <a:pt x="670952" y="195313"/>
                  <a:pt x="712417" y="196546"/>
                  <a:pt x="787400" y="177800"/>
                </a:cubicBezTo>
                <a:cubicBezTo>
                  <a:pt x="851244" y="161839"/>
                  <a:pt x="801519" y="170740"/>
                  <a:pt x="863600" y="139700"/>
                </a:cubicBezTo>
                <a:cubicBezTo>
                  <a:pt x="881820" y="130590"/>
                  <a:pt x="936224" y="118369"/>
                  <a:pt x="952500" y="114300"/>
                </a:cubicBezTo>
                <a:cubicBezTo>
                  <a:pt x="969433" y="101600"/>
                  <a:pt x="984922" y="86702"/>
                  <a:pt x="1003300" y="76200"/>
                </a:cubicBezTo>
                <a:cubicBezTo>
                  <a:pt x="1014923" y="69558"/>
                  <a:pt x="1029426" y="69487"/>
                  <a:pt x="1041400" y="63500"/>
                </a:cubicBezTo>
                <a:cubicBezTo>
                  <a:pt x="1055052" y="56674"/>
                  <a:pt x="1065848" y="44926"/>
                  <a:pt x="1079500" y="38100"/>
                </a:cubicBezTo>
                <a:cubicBezTo>
                  <a:pt x="1184660" y="-14480"/>
                  <a:pt x="1046511" y="72793"/>
                  <a:pt x="1155700" y="0"/>
                </a:cubicBezTo>
                <a:cubicBezTo>
                  <a:pt x="1227667" y="4233"/>
                  <a:pt x="1300909" y="-1438"/>
                  <a:pt x="1371600" y="12700"/>
                </a:cubicBezTo>
                <a:cubicBezTo>
                  <a:pt x="1389212" y="16222"/>
                  <a:pt x="1395902" y="39302"/>
                  <a:pt x="1409700" y="50800"/>
                </a:cubicBezTo>
                <a:cubicBezTo>
                  <a:pt x="1421426" y="60571"/>
                  <a:pt x="1435100" y="67733"/>
                  <a:pt x="1447800" y="76200"/>
                </a:cubicBezTo>
                <a:cubicBezTo>
                  <a:pt x="1456267" y="88900"/>
                  <a:pt x="1467001" y="100352"/>
                  <a:pt x="1473200" y="114300"/>
                </a:cubicBezTo>
                <a:cubicBezTo>
                  <a:pt x="1484074" y="138766"/>
                  <a:pt x="1498600" y="190500"/>
                  <a:pt x="1498600" y="190500"/>
                </a:cubicBezTo>
                <a:cubicBezTo>
                  <a:pt x="1494367" y="228600"/>
                  <a:pt x="1495197" y="267610"/>
                  <a:pt x="1485900" y="304800"/>
                </a:cubicBezTo>
                <a:cubicBezTo>
                  <a:pt x="1482198" y="319608"/>
                  <a:pt x="1467326" y="329248"/>
                  <a:pt x="1460500" y="342900"/>
                </a:cubicBezTo>
                <a:cubicBezTo>
                  <a:pt x="1454513" y="354874"/>
                  <a:pt x="1456019" y="370433"/>
                  <a:pt x="1447800" y="381000"/>
                </a:cubicBezTo>
                <a:cubicBezTo>
                  <a:pt x="1425747" y="409354"/>
                  <a:pt x="1397000" y="431800"/>
                  <a:pt x="1371600" y="457200"/>
                </a:cubicBezTo>
                <a:cubicBezTo>
                  <a:pt x="1358900" y="469900"/>
                  <a:pt x="1350539" y="489620"/>
                  <a:pt x="1333500" y="495300"/>
                </a:cubicBezTo>
                <a:cubicBezTo>
                  <a:pt x="1320800" y="499533"/>
                  <a:pt x="1307102" y="501499"/>
                  <a:pt x="1295400" y="508000"/>
                </a:cubicBezTo>
                <a:cubicBezTo>
                  <a:pt x="1268715" y="522825"/>
                  <a:pt x="1248160" y="549147"/>
                  <a:pt x="1219200" y="558800"/>
                </a:cubicBezTo>
                <a:cubicBezTo>
                  <a:pt x="1206500" y="563033"/>
                  <a:pt x="1193074" y="565513"/>
                  <a:pt x="1181100" y="571500"/>
                </a:cubicBezTo>
                <a:cubicBezTo>
                  <a:pt x="1167448" y="578326"/>
                  <a:pt x="1156652" y="590074"/>
                  <a:pt x="1143000" y="596900"/>
                </a:cubicBezTo>
                <a:cubicBezTo>
                  <a:pt x="1121660" y="607570"/>
                  <a:pt x="1074445" y="616196"/>
                  <a:pt x="1054100" y="622300"/>
                </a:cubicBezTo>
                <a:cubicBezTo>
                  <a:pt x="1028455" y="629993"/>
                  <a:pt x="1003300" y="639233"/>
                  <a:pt x="977900" y="647700"/>
                </a:cubicBezTo>
                <a:lnTo>
                  <a:pt x="939800" y="660400"/>
                </a:lnTo>
                <a:lnTo>
                  <a:pt x="457200" y="647700"/>
                </a:lnTo>
                <a:cubicBezTo>
                  <a:pt x="337736" y="642270"/>
                  <a:pt x="419146" y="643487"/>
                  <a:pt x="342900" y="609600"/>
                </a:cubicBezTo>
                <a:cubicBezTo>
                  <a:pt x="318434" y="598726"/>
                  <a:pt x="292100" y="592667"/>
                  <a:pt x="266700" y="584200"/>
                </a:cubicBezTo>
                <a:lnTo>
                  <a:pt x="228600" y="571500"/>
                </a:lnTo>
                <a:cubicBezTo>
                  <a:pt x="171794" y="486291"/>
                  <a:pt x="238712" y="569775"/>
                  <a:pt x="165100" y="520700"/>
                </a:cubicBezTo>
                <a:cubicBezTo>
                  <a:pt x="150156" y="510737"/>
                  <a:pt x="122767" y="457200"/>
                  <a:pt x="114300" y="444500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97179" y="61088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이미지</a:t>
            </a:r>
          </a:p>
        </p:txBody>
      </p:sp>
      <p:sp>
        <p:nvSpPr>
          <p:cNvPr id="10" name="타원 9"/>
          <p:cNvSpPr/>
          <p:nvPr/>
        </p:nvSpPr>
        <p:spPr>
          <a:xfrm>
            <a:off x="7116700" y="4080248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9060916" y="4079613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116700" y="5894316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060916" y="5893681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0" idx="4"/>
            <a:endCxn id="12" idx="0"/>
          </p:cNvCxnSpPr>
          <p:nvPr/>
        </p:nvCxnSpPr>
        <p:spPr>
          <a:xfrm>
            <a:off x="7224712" y="4327630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0" idx="6"/>
            <a:endCxn id="11" idx="2"/>
          </p:cNvCxnSpPr>
          <p:nvPr/>
        </p:nvCxnSpPr>
        <p:spPr>
          <a:xfrm flipV="1">
            <a:off x="7332724" y="4203305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1" idx="4"/>
            <a:endCxn id="13" idx="0"/>
          </p:cNvCxnSpPr>
          <p:nvPr/>
        </p:nvCxnSpPr>
        <p:spPr>
          <a:xfrm>
            <a:off x="9168928" y="4326995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6"/>
            <a:endCxn id="13" idx="2"/>
          </p:cNvCxnSpPr>
          <p:nvPr/>
        </p:nvCxnSpPr>
        <p:spPr>
          <a:xfrm flipV="1">
            <a:off x="7332724" y="6017373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2" idx="7"/>
            <a:endCxn id="11" idx="3"/>
          </p:cNvCxnSpPr>
          <p:nvPr/>
        </p:nvCxnSpPr>
        <p:spPr>
          <a:xfrm flipV="1">
            <a:off x="7301088" y="4290768"/>
            <a:ext cx="1791464" cy="16397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58024" y="3588386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024" y="3588386"/>
                <a:ext cx="50405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638788" y="6108800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788" y="6108800"/>
                <a:ext cx="504056" cy="523220"/>
              </a:xfrm>
              <a:prstGeom prst="rect">
                <a:avLst/>
              </a:prstGeom>
              <a:blipFill>
                <a:blip r:embed="rId3"/>
                <a:stretch>
                  <a:fillRect r="-75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123814" y="3588386"/>
                <a:ext cx="1254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814" y="3588386"/>
                <a:ext cx="125421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246864" y="6057722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864" y="6057722"/>
                <a:ext cx="5040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아래로 구부러진 화살표 28"/>
          <p:cNvSpPr/>
          <p:nvPr/>
        </p:nvSpPr>
        <p:spPr>
          <a:xfrm>
            <a:off x="4669532" y="3284984"/>
            <a:ext cx="1944216" cy="798240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64832" y="3409832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4000" dirty="0">
                <a:solidFill>
                  <a:srgbClr val="FF0000"/>
                </a:solidFill>
              </a:rPr>
              <a:t>?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51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641370"/>
          </a:xfrm>
        </p:spPr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상에서 사용되는 </a:t>
            </a:r>
            <a:r>
              <a:rPr lang="ko-KR" altLang="en-US" dirty="0" err="1"/>
              <a:t>좌표계는</a:t>
            </a:r>
            <a:r>
              <a:rPr lang="ko-KR" altLang="en-US" dirty="0"/>
              <a:t> </a:t>
            </a:r>
            <a:r>
              <a:rPr lang="en-US" altLang="ko-KR" dirty="0"/>
              <a:t>u, v </a:t>
            </a:r>
            <a:r>
              <a:rPr lang="ko-KR" altLang="en-US" dirty="0"/>
              <a:t>혹은 </a:t>
            </a:r>
            <a:r>
              <a:rPr lang="en-US" altLang="ko-KR" dirty="0"/>
              <a:t>s, t </a:t>
            </a:r>
            <a:r>
              <a:rPr lang="ko-KR" altLang="en-US" dirty="0"/>
              <a:t>로 표현 됨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54655" y="3154108"/>
            <a:ext cx="4248472" cy="3208057"/>
            <a:chOff x="1187624" y="4080248"/>
            <a:chExt cx="2448272" cy="1944216"/>
          </a:xfrm>
        </p:grpSpPr>
        <p:sp>
          <p:nvSpPr>
            <p:cNvPr id="4" name="직사각형 3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화살표 연결선 11"/>
          <p:cNvCxnSpPr>
            <a:cxnSpLocks/>
          </p:cNvCxnSpPr>
          <p:nvPr/>
        </p:nvCxnSpPr>
        <p:spPr>
          <a:xfrm>
            <a:off x="2490169" y="3140743"/>
            <a:ext cx="4723551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2754655" y="2831285"/>
            <a:ext cx="0" cy="376606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36990" y="2569675"/>
            <a:ext cx="97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/>
              <a:t>u (s)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824396" y="618840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/>
              <a:t>v (t)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321996" y="43174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수업에선 </a:t>
            </a:r>
            <a:r>
              <a:rPr lang="en-US" altLang="ko-KR" dirty="0"/>
              <a:t>u, v </a:t>
            </a:r>
            <a:r>
              <a:rPr lang="ko-KR" altLang="en-US" dirty="0"/>
              <a:t>의 축이 왼쪽 그림과 같다</a:t>
            </a:r>
          </a:p>
        </p:txBody>
      </p:sp>
    </p:spTree>
    <p:extLst>
      <p:ext uri="{BB962C8B-B14F-4D97-AF65-F5344CB8AC3E}">
        <p14:creationId xmlns:p14="http://schemas.microsoft.com/office/powerpoint/2010/main" val="17962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601471" y="1817086"/>
            <a:ext cx="10131425" cy="497562"/>
          </a:xfrm>
        </p:spPr>
        <p:txBody>
          <a:bodyPr/>
          <a:lstStyle/>
          <a:p>
            <a:r>
              <a:rPr lang="en-US" altLang="ko-KR" dirty="0"/>
              <a:t>u, v </a:t>
            </a:r>
            <a:r>
              <a:rPr lang="ko-KR" altLang="en-US" dirty="0"/>
              <a:t>혹은 </a:t>
            </a:r>
            <a:r>
              <a:rPr lang="en-US" altLang="ko-KR" dirty="0"/>
              <a:t>s, t </a:t>
            </a:r>
            <a:r>
              <a:rPr lang="ko-KR" altLang="en-US" dirty="0"/>
              <a:t>의 범위는 </a:t>
            </a:r>
            <a:r>
              <a:rPr lang="en-US" altLang="ko-KR" dirty="0"/>
              <a:t>0.0f ~ 1.0f </a:t>
            </a:r>
            <a:r>
              <a:rPr lang="ko-KR" altLang="en-US" dirty="0"/>
              <a:t>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122807" y="3154108"/>
            <a:ext cx="4248472" cy="3208057"/>
            <a:chOff x="1187624" y="4080248"/>
            <a:chExt cx="2448272" cy="1944216"/>
          </a:xfrm>
        </p:grpSpPr>
        <p:sp>
          <p:nvSpPr>
            <p:cNvPr id="4" name="직사각형 3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화살표 연결선 11"/>
          <p:cNvCxnSpPr/>
          <p:nvPr/>
        </p:nvCxnSpPr>
        <p:spPr>
          <a:xfrm>
            <a:off x="4025531" y="3154108"/>
            <a:ext cx="453650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4122807" y="2969441"/>
            <a:ext cx="0" cy="38785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04312" y="610055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/>
              <a:t>u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959064" y="228782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/>
              <a:t>v</a:t>
            </a:r>
            <a:endParaRPr lang="ko-KR" altLang="en-US" sz="2800" dirty="0"/>
          </a:p>
        </p:txBody>
      </p:sp>
      <p:sp>
        <p:nvSpPr>
          <p:cNvPr id="2" name="직사각형 1"/>
          <p:cNvSpPr/>
          <p:nvPr/>
        </p:nvSpPr>
        <p:spPr>
          <a:xfrm>
            <a:off x="3544862" y="2815546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0.0f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606484" y="6365689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1.0f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108014" y="2752668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657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천체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천체</Template>
  <TotalTime>3385</TotalTime>
  <Words>5365</Words>
  <Application>Microsoft Office PowerPoint</Application>
  <PresentationFormat>와이드스크린</PresentationFormat>
  <Paragraphs>775</Paragraphs>
  <Slides>69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6" baseType="lpstr">
      <vt:lpstr>맑은 고딕</vt:lpstr>
      <vt:lpstr>Arial</vt:lpstr>
      <vt:lpstr>Calibri</vt:lpstr>
      <vt:lpstr>Calibri Light</vt:lpstr>
      <vt:lpstr>Cambria Math</vt:lpstr>
      <vt:lpstr>Wingdings</vt:lpstr>
      <vt:lpstr>천체</vt:lpstr>
      <vt:lpstr>셰이더프로그래밍</vt:lpstr>
      <vt:lpstr>지난 시간</vt:lpstr>
      <vt:lpstr>개요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생성</vt:lpstr>
      <vt:lpstr>텍스쳐 생성</vt:lpstr>
      <vt:lpstr>텍스쳐 생성</vt:lpstr>
      <vt:lpstr>텍스쳐 생성</vt:lpstr>
      <vt:lpstr>참고 코드</vt:lpstr>
      <vt:lpstr>텍스쳐 사용</vt:lpstr>
      <vt:lpstr>텍스쳐 사용</vt:lpstr>
      <vt:lpstr>실습</vt:lpstr>
      <vt:lpstr>실습</vt:lpstr>
      <vt:lpstr>실습</vt:lpstr>
      <vt:lpstr>PowerPoint 프레젠테이션</vt:lpstr>
      <vt:lpstr>PowerPoint 프레젠테이션</vt:lpstr>
      <vt:lpstr>실습</vt:lpstr>
      <vt:lpstr>실습</vt:lpstr>
      <vt:lpstr>지난시간</vt:lpstr>
      <vt:lpstr>개요</vt:lpstr>
      <vt:lpstr>다중 텍스처 사용</vt:lpstr>
      <vt:lpstr>다중 텍스처 사용</vt:lpstr>
      <vt:lpstr>다중 텍스처 사용</vt:lpstr>
      <vt:lpstr>다중 텍스처 사용</vt:lpstr>
      <vt:lpstr>다중 텍스처 사용</vt:lpstr>
      <vt:lpstr>다중 텍스처 사용</vt:lpstr>
      <vt:lpstr>다중 텍스처 사용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실습</vt:lpstr>
      <vt:lpstr>단일 텍스처 사용 애니메이션 </vt:lpstr>
      <vt:lpstr>단일 텍스처 사용 애니메이션 </vt:lpstr>
      <vt:lpstr>단일 텍스처 사용 애니메이션 </vt:lpstr>
      <vt:lpstr>단일 텍스처 사용 애니메이션 </vt:lpstr>
      <vt:lpstr>단일 텍스처 사용 애니메이션 </vt:lpstr>
      <vt:lpstr>단일 텍스처 사용 애니메이션 </vt:lpstr>
      <vt:lpstr>단일 텍스처 사용(실습 준비) </vt:lpstr>
      <vt:lpstr>단일 텍스처 사용(실습 준비) </vt:lpstr>
      <vt:lpstr>단일 텍스처 사용(실습 준비) </vt:lpstr>
      <vt:lpstr>단일 텍스처 사용(실습 준비) </vt:lpstr>
      <vt:lpstr>단일 텍스처 사용(실습 준비) </vt:lpstr>
      <vt:lpstr>단일 텍스처 사용(실습 준비) 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이택희(A0344)</cp:lastModifiedBy>
  <cp:revision>144</cp:revision>
  <dcterms:created xsi:type="dcterms:W3CDTF">2006-10-05T04:04:58Z</dcterms:created>
  <dcterms:modified xsi:type="dcterms:W3CDTF">2024-04-24T02:29:01Z</dcterms:modified>
</cp:coreProperties>
</file>