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58" r:id="rId8"/>
    <p:sldId id="261" r:id="rId9"/>
    <p:sldId id="286" r:id="rId10"/>
    <p:sldId id="287" r:id="rId11"/>
    <p:sldId id="264" r:id="rId12"/>
    <p:sldId id="288"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2" y="18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POOJITHA 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757130"/>
          </a:xfrm>
        </p:spPr>
        <p:txBody>
          <a:bodyPr/>
          <a:lstStyle/>
          <a:p>
            <a:r>
              <a:rPr lang="en-US" sz="4000" dirty="0"/>
              <a:t>                 </a:t>
            </a:r>
            <a:r>
              <a:rPr lang="en-US" sz="4800" dirty="0"/>
              <a:t>RESULT</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fontScale="55000" lnSpcReduction="20000"/>
          </a:bodyPr>
          <a:lstStyle/>
          <a:p>
            <a:r>
              <a:rPr lang="en-US" b="0" i="0" dirty="0">
                <a:solidFill>
                  <a:srgbClr val="ECECEC"/>
                </a:solidFill>
                <a:effectLst/>
                <a:latin typeface="Söhne"/>
              </a:rPr>
              <a:t>The credit card fraud detection system utilizing autoencoder-based anomaly detection has demonstrated exceptional performance in accurately identifying fraudulent transactions while minimizing false positives and maintaining low computational overhead. The results of the evaluation showcase the effectiveness and robustness of the proposed approach in detecting fraudulent activities in real-world credit card transaction data.</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560689"/>
            <a:ext cx="7781544" cy="859055"/>
          </a:xfrm>
        </p:spPr>
        <p:txBody>
          <a:bodyPr/>
          <a:lstStyle/>
          <a:p>
            <a:r>
              <a:rPr lang="en-US" dirty="0"/>
              <a:t>PROJECT TITLE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991555"/>
            <a:ext cx="6803136" cy="3688645"/>
          </a:xfrm>
        </p:spPr>
        <p:txBody>
          <a:bodyPr>
            <a:normAutofit/>
          </a:bodyPr>
          <a:lstStyle/>
          <a:p>
            <a:r>
              <a:rPr lang="en-US" sz="3600" dirty="0"/>
              <a:t>CREDIT CARD FRAUD DETECTION USING AUTOENCODERS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702733"/>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17362" y="1674707"/>
            <a:ext cx="6803136" cy="3508586"/>
          </a:xfrm>
        </p:spPr>
        <p:txBody>
          <a:bodyPr>
            <a:noAutofit/>
          </a:bodyPr>
          <a:lstStyle/>
          <a:p>
            <a:pPr algn="l"/>
            <a:r>
              <a:rPr lang="en-US" sz="3600" b="0" i="0" dirty="0">
                <a:solidFill>
                  <a:srgbClr val="E8EAED"/>
                </a:solidFill>
                <a:effectLst/>
                <a:latin typeface="Google Sans"/>
              </a:rPr>
              <a:t>Credit card fraud detection involves various tools to verify transactions, techniques to authenticate cardholders and technologies, such as statistical analysis and machine learning, to monitor suspicious transactions and activities.</a:t>
            </a:r>
            <a:endParaRPr lang="en-US" sz="3600" b="0" i="0" dirty="0">
              <a:solidFill>
                <a:srgbClr val="ECECEC"/>
              </a:solidFill>
              <a:effectLst/>
              <a:latin typeface="Söhne"/>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gn="l"/>
            <a:r>
              <a:rPr lang="en-US" sz="1800" b="0" i="0" dirty="0">
                <a:solidFill>
                  <a:srgbClr val="ECECEC"/>
                </a:solidFill>
                <a:effectLst/>
                <a:latin typeface="Söhne"/>
              </a:rPr>
              <a:t>The problem of credit card fraud detection revolves around the need to identify and prevent fraudulent transactions in the financial ecosystem. The primary objective is to develop robust algorithms and systems capable of accurately detecting fraudulent activities while minimizing false positives and maintaining a seamless user experience for legitimate cardholders.</a:t>
            </a:r>
          </a:p>
          <a:p>
            <a:pPr algn="l"/>
            <a:r>
              <a:rPr lang="en-US" sz="1800" b="0" i="0" dirty="0">
                <a:solidFill>
                  <a:srgbClr val="ECECEC"/>
                </a:solidFill>
                <a:effectLst/>
                <a:latin typeface="Söhne"/>
              </a:rPr>
              <a:t>The problem statement can be framed as follows:</a:t>
            </a:r>
          </a:p>
          <a:p>
            <a:pPr algn="l"/>
            <a:r>
              <a:rPr lang="en-US" sz="1800" b="1" i="0" dirty="0">
                <a:solidFill>
                  <a:srgbClr val="ECECEC"/>
                </a:solidFill>
                <a:effectLst/>
                <a:latin typeface="Söhne"/>
              </a:rPr>
              <a:t>Problem Statement:</a:t>
            </a:r>
            <a:r>
              <a:rPr lang="en-US" sz="1800" b="0" i="0" dirty="0">
                <a:solidFill>
                  <a:srgbClr val="ECECEC"/>
                </a:solidFill>
                <a:effectLst/>
                <a:latin typeface="Söhne"/>
              </a:rPr>
              <a:t> Develop an effective credit card fraud detection system that can automatically identify fraudulent transactions in real-time, thereby reducing financial losses for financial institutions and ensuring a secure and trustworthy payment ecosystem for cardholders.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OVERVIEW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Project Description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Future Enhancements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b="0" i="0" dirty="0">
                <a:solidFill>
                  <a:srgbClr val="ECECEC"/>
                </a:solidFill>
                <a:effectLst/>
                <a:latin typeface="Söhne"/>
              </a:rPr>
              <a:t>The project aims to develop a machine learning-based system for credit card fraud detection. The system will analyze transaction data in real-time to identify fraudulent activities and prevent financial losses for both financial institutions and cardholders. By leveraging advanced machine learning algorithms and data analytics techniques, the goal is to create a robust and scalable solution capable of accurately detecting fraudulent transactions while minimizing false positives and ensuring a seamless user experience.</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lgn="l">
              <a:buFont typeface="Arial" panose="020B0604020202020204" pitchFamily="34" charset="0"/>
              <a:buChar char="•"/>
            </a:pPr>
            <a:r>
              <a:rPr lang="en-US" b="0" i="0" dirty="0">
                <a:solidFill>
                  <a:srgbClr val="ECECEC"/>
                </a:solidFill>
                <a:effectLst/>
                <a:latin typeface="Söhne"/>
              </a:rPr>
              <a:t>Incorporation of advanced anomaly detection techniques, such as unsupervised learning algorithms like isolation forests or autoencoders.</a:t>
            </a:r>
          </a:p>
          <a:p>
            <a:pPr algn="l">
              <a:buFont typeface="Arial" panose="020B0604020202020204" pitchFamily="34" charset="0"/>
              <a:buChar char="•"/>
            </a:pPr>
            <a:r>
              <a:rPr lang="en-US" b="0" i="0" dirty="0">
                <a:solidFill>
                  <a:srgbClr val="ECECEC"/>
                </a:solidFill>
                <a:effectLst/>
                <a:latin typeface="Söhne"/>
              </a:rPr>
              <a:t>Integration of additional data sources and features, such as device fingerprinting, biometric authentication, or transaction metadata, to improve fraud detection accuracy.</a:t>
            </a:r>
          </a:p>
          <a:p>
            <a:pPr algn="l">
              <a:buFont typeface="Arial" panose="020B0604020202020204" pitchFamily="34" charset="0"/>
              <a:buChar char="•"/>
            </a:pPr>
            <a:r>
              <a:rPr lang="en-US" b="0" i="0" dirty="0">
                <a:solidFill>
                  <a:srgbClr val="ECECEC"/>
                </a:solidFill>
                <a:effectLst/>
                <a:latin typeface="Söhne"/>
              </a:rPr>
              <a:t>Exploration of emerging technologies like federated learning or blockchain-based solutions for enhanced security and privacy in fraud detection processes.</a:t>
            </a:r>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6C4C-378E-F9B2-96DF-AA3F141C9861}"/>
              </a:ext>
            </a:extLst>
          </p:cNvPr>
          <p:cNvSpPr>
            <a:spLocks noGrp="1"/>
          </p:cNvSpPr>
          <p:nvPr>
            <p:ph type="title"/>
          </p:nvPr>
        </p:nvSpPr>
        <p:spPr/>
        <p:txBody>
          <a:bodyPr/>
          <a:lstStyle/>
          <a:p>
            <a:r>
              <a:rPr lang="en-IN" dirty="0"/>
              <a:t>WHO ARE THE END USERS ?</a:t>
            </a:r>
          </a:p>
        </p:txBody>
      </p:sp>
      <p:sp>
        <p:nvSpPr>
          <p:cNvPr id="3" name="Slide Number Placeholder 2">
            <a:extLst>
              <a:ext uri="{FF2B5EF4-FFF2-40B4-BE49-F238E27FC236}">
                <a16:creationId xmlns:a16="http://schemas.microsoft.com/office/drawing/2014/main" id="{1FAB9C67-AA04-7AB4-86D1-5A89485447E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Content Placeholder 5">
            <a:extLst>
              <a:ext uri="{FF2B5EF4-FFF2-40B4-BE49-F238E27FC236}">
                <a16:creationId xmlns:a16="http://schemas.microsoft.com/office/drawing/2014/main" id="{36A96EE3-A81F-7609-EC3B-5181C95A0393}"/>
              </a:ext>
            </a:extLst>
          </p:cNvPr>
          <p:cNvSpPr>
            <a:spLocks noGrp="1"/>
          </p:cNvSpPr>
          <p:nvPr>
            <p:ph sz="half" idx="2"/>
          </p:nvPr>
        </p:nvSpPr>
        <p:spPr>
          <a:xfrm>
            <a:off x="444500" y="1232452"/>
            <a:ext cx="6840883" cy="4957211"/>
          </a:xfrm>
        </p:spPr>
        <p:txBody>
          <a:bodyPr>
            <a:normAutofit fontScale="70000" lnSpcReduction="20000"/>
          </a:bodyPr>
          <a:lstStyle/>
          <a:p>
            <a:pPr algn="l">
              <a:buFont typeface="+mj-lt"/>
              <a:buAutoNum type="arabicPeriod"/>
            </a:pPr>
            <a:r>
              <a:rPr lang="en-US" b="1" i="0" dirty="0">
                <a:solidFill>
                  <a:srgbClr val="ECECEC"/>
                </a:solidFill>
                <a:effectLst/>
                <a:latin typeface="Söhne"/>
              </a:rPr>
              <a:t>Financial Institutions:</a:t>
            </a:r>
            <a:endParaRPr lang="en-US" b="0" i="0" dirty="0">
              <a:solidFill>
                <a:srgbClr val="ECECEC"/>
              </a:solidFill>
              <a:effectLst/>
              <a:latin typeface="Söhne"/>
            </a:endParaRPr>
          </a:p>
          <a:p>
            <a:pPr marL="742950" lvl="1" indent="-285750" algn="l">
              <a:buFont typeface="+mj-lt"/>
              <a:buAutoNum type="arabicPeriod"/>
            </a:pPr>
            <a:r>
              <a:rPr lang="en-US" sz="1800" b="0" i="0" dirty="0">
                <a:solidFill>
                  <a:srgbClr val="ECECEC"/>
                </a:solidFill>
                <a:effectLst/>
                <a:latin typeface="Söhne"/>
              </a:rPr>
              <a:t>Banks, credit card issuers, and financial institutions are primary end users of credit card fraud detection systems. They are responsible for safeguarding their customers' funds and ensuring the integrity of the payment ecosystem.</a:t>
            </a:r>
          </a:p>
          <a:p>
            <a:pPr marL="742950" lvl="1" indent="-285750" algn="l">
              <a:buFont typeface="+mj-lt"/>
              <a:buAutoNum type="arabicPeriod"/>
            </a:pPr>
            <a:r>
              <a:rPr lang="en-US" sz="1800" b="0" i="0" dirty="0">
                <a:solidFill>
                  <a:srgbClr val="ECECEC"/>
                </a:solidFill>
                <a:effectLst/>
                <a:latin typeface="Söhne"/>
              </a:rPr>
              <a:t>These institutions utilize fraud detection systems to monitor transactions in real-time, identify fraudulent activities, and take appropriate actions to prevent financial losses.</a:t>
            </a:r>
          </a:p>
          <a:p>
            <a:pPr marL="742950" lvl="1" indent="-285750" algn="l">
              <a:buFont typeface="+mj-lt"/>
              <a:buAutoNum type="arabicPeriod"/>
            </a:pPr>
            <a:r>
              <a:rPr lang="en-US" sz="1800" b="0" i="0" dirty="0">
                <a:solidFill>
                  <a:srgbClr val="ECECEC"/>
                </a:solidFill>
                <a:effectLst/>
                <a:latin typeface="Söhne"/>
              </a:rPr>
              <a:t>End users within financial institutions may include fraud analysts, risk managers, compliance officers, and security teams responsible for monitoring and managing fraud-related risks.</a:t>
            </a:r>
          </a:p>
          <a:p>
            <a:pPr algn="l">
              <a:buFont typeface="+mj-lt"/>
              <a:buAutoNum type="arabicPeriod"/>
            </a:pPr>
            <a:r>
              <a:rPr lang="en-US" b="1" i="0" dirty="0">
                <a:solidFill>
                  <a:srgbClr val="ECECEC"/>
                </a:solidFill>
                <a:effectLst/>
                <a:latin typeface="Söhne"/>
              </a:rPr>
              <a:t>Merchants and Payment Processors:</a:t>
            </a:r>
            <a:endParaRPr lang="en-US" b="0" i="0" dirty="0">
              <a:solidFill>
                <a:srgbClr val="ECECEC"/>
              </a:solidFill>
              <a:effectLst/>
              <a:latin typeface="Söhne"/>
            </a:endParaRPr>
          </a:p>
          <a:p>
            <a:pPr marL="742950" lvl="1" indent="-285750" algn="l">
              <a:buFont typeface="+mj-lt"/>
              <a:buAutoNum type="arabicPeriod"/>
            </a:pPr>
            <a:r>
              <a:rPr lang="en-US" sz="1800" b="0" i="0" dirty="0">
                <a:solidFill>
                  <a:srgbClr val="ECECEC"/>
                </a:solidFill>
                <a:effectLst/>
                <a:latin typeface="Söhne"/>
              </a:rPr>
              <a:t>Merchants and payment processors are also important end users of credit card fraud detection systems. They are responsible for processing transactions and preventing fraudulent activities within their own payment systems.</a:t>
            </a:r>
          </a:p>
          <a:p>
            <a:pPr marL="742950" lvl="1" indent="-285750" algn="l">
              <a:buFont typeface="+mj-lt"/>
              <a:buAutoNum type="arabicPeriod"/>
            </a:pPr>
            <a:r>
              <a:rPr lang="en-US" sz="1800" b="0" i="0" dirty="0">
                <a:solidFill>
                  <a:srgbClr val="ECECEC"/>
                </a:solidFill>
                <a:effectLst/>
                <a:latin typeface="Söhne"/>
              </a:rPr>
              <a:t>Merchants use fraud detection systems to identify suspicious transactions, detect fraudulent orders, and mitigate chargeback losses.</a:t>
            </a:r>
          </a:p>
          <a:p>
            <a:pPr marL="742950" lvl="1" indent="-285750" algn="l">
              <a:buFont typeface="+mj-lt"/>
              <a:buAutoNum type="arabicPeriod"/>
            </a:pPr>
            <a:r>
              <a:rPr lang="en-US" sz="1800" b="0" i="0" dirty="0">
                <a:solidFill>
                  <a:srgbClr val="ECECEC"/>
                </a:solidFill>
                <a:effectLst/>
                <a:latin typeface="Söhne"/>
              </a:rPr>
              <a:t>Payment processors integrate fraud detection capabilities into their payment gateways and processing platforms to provide fraud prevention services to their merchant clients.</a:t>
            </a:r>
          </a:p>
          <a:p>
            <a:pPr algn="l">
              <a:buFont typeface="+mj-lt"/>
              <a:buAutoNum type="arabicPeriod"/>
            </a:pPr>
            <a:r>
              <a:rPr lang="en-US" b="1" i="0" dirty="0">
                <a:solidFill>
                  <a:srgbClr val="ECECEC"/>
                </a:solidFill>
                <a:effectLst/>
                <a:latin typeface="Söhne"/>
              </a:rPr>
              <a:t>Cardholders:</a:t>
            </a:r>
            <a:endParaRPr lang="en-US" b="0" i="0" dirty="0">
              <a:solidFill>
                <a:srgbClr val="ECECEC"/>
              </a:solidFill>
              <a:effectLst/>
              <a:latin typeface="Söhne"/>
            </a:endParaRPr>
          </a:p>
          <a:p>
            <a:pPr marL="742950" lvl="1" indent="-285750" algn="l">
              <a:buFont typeface="+mj-lt"/>
              <a:buAutoNum type="arabicPeriod"/>
            </a:pPr>
            <a:r>
              <a:rPr lang="en-US" sz="1800" b="0" i="0" dirty="0">
                <a:solidFill>
                  <a:srgbClr val="ECECEC"/>
                </a:solidFill>
                <a:effectLst/>
                <a:latin typeface="Söhne"/>
              </a:rPr>
              <a:t>Cardholders are indirect end users of credit card fraud detection systems. While they may not directly interact with the fraud detection system, they benefit from the security measures implemented by financial institutions and merchants to protect their accounts.</a:t>
            </a:r>
          </a:p>
          <a:p>
            <a:pPr marL="742950" lvl="1" indent="-285750" algn="l">
              <a:buFont typeface="+mj-lt"/>
              <a:buAutoNum type="arabicPeriod"/>
            </a:pPr>
            <a:r>
              <a:rPr lang="en-US" sz="1800" b="0" i="0" dirty="0">
                <a:solidFill>
                  <a:srgbClr val="ECECEC"/>
                </a:solidFill>
                <a:effectLst/>
                <a:latin typeface="Söhne"/>
              </a:rPr>
              <a:t>Cardholders rely on fraud detection systems to detect and prevent unauthorized transactions, protect their financial assets, and maintain trust in the payment ecosystem.</a:t>
            </a:r>
          </a:p>
          <a:p>
            <a:pPr marL="742950" lvl="1" indent="-285750" algn="l">
              <a:buFont typeface="+mj-lt"/>
              <a:buAutoNum type="arabicPeriod"/>
            </a:pPr>
            <a:r>
              <a:rPr lang="en-US" sz="1800" b="0" i="0" dirty="0">
                <a:solidFill>
                  <a:srgbClr val="ECECEC"/>
                </a:solidFill>
                <a:effectLst/>
                <a:latin typeface="Söhne"/>
              </a:rPr>
              <a:t>In the event of fraudulent activity, cardholders may interact with customer service representatives or fraud detection teams to report suspicious transactions and resolve fraud-related issues.</a:t>
            </a:r>
          </a:p>
          <a:p>
            <a:endParaRPr lang="en-IN" dirty="0"/>
          </a:p>
        </p:txBody>
      </p:sp>
    </p:spTree>
    <p:extLst>
      <p:ext uri="{BB962C8B-B14F-4D97-AF65-F5344CB8AC3E}">
        <p14:creationId xmlns:p14="http://schemas.microsoft.com/office/powerpoint/2010/main" val="19239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1691-CB35-2328-3296-F04B53B2E5CD}"/>
              </a:ext>
            </a:extLst>
          </p:cNvPr>
          <p:cNvSpPr>
            <a:spLocks noGrp="1"/>
          </p:cNvSpPr>
          <p:nvPr>
            <p:ph type="title"/>
          </p:nvPr>
        </p:nvSpPr>
        <p:spPr>
          <a:xfrm>
            <a:off x="444500" y="542925"/>
            <a:ext cx="11214100" cy="424732"/>
          </a:xfrm>
        </p:spPr>
        <p:txBody>
          <a:bodyPr/>
          <a:lstStyle/>
          <a:p>
            <a:r>
              <a:rPr lang="en-IN" sz="2400" dirty="0"/>
              <a:t>SOLUTION AND ITS VALUE PREPOSITION</a:t>
            </a:r>
          </a:p>
        </p:txBody>
      </p:sp>
      <p:sp>
        <p:nvSpPr>
          <p:cNvPr id="3" name="Slide Number Placeholder 2">
            <a:extLst>
              <a:ext uri="{FF2B5EF4-FFF2-40B4-BE49-F238E27FC236}">
                <a16:creationId xmlns:a16="http://schemas.microsoft.com/office/drawing/2014/main" id="{ADCB9B00-FA5D-C8F6-7967-507C6262B1DE}"/>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76F21641-C7A8-EAC7-7F0F-8A41C4BA07F4}"/>
              </a:ext>
            </a:extLst>
          </p:cNvPr>
          <p:cNvSpPr>
            <a:spLocks noGrp="1"/>
          </p:cNvSpPr>
          <p:nvPr>
            <p:ph type="body" idx="1"/>
          </p:nvPr>
        </p:nvSpPr>
        <p:spPr/>
        <p:txBody>
          <a:bodyPr/>
          <a:lstStyle/>
          <a:p>
            <a:r>
              <a:rPr lang="en-IN" dirty="0"/>
              <a:t>SOLUTION</a:t>
            </a:r>
          </a:p>
        </p:txBody>
      </p:sp>
      <p:sp>
        <p:nvSpPr>
          <p:cNvPr id="5" name="Text Placeholder 4">
            <a:extLst>
              <a:ext uri="{FF2B5EF4-FFF2-40B4-BE49-F238E27FC236}">
                <a16:creationId xmlns:a16="http://schemas.microsoft.com/office/drawing/2014/main" id="{5D059EA7-E35F-FDCB-9B51-F05F4ECAD29A}"/>
              </a:ext>
            </a:extLst>
          </p:cNvPr>
          <p:cNvSpPr>
            <a:spLocks noGrp="1"/>
          </p:cNvSpPr>
          <p:nvPr>
            <p:ph type="body" sz="quarter" idx="3"/>
          </p:nvPr>
        </p:nvSpPr>
        <p:spPr/>
        <p:txBody>
          <a:bodyPr/>
          <a:lstStyle/>
          <a:p>
            <a:r>
              <a:rPr lang="en-IN" dirty="0"/>
              <a:t>VALUE PREPOSITION</a:t>
            </a:r>
          </a:p>
        </p:txBody>
      </p:sp>
      <p:sp>
        <p:nvSpPr>
          <p:cNvPr id="6" name="Content Placeholder 5">
            <a:extLst>
              <a:ext uri="{FF2B5EF4-FFF2-40B4-BE49-F238E27FC236}">
                <a16:creationId xmlns:a16="http://schemas.microsoft.com/office/drawing/2014/main" id="{FF079C86-D937-7CC8-31D6-8D08C5A339B8}"/>
              </a:ext>
            </a:extLst>
          </p:cNvPr>
          <p:cNvSpPr>
            <a:spLocks noGrp="1"/>
          </p:cNvSpPr>
          <p:nvPr>
            <p:ph sz="half" idx="2"/>
          </p:nvPr>
        </p:nvSpPr>
        <p:spPr/>
        <p:txBody>
          <a:bodyPr>
            <a:normAutofit fontScale="70000" lnSpcReduction="20000"/>
          </a:bodyPr>
          <a:lstStyle/>
          <a:p>
            <a:pPr algn="l">
              <a:buFont typeface="+mj-lt"/>
              <a:buAutoNum type="arabicPeriod"/>
            </a:pPr>
            <a:r>
              <a:rPr lang="en-US" b="1" i="0" dirty="0">
                <a:solidFill>
                  <a:srgbClr val="ECECEC"/>
                </a:solidFill>
                <a:effectLst/>
                <a:latin typeface="Söhne"/>
              </a:rPr>
              <a:t>Data Collection and Preprocessing:</a:t>
            </a:r>
            <a:r>
              <a:rPr lang="en-US" b="0" i="0" dirty="0">
                <a:solidFill>
                  <a:srgbClr val="ECECEC"/>
                </a:solidFill>
                <a:effectLst/>
                <a:latin typeface="Söhne"/>
              </a:rPr>
              <a:t> Obtain transaction data from financial institutions and merchants, preprocess the data to handle missing values and encode categorical variables, and extract relevant features for analysis.</a:t>
            </a:r>
          </a:p>
          <a:p>
            <a:pPr algn="l">
              <a:buFont typeface="+mj-lt"/>
              <a:buAutoNum type="arabicPeriod"/>
            </a:pPr>
            <a:r>
              <a:rPr lang="en-US" b="1" i="0" dirty="0">
                <a:solidFill>
                  <a:srgbClr val="ECECEC"/>
                </a:solidFill>
                <a:effectLst/>
                <a:latin typeface="Söhne"/>
              </a:rPr>
              <a:t>Model Development:</a:t>
            </a:r>
            <a:r>
              <a:rPr lang="en-US" b="0" i="0" dirty="0">
                <a:solidFill>
                  <a:srgbClr val="ECECEC"/>
                </a:solidFill>
                <a:effectLst/>
                <a:latin typeface="Söhne"/>
              </a:rPr>
              <a:t> Train and evaluate machine learning models, such as logistic regression, decision trees, random forests, or neural networks, on historical transaction data to identify patterns indicative of fraudulent activity.</a:t>
            </a:r>
          </a:p>
          <a:p>
            <a:pPr algn="l">
              <a:buFont typeface="+mj-lt"/>
              <a:buAutoNum type="arabicPeriod"/>
            </a:pPr>
            <a:r>
              <a:rPr lang="en-US" b="1" i="0" dirty="0">
                <a:solidFill>
                  <a:srgbClr val="ECECEC"/>
                </a:solidFill>
                <a:effectLst/>
                <a:latin typeface="Söhne"/>
              </a:rPr>
              <a:t>Real-time Detection System:</a:t>
            </a:r>
            <a:r>
              <a:rPr lang="en-US" b="0" i="0" dirty="0">
                <a:solidFill>
                  <a:srgbClr val="ECECEC"/>
                </a:solidFill>
                <a:effectLst/>
                <a:latin typeface="Söhne"/>
              </a:rPr>
              <a:t> Develop a real-time fraud detection system capable of analyzing incoming transactions in milliseconds, integrating machine learning models to identify potential fraud and trigger alerts or interventions when suspicious activity is detected.</a:t>
            </a:r>
          </a:p>
          <a:p>
            <a:pPr algn="l">
              <a:buFont typeface="+mj-lt"/>
              <a:buAutoNum type="arabicPeriod"/>
            </a:pPr>
            <a:r>
              <a:rPr lang="en-US" b="1" i="0" dirty="0">
                <a:solidFill>
                  <a:srgbClr val="ECECEC"/>
                </a:solidFill>
                <a:effectLst/>
                <a:latin typeface="Söhne"/>
              </a:rPr>
              <a:t>Integration and Deployment:</a:t>
            </a:r>
            <a:r>
              <a:rPr lang="en-US" b="0" i="0" dirty="0">
                <a:solidFill>
                  <a:srgbClr val="ECECEC"/>
                </a:solidFill>
                <a:effectLst/>
                <a:latin typeface="Söhne"/>
              </a:rPr>
              <a:t> Integrate the fraud detection system into existing banking systems, payment processing platforms, or merchant checkout processes, ensuring seamless integration and scalability for high-volume transaction processing.</a:t>
            </a:r>
          </a:p>
          <a:p>
            <a:pPr algn="l">
              <a:buFont typeface="+mj-lt"/>
              <a:buAutoNum type="arabicPeriod"/>
            </a:pPr>
            <a:r>
              <a:rPr lang="en-US" b="1" i="0" dirty="0">
                <a:solidFill>
                  <a:srgbClr val="ECECEC"/>
                </a:solidFill>
                <a:effectLst/>
                <a:latin typeface="Söhne"/>
              </a:rPr>
              <a:t>Monitoring and Continuous Improvement:</a:t>
            </a:r>
            <a:r>
              <a:rPr lang="en-US" b="0" i="0" dirty="0">
                <a:solidFill>
                  <a:srgbClr val="ECECEC"/>
                </a:solidFill>
                <a:effectLst/>
                <a:latin typeface="Söhne"/>
              </a:rPr>
              <a:t> Implement monitoring mechanisms to track model performance, detect anomalies, and ensure continuous improvement through feedback loops, model retraining, and adaptation to evolving fraud patterns.</a:t>
            </a:r>
          </a:p>
          <a:p>
            <a:endParaRPr lang="en-IN" dirty="0"/>
          </a:p>
        </p:txBody>
      </p:sp>
      <p:sp>
        <p:nvSpPr>
          <p:cNvPr id="7" name="Content Placeholder 6">
            <a:extLst>
              <a:ext uri="{FF2B5EF4-FFF2-40B4-BE49-F238E27FC236}">
                <a16:creationId xmlns:a16="http://schemas.microsoft.com/office/drawing/2014/main" id="{66596206-B13C-8BB7-CD5B-450706442C6D}"/>
              </a:ext>
            </a:extLst>
          </p:cNvPr>
          <p:cNvSpPr>
            <a:spLocks noGrp="1"/>
          </p:cNvSpPr>
          <p:nvPr>
            <p:ph sz="quarter" idx="4"/>
          </p:nvPr>
        </p:nvSpPr>
        <p:spPr/>
        <p:txBody>
          <a:bodyPr>
            <a:normAutofit fontScale="77500" lnSpcReduction="20000"/>
          </a:bodyPr>
          <a:lstStyle/>
          <a:p>
            <a:pPr algn="l">
              <a:buFont typeface="+mj-lt"/>
              <a:buAutoNum type="arabicPeriod"/>
            </a:pPr>
            <a:r>
              <a:rPr lang="en-US" b="1" i="0" dirty="0">
                <a:solidFill>
                  <a:srgbClr val="ECECEC"/>
                </a:solidFill>
                <a:effectLst/>
                <a:latin typeface="Söhne"/>
              </a:rPr>
              <a:t>Fraud Prevention and Mitigation:</a:t>
            </a:r>
            <a:r>
              <a:rPr lang="en-US" b="0" i="0" dirty="0">
                <a:solidFill>
                  <a:srgbClr val="ECECEC"/>
                </a:solidFill>
                <a:effectLst/>
                <a:latin typeface="Söhne"/>
              </a:rPr>
              <a:t> The solution helps financial institutions and merchants prevent and mitigate fraudulent activities, reducing financial losses and preserving trust in the payment ecosystem.</a:t>
            </a:r>
          </a:p>
          <a:p>
            <a:pPr algn="l">
              <a:buFont typeface="+mj-lt"/>
              <a:buAutoNum type="arabicPeriod"/>
            </a:pPr>
            <a:r>
              <a:rPr lang="en-US" b="1" i="0" dirty="0">
                <a:solidFill>
                  <a:srgbClr val="ECECEC"/>
                </a:solidFill>
                <a:effectLst/>
                <a:latin typeface="Söhne"/>
              </a:rPr>
              <a:t>Enhanced Security:</a:t>
            </a:r>
            <a:r>
              <a:rPr lang="en-US" b="0" i="0" dirty="0">
                <a:solidFill>
                  <a:srgbClr val="ECECEC"/>
                </a:solidFill>
                <a:effectLst/>
                <a:latin typeface="Söhne"/>
              </a:rPr>
              <a:t> By proactively identifying and stopping fraudulent transactions in real-time, the solution enhances the security of credit card transactions, protecting cardholders from unauthorized charges and fraudulent activities.</a:t>
            </a:r>
          </a:p>
          <a:p>
            <a:pPr algn="l">
              <a:buFont typeface="+mj-lt"/>
              <a:buAutoNum type="arabicPeriod"/>
            </a:pPr>
            <a:r>
              <a:rPr lang="en-US" b="1" i="0" dirty="0">
                <a:solidFill>
                  <a:srgbClr val="ECECEC"/>
                </a:solidFill>
                <a:effectLst/>
                <a:latin typeface="Söhne"/>
              </a:rPr>
              <a:t>Improved Operational Efficiency:</a:t>
            </a:r>
            <a:r>
              <a:rPr lang="en-US" b="0" i="0" dirty="0">
                <a:solidFill>
                  <a:srgbClr val="ECECEC"/>
                </a:solidFill>
                <a:effectLst/>
                <a:latin typeface="Söhne"/>
              </a:rPr>
              <a:t> Automation of fraud detection processes and real-time analysis of transactions improve operational efficiency, reducing manual intervention and streamlining fraud detection workflows.</a:t>
            </a:r>
          </a:p>
          <a:p>
            <a:pPr algn="l">
              <a:buFont typeface="+mj-lt"/>
              <a:buAutoNum type="arabicPeriod"/>
            </a:pPr>
            <a:r>
              <a:rPr lang="en-US" b="1" i="0" dirty="0">
                <a:solidFill>
                  <a:srgbClr val="ECECEC"/>
                </a:solidFill>
                <a:effectLst/>
                <a:latin typeface="Söhne"/>
              </a:rPr>
              <a:t>Cost Savings:</a:t>
            </a:r>
            <a:r>
              <a:rPr lang="en-US" b="0" i="0" dirty="0">
                <a:solidFill>
                  <a:srgbClr val="ECECEC"/>
                </a:solidFill>
                <a:effectLst/>
                <a:latin typeface="Söhne"/>
              </a:rPr>
              <a:t> By minimizing fraudulent losses, chargebacks, and operational expenses associated with fraud investigations, the solution helps financial institutions and merchants save costs and improve profitability.</a:t>
            </a:r>
          </a:p>
          <a:p>
            <a:pPr algn="l">
              <a:buFont typeface="+mj-lt"/>
              <a:buAutoNum type="arabicPeriod"/>
            </a:pPr>
            <a:r>
              <a:rPr lang="en-US" b="1" i="0" dirty="0">
                <a:solidFill>
                  <a:srgbClr val="ECECEC"/>
                </a:solidFill>
                <a:effectLst/>
                <a:latin typeface="Söhne"/>
              </a:rPr>
              <a:t>Customer Trust and Satisfaction:</a:t>
            </a:r>
            <a:r>
              <a:rPr lang="en-US" b="0" i="0" dirty="0">
                <a:solidFill>
                  <a:srgbClr val="ECECEC"/>
                </a:solidFill>
                <a:effectLst/>
                <a:latin typeface="Söhne"/>
              </a:rPr>
              <a:t> Providing a secure and reliable payment experience instills trust and confidence in cardholders, enhancing customer satisfaction and loyalty.</a:t>
            </a:r>
          </a:p>
        </p:txBody>
      </p:sp>
    </p:spTree>
    <p:extLst>
      <p:ext uri="{BB962C8B-B14F-4D97-AF65-F5344CB8AC3E}">
        <p14:creationId xmlns:p14="http://schemas.microsoft.com/office/powerpoint/2010/main" val="349299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THE WOW IN YOUR SOLUTION</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2000" b="0" i="0" dirty="0">
                <a:solidFill>
                  <a:srgbClr val="ECECEC"/>
                </a:solidFill>
                <a:effectLst/>
                <a:latin typeface="Söhne"/>
              </a:rPr>
              <a:t>By incorporating these elements into your credit card fraud detection solution using deep learning, you can create a truly remarkable and innovative system that delivers state-of-the-art performance in detecting and preventing fraudulent transactions, thereby safeguarding financial institutions, merchants, and cardholders against financial losses and maintaining trust in the payment ecosystem</a:t>
            </a:r>
            <a:r>
              <a:rPr lang="en-US" b="0" i="0" dirty="0">
                <a:solidFill>
                  <a:srgbClr val="ECECEC"/>
                </a:solidFill>
                <a:effectLst/>
                <a:latin typeface="Söhne"/>
              </a:rPr>
              <a:t>.</a:t>
            </a: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3E21-8354-ECB7-448A-CA57FA2C6AFE}"/>
              </a:ext>
            </a:extLst>
          </p:cNvPr>
          <p:cNvSpPr>
            <a:spLocks noGrp="1"/>
          </p:cNvSpPr>
          <p:nvPr>
            <p:ph type="title"/>
          </p:nvPr>
        </p:nvSpPr>
        <p:spPr/>
        <p:txBody>
          <a:bodyPr/>
          <a:lstStyle/>
          <a:p>
            <a:r>
              <a:rPr lang="en-IN" dirty="0"/>
              <a:t>MODELLING</a:t>
            </a:r>
          </a:p>
        </p:txBody>
      </p:sp>
      <p:sp>
        <p:nvSpPr>
          <p:cNvPr id="3" name="Text Placeholder 2">
            <a:extLst>
              <a:ext uri="{FF2B5EF4-FFF2-40B4-BE49-F238E27FC236}">
                <a16:creationId xmlns:a16="http://schemas.microsoft.com/office/drawing/2014/main" id="{5BED8D8D-64FD-D9A7-76F3-A4CCFBE78E41}"/>
              </a:ext>
            </a:extLst>
          </p:cNvPr>
          <p:cNvSpPr>
            <a:spLocks noGrp="1"/>
          </p:cNvSpPr>
          <p:nvPr>
            <p:ph type="body" sz="quarter" idx="18"/>
          </p:nvPr>
        </p:nvSpPr>
        <p:spPr>
          <a:xfrm>
            <a:off x="542094" y="1630017"/>
            <a:ext cx="9402006" cy="4073116"/>
          </a:xfrm>
        </p:spPr>
        <p:txBody>
          <a:bodyPr/>
          <a:lstStyle/>
          <a:p>
            <a:pPr marL="0" indent="0" algn="l">
              <a:buNone/>
            </a:pPr>
            <a:r>
              <a:rPr lang="en-US" sz="2400" b="0" i="0" dirty="0">
                <a:effectLst/>
                <a:latin typeface="Google Sans"/>
              </a:rPr>
              <a:t>Modelling is done in this project using CNN training and modelling by followed steps,</a:t>
            </a:r>
          </a:p>
          <a:p>
            <a:pPr algn="l">
              <a:buFont typeface="+mj-lt"/>
              <a:buAutoNum type="arabicPeriod"/>
            </a:pPr>
            <a:r>
              <a:rPr lang="en-US" sz="2400" b="0" i="0" dirty="0">
                <a:effectLst/>
                <a:latin typeface="Google Sans"/>
              </a:rPr>
              <a:t>Initially, Import TensorFlow.</a:t>
            </a:r>
          </a:p>
          <a:p>
            <a:pPr algn="l">
              <a:buFont typeface="+mj-lt"/>
              <a:buAutoNum type="arabicPeriod"/>
            </a:pPr>
            <a:r>
              <a:rPr lang="en-US" sz="2400" dirty="0">
                <a:latin typeface="Google Sans"/>
              </a:rPr>
              <a:t>t</a:t>
            </a:r>
            <a:r>
              <a:rPr lang="en-US" sz="2400" b="0" i="0" dirty="0">
                <a:effectLst/>
                <a:latin typeface="Google Sans"/>
              </a:rPr>
              <a:t>hen, Download and prepare your dataset.</a:t>
            </a:r>
          </a:p>
          <a:p>
            <a:pPr algn="l">
              <a:buFont typeface="+mj-lt"/>
              <a:buAutoNum type="arabicPeriod"/>
            </a:pPr>
            <a:r>
              <a:rPr lang="en-US" sz="2400" dirty="0">
                <a:latin typeface="Google Sans"/>
              </a:rPr>
              <a:t>t</a:t>
            </a:r>
            <a:r>
              <a:rPr lang="en-US" sz="2400" b="0" i="0" dirty="0">
                <a:effectLst/>
                <a:latin typeface="Google Sans"/>
              </a:rPr>
              <a:t>hen, Verify the data.</a:t>
            </a:r>
          </a:p>
          <a:p>
            <a:pPr algn="l">
              <a:buFont typeface="+mj-lt"/>
              <a:buAutoNum type="arabicPeriod"/>
            </a:pPr>
            <a:r>
              <a:rPr lang="en-US" sz="2400" b="0" i="0" dirty="0">
                <a:effectLst/>
                <a:latin typeface="Google Sans"/>
              </a:rPr>
              <a:t>Followed by, Create the convolutional base.</a:t>
            </a:r>
          </a:p>
          <a:p>
            <a:pPr algn="l">
              <a:buFont typeface="+mj-lt"/>
              <a:buAutoNum type="arabicPeriod"/>
            </a:pPr>
            <a:r>
              <a:rPr lang="en-US" sz="2400" dirty="0">
                <a:latin typeface="Google Sans"/>
              </a:rPr>
              <a:t>t</a:t>
            </a:r>
            <a:r>
              <a:rPr lang="en-US" sz="2400" b="0" i="0" dirty="0">
                <a:effectLst/>
                <a:latin typeface="Google Sans"/>
              </a:rPr>
              <a:t>hen, Add Dense layers on top.</a:t>
            </a:r>
          </a:p>
          <a:p>
            <a:pPr algn="l">
              <a:buFont typeface="+mj-lt"/>
              <a:buAutoNum type="arabicPeriod"/>
            </a:pPr>
            <a:r>
              <a:rPr lang="en-US" sz="2400" dirty="0">
                <a:latin typeface="Google Sans"/>
              </a:rPr>
              <a:t>t</a:t>
            </a:r>
            <a:r>
              <a:rPr lang="en-US" sz="2400" b="0" i="0" dirty="0">
                <a:effectLst/>
                <a:latin typeface="Google Sans"/>
              </a:rPr>
              <a:t>hen, Compile and train the model.</a:t>
            </a:r>
          </a:p>
          <a:p>
            <a:pPr algn="l">
              <a:buFont typeface="+mj-lt"/>
              <a:buAutoNum type="arabicPeriod"/>
            </a:pPr>
            <a:r>
              <a:rPr lang="en-US" sz="2400" b="0" i="0" dirty="0">
                <a:effectLst/>
                <a:latin typeface="Google Sans"/>
              </a:rPr>
              <a:t>Finally, Evaluate the model.</a:t>
            </a:r>
          </a:p>
          <a:p>
            <a:pPr marL="0" indent="0" algn="l">
              <a:buNone/>
            </a:pPr>
            <a:r>
              <a:rPr lang="en-US" sz="2400" dirty="0">
                <a:latin typeface="Google Sans"/>
              </a:rPr>
              <a:t>Thus , CNN modelling and training is performed.</a:t>
            </a:r>
            <a:endParaRPr lang="en-US" sz="2400" b="0" i="0" dirty="0">
              <a:effectLst/>
              <a:latin typeface="Google Sans"/>
            </a:endParaRPr>
          </a:p>
          <a:p>
            <a:endParaRPr lang="en-IN" dirty="0"/>
          </a:p>
        </p:txBody>
      </p:sp>
      <p:sp>
        <p:nvSpPr>
          <p:cNvPr id="4" name="Slide Number Placeholder 3">
            <a:extLst>
              <a:ext uri="{FF2B5EF4-FFF2-40B4-BE49-F238E27FC236}">
                <a16:creationId xmlns:a16="http://schemas.microsoft.com/office/drawing/2014/main" id="{9CF2FF43-3B04-9FDE-C84B-58F5CEE39312}"/>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39560120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76</TotalTime>
  <Words>1092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Google Sans</vt:lpstr>
      <vt:lpstr>Söhne</vt:lpstr>
      <vt:lpstr>Trade Gothic LT Pro</vt:lpstr>
      <vt:lpstr>Trebuchet MS</vt:lpstr>
      <vt:lpstr>Office Theme</vt:lpstr>
      <vt:lpstr>POOJITHA S</vt:lpstr>
      <vt:lpstr>PROJECT TITLE</vt:lpstr>
      <vt:lpstr>AGENDA</vt:lpstr>
      <vt:lpstr>PROBLEM STATEMENT</vt:lpstr>
      <vt:lpstr>PROJECT OVERVIEW</vt:lpstr>
      <vt:lpstr>WHO ARE THE END USERS ?</vt:lpstr>
      <vt:lpstr>SOLUTION AND ITS VALUE PREPOSITION</vt:lpstr>
      <vt:lpstr>THE WOW IN YOUR SOLUTION</vt:lpstr>
      <vt:lpstr>MODELLING</vt:lpstr>
      <vt:lpstr>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POOJITHA S</dc:title>
  <dc:creator>hari haran</dc:creator>
  <cp:lastModifiedBy>hari haran</cp:lastModifiedBy>
  <cp:revision>1</cp:revision>
  <dcterms:created xsi:type="dcterms:W3CDTF">2024-03-31T17:18:58Z</dcterms:created>
  <dcterms:modified xsi:type="dcterms:W3CDTF">2024-03-31T18:35:20Z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