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CDC4E1-1CD6-4694-B970-2D4AD3022DC0}">
  <a:tblStyle styleId="{A1CDC4E1-1CD6-4694-B970-2D4AD3022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576CD18-7AE4-4888-A1D4-5AE1390E224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Franklin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bb400e1c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3bb400e1c7_2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9a53fc9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9a53fc9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9a53fc95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59a53fc9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bb400e1c7_2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3bb400e1c7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9a53fc95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9a53fc95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9a53fc9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9a53fc9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bb400e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bb400e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bb400e1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bb400e1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bb400e1c7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33bb400e1c7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bb400e1c7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33bb400e1c7_2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bb400e1c7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3bb400e1c7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bb400e1c7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33bb400e1c7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bb400e1c7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33bb400e1c7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291bed3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291bed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bb400e1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bb400e1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bb400e1c7_2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3bb400e1c7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9a53fc95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59a53fc9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bb400e1c7_2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3bb400e1c7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436346" y="1341340"/>
            <a:ext cx="6270922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009930" y="2967209"/>
            <a:ext cx="5123755" cy="8146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64643" y="4840040"/>
            <a:ext cx="1205958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1938041" y="4840040"/>
            <a:ext cx="526753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37301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564643" y="558352"/>
            <a:ext cx="8005588" cy="4012253"/>
            <a:chOff x="752858" y="744469"/>
            <a:chExt cx="10674117" cy="5349671"/>
          </a:xfrm>
        </p:grpSpPr>
        <p:sp>
          <p:nvSpPr>
            <p:cNvPr id="64" name="Google Shape;64;p14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028700" y="1714499"/>
            <a:ext cx="3335839" cy="26860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94052" y="1714499"/>
            <a:ext cx="3335839" cy="26860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73769" y="976020"/>
            <a:ext cx="7209728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573769" y="3162246"/>
            <a:ext cx="7209728" cy="857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554181" y="4840040"/>
            <a:ext cx="1216807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1938234" y="4840040"/>
            <a:ext cx="526753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37301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 title="Crop Mark"/>
          <p:cNvSpPr/>
          <p:nvPr/>
        </p:nvSpPr>
        <p:spPr>
          <a:xfrm>
            <a:off x="6113972" y="1264239"/>
            <a:ext cx="2456260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028700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1028700" y="2478905"/>
            <a:ext cx="3332988" cy="19216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4893761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4893761" y="2478905"/>
            <a:ext cx="3332988" cy="19216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92015" y="514351"/>
            <a:ext cx="3909060" cy="3881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542925" y="2142258"/>
            <a:ext cx="2891790" cy="22582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542925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1654459" y="4840040"/>
            <a:ext cx="178025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412355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4149090" y="0"/>
            <a:ext cx="499491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42925" y="2141976"/>
            <a:ext cx="2891790" cy="2258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542925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1654459" y="4840040"/>
            <a:ext cx="178025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7412355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3289697" y="-539353"/>
            <a:ext cx="267890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818367" y="1847171"/>
            <a:ext cx="3932433" cy="11743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2129849" y="-633031"/>
            <a:ext cx="3932433" cy="6134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573769" y="976020"/>
            <a:ext cx="7209728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573769" y="3162246"/>
            <a:ext cx="7209728" cy="857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554181" y="4840040"/>
            <a:ext cx="1216807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1938234" y="4840040"/>
            <a:ext cx="526753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37301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6" title="Crop Mark"/>
          <p:cNvSpPr/>
          <p:nvPr/>
        </p:nvSpPr>
        <p:spPr>
          <a:xfrm>
            <a:off x="6113972" y="1264239"/>
            <a:ext cx="2456260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5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1455469" y="1039669"/>
            <a:ext cx="62331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ibre Franklin"/>
              <a:buNone/>
            </a:pPr>
            <a:r>
              <a:rPr lang="en" sz="2700"/>
              <a:t>MultiObjective </a:t>
            </a:r>
            <a:r>
              <a:rPr lang="en" sz="2700"/>
              <a:t>Vehicle Routing Problem with Time Window</a:t>
            </a:r>
            <a:endParaRPr/>
          </a:p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4001525" y="2249373"/>
            <a:ext cx="3831900" cy="1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" sz="1800"/>
              <a:t>Group members:-</a:t>
            </a:r>
            <a:endParaRPr/>
          </a:p>
          <a:p>
            <a:pPr indent="-260350" lvl="1" marL="5969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" sz="1300"/>
              <a:t>IIT2021091 (Sanjay Vishnoi)</a:t>
            </a:r>
            <a:endParaRPr/>
          </a:p>
          <a:p>
            <a:pPr indent="-260350" lvl="1" marL="5969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" sz="1300"/>
              <a:t>IIT2021093 (Ramesh Kumar)</a:t>
            </a:r>
            <a:endParaRPr/>
          </a:p>
          <a:p>
            <a:pPr indent="-260350" lvl="1" marL="5969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" sz="1300"/>
              <a:t>IIT2021256 (Harsh Kumar)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3800213" y="3711420"/>
            <a:ext cx="4234500" cy="540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 the guidance of </a:t>
            </a:r>
            <a:r>
              <a:rPr b="1" i="1" lang="en" sz="15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Dr. Gaurav Srivastava</a:t>
            </a:r>
            <a:endParaRPr b="1" i="1" sz="1800" u="sng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1114425" y="235125"/>
            <a:ext cx="7200900" cy="8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Steps in NSGA-III:</a:t>
            </a:r>
            <a:r>
              <a:rPr b="1" lang="en" sz="1500"/>
              <a:t>[6]</a:t>
            </a:r>
            <a:endParaRPr b="1" sz="1500"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1187925" y="999300"/>
            <a:ext cx="7200900" cy="245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Population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Non-Dominated Sorting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Point Generation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Point Association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Niche Preservation (Environmental Selection)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Selection, Crossover, and Mutation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Update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1028700" y="345425"/>
            <a:ext cx="7356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r>
              <a:rPr b="1" lang="en"/>
              <a:t>Results of NSGA-II with State of Art:</a:t>
            </a:r>
            <a:r>
              <a:rPr b="1" lang="en" sz="1300"/>
              <a:t>[1]</a:t>
            </a:r>
            <a:endParaRPr b="1" sz="1300"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107692"/>
              <a:buNone/>
            </a:pPr>
            <a:r>
              <a:t/>
            </a:r>
            <a:endParaRPr b="1" sz="1300"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1859450" y="18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1087650"/>
                <a:gridCol w="1087650"/>
                <a:gridCol w="1084200"/>
                <a:gridCol w="1091125"/>
                <a:gridCol w="1058800"/>
                <a:gridCol w="1116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R101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25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8</a:t>
                      </a:r>
                      <a:r>
                        <a:rPr lang="en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617 km</a:t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618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R101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50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12</a:t>
                      </a:r>
                      <a:r>
                        <a:rPr lang="en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1044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12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1054 km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C101</a:t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25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3</a:t>
                      </a:r>
                      <a:r>
                        <a:rPr lang="en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191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3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184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 km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C101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50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5</a:t>
                      </a:r>
                      <a:r>
                        <a:rPr lang="en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21425" marB="21425" marR="21425" marL="2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362 km</a:t>
                      </a:r>
                      <a:endParaRPr sz="1500" u="none" cap="none" strike="noStrike"/>
                    </a:p>
                  </a:txBody>
                  <a:tcPr marT="21425" marB="21425" marR="21425" marL="2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5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339 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km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37"/>
          <p:cNvGraphicFramePr/>
          <p:nvPr/>
        </p:nvGraphicFramePr>
        <p:xfrm>
          <a:off x="1859456" y="122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{6576CD18-7AE4-4888-A1D4-5AE1390E224C}</a:tableStyleId>
              </a:tblPr>
              <a:tblGrid>
                <a:gridCol w="1087650"/>
                <a:gridCol w="1087650"/>
                <a:gridCol w="2175325"/>
                <a:gridCol w="2175300"/>
              </a:tblGrid>
              <a:tr h="5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Instance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300"/>
                        <a:t>No. of customers</a:t>
                      </a:r>
                      <a:endParaRPr sz="13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Optimal Results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(No. of Vehicles, Total Distance)</a:t>
                      </a:r>
                      <a:endParaRPr sz="10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Our </a:t>
                      </a:r>
                      <a:r>
                        <a:rPr lang="en" sz="1600"/>
                        <a:t>NSGA II Results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(No. of Vehicles, Total Distance)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graphicFrame>
        <p:nvGraphicFramePr>
          <p:cNvPr id="216" name="Google Shape;216;p37"/>
          <p:cNvGraphicFramePr/>
          <p:nvPr/>
        </p:nvGraphicFramePr>
        <p:xfrm>
          <a:off x="1028706" y="122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{6576CD18-7AE4-4888-A1D4-5AE1390E224C}</a:tableStyleId>
              </a:tblPr>
              <a:tblGrid>
                <a:gridCol w="830750"/>
              </a:tblGrid>
              <a:tr h="5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 No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graphicFrame>
        <p:nvGraphicFramePr>
          <p:cNvPr id="217" name="Google Shape;217;p37"/>
          <p:cNvGraphicFramePr/>
          <p:nvPr/>
        </p:nvGraphicFramePr>
        <p:xfrm>
          <a:off x="1028700" y="18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830750"/>
              </a:tblGrid>
              <a:tr h="62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1.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2.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3. </a:t>
                      </a:r>
                      <a:endParaRPr sz="20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4.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37"/>
          <p:cNvGraphicFramePr/>
          <p:nvPr/>
        </p:nvGraphicFramePr>
        <p:xfrm>
          <a:off x="1859438" y="44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1087650"/>
                <a:gridCol w="1087650"/>
                <a:gridCol w="1084200"/>
                <a:gridCol w="1091125"/>
                <a:gridCol w="1058800"/>
                <a:gridCol w="1116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RC101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25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4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461 km</a:t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454 km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37"/>
          <p:cNvGraphicFramePr/>
          <p:nvPr/>
        </p:nvGraphicFramePr>
        <p:xfrm>
          <a:off x="1028700" y="44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830750"/>
              </a:tblGrid>
              <a:tr h="62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028700" y="345425"/>
            <a:ext cx="7356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107692"/>
              <a:buNone/>
            </a:pPr>
            <a:r>
              <a:rPr b="1" lang="en"/>
              <a:t>Results of NSGA-III with </a:t>
            </a:r>
            <a:r>
              <a:rPr b="1" lang="en"/>
              <a:t>State of Art</a:t>
            </a:r>
            <a:r>
              <a:rPr b="1" lang="en"/>
              <a:t>:</a:t>
            </a:r>
            <a:r>
              <a:rPr b="1" lang="en" sz="1300"/>
              <a:t>[1]</a:t>
            </a:r>
            <a:endParaRPr b="1" sz="1300"/>
          </a:p>
        </p:txBody>
      </p:sp>
      <p:graphicFrame>
        <p:nvGraphicFramePr>
          <p:cNvPr id="225" name="Google Shape;225;p38"/>
          <p:cNvGraphicFramePr/>
          <p:nvPr/>
        </p:nvGraphicFramePr>
        <p:xfrm>
          <a:off x="1859450" y="18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1087650"/>
                <a:gridCol w="1087650"/>
                <a:gridCol w="1084200"/>
                <a:gridCol w="1091125"/>
                <a:gridCol w="1058800"/>
                <a:gridCol w="1116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R101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25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8</a:t>
                      </a:r>
                      <a:r>
                        <a:rPr lang="en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617 km</a:t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618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R101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50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12</a:t>
                      </a:r>
                      <a:r>
                        <a:rPr lang="en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1044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12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1057 km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C101</a:t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25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3</a:t>
                      </a:r>
                      <a:r>
                        <a:rPr lang="en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191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217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RC101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25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4</a:t>
                      </a:r>
                      <a:endParaRPr sz="1500" u="none" cap="none" strike="noStrike"/>
                    </a:p>
                  </a:txBody>
                  <a:tcPr marT="21425" marB="21425" marR="21425" marL="2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461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km</a:t>
                      </a:r>
                      <a:endParaRPr sz="1500" u="none" cap="none" strike="noStrike"/>
                    </a:p>
                  </a:txBody>
                  <a:tcPr marT="21425" marB="21425" marR="21425" marL="2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562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km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38"/>
          <p:cNvGraphicFramePr/>
          <p:nvPr/>
        </p:nvGraphicFramePr>
        <p:xfrm>
          <a:off x="1859456" y="122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{6576CD18-7AE4-4888-A1D4-5AE1390E224C}</a:tableStyleId>
              </a:tblPr>
              <a:tblGrid>
                <a:gridCol w="1087650"/>
                <a:gridCol w="1087650"/>
                <a:gridCol w="2175325"/>
                <a:gridCol w="2175300"/>
              </a:tblGrid>
              <a:tr h="5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Instance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300"/>
                        <a:t>No. of customers</a:t>
                      </a:r>
                      <a:endParaRPr sz="13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Optimal Results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(No. of Vehicles, Total Distance)</a:t>
                      </a:r>
                      <a:endParaRPr sz="10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Our </a:t>
                      </a:r>
                      <a:r>
                        <a:rPr lang="en" sz="1600"/>
                        <a:t>NSGA III Results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(No. of Vehicles, Total Distance)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graphicFrame>
        <p:nvGraphicFramePr>
          <p:cNvPr id="227" name="Google Shape;227;p38"/>
          <p:cNvGraphicFramePr/>
          <p:nvPr/>
        </p:nvGraphicFramePr>
        <p:xfrm>
          <a:off x="1028706" y="122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{6576CD18-7AE4-4888-A1D4-5AE1390E224C}</a:tableStyleId>
              </a:tblPr>
              <a:tblGrid>
                <a:gridCol w="830750"/>
              </a:tblGrid>
              <a:tr h="5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 No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graphicFrame>
        <p:nvGraphicFramePr>
          <p:cNvPr id="228" name="Google Shape;228;p38"/>
          <p:cNvGraphicFramePr/>
          <p:nvPr/>
        </p:nvGraphicFramePr>
        <p:xfrm>
          <a:off x="1028700" y="18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830750"/>
              </a:tblGrid>
              <a:tr h="62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1.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2.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3. </a:t>
                      </a:r>
                      <a:endParaRPr sz="20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4. 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" name="Google Shape;229;p38"/>
          <p:cNvGraphicFramePr/>
          <p:nvPr/>
        </p:nvGraphicFramePr>
        <p:xfrm>
          <a:off x="1859438" y="44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1087650"/>
                <a:gridCol w="1087650"/>
                <a:gridCol w="1084200"/>
                <a:gridCol w="1091125"/>
                <a:gridCol w="1058800"/>
                <a:gridCol w="1116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RC101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50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8</a:t>
                      </a:r>
                      <a:endParaRPr sz="15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946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km</a:t>
                      </a:r>
                      <a:endParaRPr sz="15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 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945 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km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p38"/>
          <p:cNvGraphicFramePr/>
          <p:nvPr/>
        </p:nvGraphicFramePr>
        <p:xfrm>
          <a:off x="1028700" y="44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830750"/>
              </a:tblGrid>
              <a:tr h="62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1028700" y="514350"/>
            <a:ext cx="7200900" cy="60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Time Analysis:</a:t>
            </a:r>
            <a:endParaRPr b="1"/>
          </a:p>
        </p:txBody>
      </p:sp>
      <p:graphicFrame>
        <p:nvGraphicFramePr>
          <p:cNvPr id="236" name="Google Shape;236;p39"/>
          <p:cNvGraphicFramePr/>
          <p:nvPr/>
        </p:nvGraphicFramePr>
        <p:xfrm>
          <a:off x="1187625" y="19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Instance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Paper Time  (sec)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NSGA - II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(sec)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NSGA -III</a:t>
                      </a:r>
                      <a:br>
                        <a:rPr lang="en"/>
                      </a:br>
                      <a:r>
                        <a:rPr lang="en"/>
                        <a:t> (sec)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RC101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Both algorithms closely matched or improved upon the benchmark in many scenarios.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NSGA-II showed slightly better adaptability in clustered datasets (C101).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results validate that our implementation is effective and scalable for solving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971550" y="514350"/>
            <a:ext cx="72009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Work:</a:t>
            </a:r>
            <a:endParaRPr b="1"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1114425" y="1092150"/>
            <a:ext cx="7200900" cy="33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 Parameters: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Experiment with different parameter settings (e.g., population size, crossover rate, mutation rate) to optimize performance across a wider range of problem instances.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Approaches: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NSGA-II/NSGA-III with local search methods to refine solutions and enhance convergence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to Many-Objective Problems: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Adapt and test the algorithm for scenarios with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two objectives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cost, time, emissions) using NSGA-III’s reference-point-based diversity preservation mechanism.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1028700" y="85725"/>
            <a:ext cx="7200900" cy="48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:</a:t>
            </a:r>
            <a:endParaRPr b="1"/>
          </a:p>
        </p:txBody>
      </p:sp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250" y="566550"/>
            <a:ext cx="4086452" cy="45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850" y="566550"/>
            <a:ext cx="3951400" cy="23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850" y="2921350"/>
            <a:ext cx="3951399" cy="222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971550" y="854925"/>
            <a:ext cx="7868700" cy="389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[1]  Behzad Moradi 1 , “The new optimization algorithm for the vehicle routing problem with time windows using multi-objective discrete learnable evolution model” , 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 Computing , Springer , 2020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 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Francisco dos Santos, Lino A. Costa &amp; Leonilde Varela ,”Performance Comparison of NSGA-II and NSGA-III on Bi-objective Job Shop Scheduling Problems”,International Conference on Optimization, Learning Algorithms and Applications ,01 February 2024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[3] Alok Singh , Rammohan Mallipeddi “ NSGA-II with objective-specific variation operators for multiobjective vehicle routing problem with time windows ” ,</a:t>
            </a:r>
            <a:r>
              <a:rPr lang="en" sz="1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Soft Computing , Elsevier , 2023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Gaurav Srivastava</a:t>
            </a:r>
            <a:r>
              <a:rPr lang="en" sz="1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Alok Singh , “</a:t>
            </a:r>
            <a:r>
              <a:rPr lang="en" sz="1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Two evolutionary approaches with objective-specific variation operators for vehicle routing problem with time windows and quality of service objectives”,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 With Applications , Elsevier, 2021</a:t>
            </a:r>
            <a:r>
              <a:rPr lang="en" sz="1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[5] Yoa X,Gao Ling ,”</a:t>
            </a:r>
            <a:r>
              <a:rPr lang="en" sz="11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Non-Dominated Sorting Genetic Algorithm II” ,Renewable and Sustainable Energy Review,2020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[6]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Kalyanmoy Deb, Himanshu Jain, “An evolutionary many-objective optimization algorithm using reference-point based non-dominated sorting approach, Part I: Solving problems with box constraints”,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Transactions on Evolutionary Computation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2014.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ibre Franklin"/>
              <a:buNone/>
            </a:pPr>
            <a:r>
              <a:t/>
            </a:r>
            <a:endParaRPr sz="1000"/>
          </a:p>
        </p:txBody>
      </p:sp>
      <p:sp>
        <p:nvSpPr>
          <p:cNvPr id="262" name="Google Shape;262;p43"/>
          <p:cNvSpPr txBox="1"/>
          <p:nvPr/>
        </p:nvSpPr>
        <p:spPr>
          <a:xfrm>
            <a:off x="1028700" y="278702"/>
            <a:ext cx="42753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References:</a:t>
            </a:r>
            <a:endParaRPr b="1" i="0" sz="3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573769" y="976020"/>
            <a:ext cx="7209728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</a:pPr>
            <a:r>
              <a:rPr lang="en" sz="5400"/>
              <a:t>THANK YOU !!</a:t>
            </a:r>
            <a:br>
              <a:rPr lang="en" sz="5400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971550" y="279173"/>
            <a:ext cx="7200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b="1" i="0" lang="en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Introduction</a:t>
            </a:r>
            <a:endParaRPr b="1" i="0" sz="33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971550" y="855438"/>
            <a:ext cx="7200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292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●"/>
            </a:pPr>
            <a:r>
              <a:rPr b="1" lang="en" sz="15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 Objective </a:t>
            </a:r>
            <a:r>
              <a:rPr b="1" i="0" lang="en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Vehicle Routing Problem with Time window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MOVRP is a combinatorial optimization problem that seeks the most efficient routes for a fleet of vehicles to deliver goods to a set of locations</a:t>
            </a:r>
            <a:endParaRPr b="0" i="0" sz="15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It Matters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in logistics, e-commerce, and public transportation.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in reducing costs, improving efficiency, and promoting sustainability.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Applications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Cab Services 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Improved route planning for buses and ride-sharing services.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L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 &amp; Retail: Ensures fast and cost-effective delivery of goods.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L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Logistics &amp; Delivery Services: Optimizes routes to minimize time and fuel consumption.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971550" y="453212"/>
            <a:ext cx="7200900" cy="6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b="1" i="0" lang="en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 Statement</a:t>
            </a:r>
            <a:endParaRPr b="1" i="0" sz="33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971550" y="1251352"/>
            <a:ext cx="72009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6670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Nature of the Problem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MO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VRP is classified as an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NP-hard problem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meaning there is no efficient algorithm to find the optimal solution in polynomial time.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number of locations increases, complexity grows exponentially.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Constraints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Vehicles start and end their routes at a central depot.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customer is visited exactly once by one vehicle.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Adherence to time windows for customer service.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Every vehicle has a fixed capacity.</a:t>
            </a:r>
            <a:endParaRPr b="1" i="0" sz="13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1103250" y="514350"/>
            <a:ext cx="7126425" cy="710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b="1" lang="en">
                <a:solidFill>
                  <a:srgbClr val="000000"/>
                </a:solidFill>
              </a:rPr>
              <a:t>Objective Functions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971550" y="1481874"/>
            <a:ext cx="72009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32500" lnSpcReduction="10000"/>
          </a:bodyPr>
          <a:lstStyle/>
          <a:p>
            <a:pPr indent="-288925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Objective Functions</a:t>
            </a: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f1​: Minimize the number of vehicles used (K).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f2​: Minimize the total distance traveled (∑dij where dij​ is the distance between locations i and j).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customer is served once by one vehicle.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Vehicles start and return to the depot.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times are within the allocated time windows.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Vehicles have fixed capacity of C.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1063325" y="0"/>
            <a:ext cx="7081500" cy="36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683"/>
              <a:t>Literature Review:</a:t>
            </a:r>
            <a:endParaRPr b="1" sz="2683"/>
          </a:p>
        </p:txBody>
      </p:sp>
      <p:graphicFrame>
        <p:nvGraphicFramePr>
          <p:cNvPr id="178" name="Google Shape;178;p31"/>
          <p:cNvGraphicFramePr/>
          <p:nvPr/>
        </p:nvGraphicFramePr>
        <p:xfrm>
          <a:off x="744875" y="3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{A1CDC4E1-1CD6-4694-B970-2D4AD3022DC0}</a:tableStyleId>
              </a:tblPr>
              <a:tblGrid>
                <a:gridCol w="645025"/>
                <a:gridCol w="2168150"/>
                <a:gridCol w="885375"/>
                <a:gridCol w="4544200"/>
              </a:tblGrid>
              <a:tr h="40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Journal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Brief Overview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3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new optimization algorithm for the vehicle routing problem with time windows using multi-objective discrete learnable evolution model [1]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Soft Computing (Springer)</a:t>
                      </a:r>
                      <a:br>
                        <a:rPr lang="en" sz="1000"/>
                      </a:br>
                      <a:r>
                        <a:rPr lang="en" sz="1000"/>
                        <a:t>2020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MODLEM Approach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Introduces a Multi-Objective Discreet Learnable Evolution Model (MODLEM) that integrates machine learning (decision trees) with evolutionary algorithms to enhance VRPTW solutions.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Performance Evaluation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Tested on Solomon’s VRPTW benchmark, demonstrating superior solution quality and computational efficiency compared to state-of-the-art methods.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/>
                    </a:p>
                  </a:txBody>
                  <a:tcPr marT="91425" marB="91425" marR="91425" marL="91425"/>
                </a:tc>
              </a:tr>
              <a:tr h="13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NSGA-II with objective-specific variation operators for multiobjective vehicle routing problem with time windows 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Applied Soft Computing</a:t>
                      </a:r>
                      <a:r>
                        <a:rPr lang="en" sz="1000"/>
                        <a:t>(Elsevier) 2023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NSGA-II Based Approach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Uses NSGA-II with objective-specific variation operators for MOVRP-TW.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Optimized Operators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Crossover and mutation tailored to problem characteristics and objectives.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Superior Performance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Outperforms state-of-the-art methods on benchmark instances.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3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 Evolutionary Many-Objective Optimization Algorithm Using Reference-point Based Non-dominated Sorting Approach, Part I: Solving Problems with Box Constraints[6]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IEEE journal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NSGA-III is a many-objective evolutionary algorithm that uses reference points to maintain diversity and guide selection.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 outperforms previous methods like NSGA-II in high-dimensional objective spaces by ensuring a well-spread Pareto front.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MultiObjective Optimisation: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028700" y="128587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optimizing two or more conflicting objectives simultaneously.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 in Multi-Objective Optimization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single "best" solution → Instead, we get a Pareto Front of optimal trade-offs.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Pareto Optimality: A solution is Pareto-optimal if no objective can be improved without worsening another.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Maker's Role: Choose a solution based on priority (e.g., prioritize fuel efficiency over time).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: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NSGA-II</a:t>
            </a:r>
            <a:r>
              <a:rPr b="1"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endParaRPr sz="1000"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971550" y="1313475"/>
            <a:ext cx="7200900" cy="322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NSGA-II (Non-Dominated Sorting Genetic Algorithm II) is a powerful evolutionary algorithm designed for solving multi-objective optimization problems.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in finding diverse solutions across conflicting objectives (e.g., minimizing distance vs. vehicles used).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9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97155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: NSGA-III</a:t>
            </a:r>
            <a:r>
              <a:rPr b="1"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 sz="10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971550" y="1166550"/>
            <a:ext cx="72009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NSGA-III (Non-Dominated Sorting Genetic Algorithm III) is an advanced extension of NSGA-II, designed to handle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many-objective optimization problems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(typically with 3 or more objectives).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introduces a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reference-point-based selection mechanism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maintain a well-distributed set of solutions across the objective space. This allows NSGA-III to overcome the limitations of crowding distance in NSGA-II, making it highly effective for generating diverse and convergent solutions in complex optimization scenarios.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9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971550" y="304988"/>
            <a:ext cx="7258050" cy="772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b="1" lang="en"/>
              <a:t>Methodology: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34883"/>
              <a:buNone/>
            </a:pPr>
            <a:r>
              <a:t/>
            </a:r>
            <a:endParaRPr sz="4300"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971550" y="980250"/>
            <a:ext cx="72009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 NSGA-II: </a:t>
            </a:r>
            <a:r>
              <a:rPr b="1" lang="en" sz="1211"/>
              <a:t>[3]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Population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Non-Dominated Sorting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Crowding Distance Calculation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Selection, Crossover, and Mutation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Update</a:t>
            </a: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</a:t>
            </a:r>
            <a:endParaRPr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