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2"/>
  </p:notesMasterIdLst>
  <p:sldIdLst>
    <p:sldId id="306" r:id="rId5"/>
    <p:sldId id="307" r:id="rId6"/>
    <p:sldId id="308" r:id="rId7"/>
    <p:sldId id="314" r:id="rId8"/>
    <p:sldId id="315" r:id="rId9"/>
    <p:sldId id="320" r:id="rId10"/>
    <p:sldId id="319" r:id="rId11"/>
    <p:sldId id="324" r:id="rId12"/>
    <p:sldId id="318" r:id="rId13"/>
    <p:sldId id="321" r:id="rId14"/>
    <p:sldId id="322" r:id="rId15"/>
    <p:sldId id="323" r:id="rId16"/>
    <p:sldId id="309" r:id="rId17"/>
    <p:sldId id="304" r:id="rId18"/>
    <p:sldId id="316" r:id="rId19"/>
    <p:sldId id="311" r:id="rId20"/>
    <p:sldId id="31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FA0ACE-879A-4D49-A905-75092A7DC11C}">
          <p14:sldIdLst>
            <p14:sldId id="306"/>
            <p14:sldId id="307"/>
            <p14:sldId id="308"/>
            <p14:sldId id="314"/>
            <p14:sldId id="315"/>
          </p14:sldIdLst>
        </p14:section>
        <p14:section name="screenshots" id="{A6F173E7-D485-41B0-91FE-08281D547A5E}">
          <p14:sldIdLst>
            <p14:sldId id="320"/>
            <p14:sldId id="319"/>
            <p14:sldId id="324"/>
            <p14:sldId id="318"/>
            <p14:sldId id="321"/>
            <p14:sldId id="322"/>
            <p14:sldId id="323"/>
            <p14:sldId id="309"/>
            <p14:sldId id="304"/>
            <p14:sldId id="316"/>
            <p14:sldId id="311"/>
            <p14:sldId id="312"/>
          </p14:sldIdLst>
        </p14:section>
      </p14:sectionLst>
    </p:ex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4967" autoAdjust="0"/>
  </p:normalViewPr>
  <p:slideViewPr>
    <p:cSldViewPr snapToGrid="0">
      <p:cViewPr>
        <p:scale>
          <a:sx n="75" d="100"/>
          <a:sy n="75" d="100"/>
        </p:scale>
        <p:origin x="931" y="42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11/26/2022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98447" y="594360"/>
            <a:ext cx="9900855" cy="2843784"/>
          </a:xfrm>
        </p:spPr>
        <p:txBody>
          <a:bodyPr>
            <a:normAutofit/>
          </a:bodyPr>
          <a:lstStyle/>
          <a:p>
            <a:r>
              <a:rPr lang="en-US" sz="4000" dirty="0">
                <a:latin typeface="Times New Roman" panose="02020603050405020304" pitchFamily="18" charset="0"/>
                <a:cs typeface="Times New Roman" panose="02020603050405020304" pitchFamily="18" charset="0"/>
              </a:rPr>
              <a:t>Pariksha   (</a:t>
            </a:r>
            <a:r>
              <a:rPr lang="en-US" sz="2000" b="0" cap="none" dirty="0">
                <a:latin typeface="Times New Roman" panose="02020603050405020304" pitchFamily="18" charset="0"/>
                <a:cs typeface="Times New Roman" panose="02020603050405020304" pitchFamily="18" charset="0"/>
              </a:rPr>
              <a:t>Online Desktop Examination System</a:t>
            </a:r>
            <a:r>
              <a:rPr lang="en-US" sz="4000" dirty="0">
                <a:latin typeface="Times New Roman" panose="02020603050405020304" pitchFamily="18" charset="0"/>
                <a:cs typeface="Times New Roman" panose="02020603050405020304" pitchFamily="18" charset="0"/>
              </a:rPr>
              <a:t>)</a:t>
            </a: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oom mini project</a:t>
            </a:r>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6106094" y="4062452"/>
            <a:ext cx="5093208" cy="2714267"/>
          </a:xfrm>
        </p:spPr>
        <p:txBody>
          <a:bodyPr/>
          <a:lstStyle/>
          <a:p>
            <a:r>
              <a:rPr lang="en-US" sz="2000" dirty="0">
                <a:solidFill>
                  <a:schemeClr val="bg1"/>
                </a:solidFill>
              </a:rPr>
              <a:t>Group Number - 59</a:t>
            </a:r>
          </a:p>
          <a:p>
            <a:endParaRPr lang="en-US" dirty="0"/>
          </a:p>
          <a:p>
            <a:r>
              <a:rPr lang="en-US" sz="2000" dirty="0">
                <a:solidFill>
                  <a:schemeClr val="bg1"/>
                </a:solidFill>
              </a:rPr>
              <a:t>Harsh Kumar (IIT2021256)</a:t>
            </a:r>
          </a:p>
          <a:p>
            <a:r>
              <a:rPr lang="en-US" dirty="0"/>
              <a:t>Sanjay Vishnoi (IIT2021091)</a:t>
            </a:r>
          </a:p>
          <a:p>
            <a:r>
              <a:rPr lang="en-US" sz="2000" dirty="0">
                <a:solidFill>
                  <a:schemeClr val="bg1"/>
                </a:solidFill>
              </a:rPr>
              <a:t>Ramesh Kumar (IIT2021093)</a:t>
            </a:r>
          </a:p>
          <a:p>
            <a:endParaRPr lang="en-US" dirty="0"/>
          </a:p>
          <a:p>
            <a:endParaRPr lang="en-US" dirty="0"/>
          </a:p>
          <a:p>
            <a:endParaRPr lang="en-US" sz="2000" dirty="0">
              <a:solidFill>
                <a:schemeClr val="bg1"/>
              </a:solidFill>
            </a:endParaRP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8AF760-B670-6F0D-B0BF-3E85676C6A4F}"/>
              </a:ext>
            </a:extLst>
          </p:cNvPr>
          <p:cNvPicPr>
            <a:picLocks noChangeAspect="1"/>
          </p:cNvPicPr>
          <p:nvPr/>
        </p:nvPicPr>
        <p:blipFill>
          <a:blip r:embed="rId2"/>
          <a:stretch>
            <a:fillRect/>
          </a:stretch>
        </p:blipFill>
        <p:spPr>
          <a:xfrm>
            <a:off x="0" y="0"/>
            <a:ext cx="12192000" cy="6858000"/>
          </a:xfrm>
          <a:prstGeom prst="rect">
            <a:avLst/>
          </a:prstGeom>
        </p:spPr>
      </p:pic>
      <p:sp>
        <p:nvSpPr>
          <p:cNvPr id="3" name="Title 1">
            <a:extLst>
              <a:ext uri="{FF2B5EF4-FFF2-40B4-BE49-F238E27FC236}">
                <a16:creationId xmlns:a16="http://schemas.microsoft.com/office/drawing/2014/main" id="{F635D96D-E8CE-9F59-33EA-C7DDEA6F43DF}"/>
              </a:ext>
            </a:extLst>
          </p:cNvPr>
          <p:cNvSpPr txBox="1">
            <a:spLocks/>
          </p:cNvSpPr>
          <p:nvPr/>
        </p:nvSpPr>
        <p:spPr>
          <a:xfrm>
            <a:off x="0" y="6181344"/>
            <a:ext cx="2620264" cy="6766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1" kern="1200" cap="all" baseline="0">
                <a:solidFill>
                  <a:schemeClr val="bg1"/>
                </a:solidFill>
                <a:latin typeface="+mj-lt"/>
                <a:ea typeface="+mj-ea"/>
                <a:cs typeface="+mj-cs"/>
              </a:defRPr>
            </a:lvl1pPr>
          </a:lstStyle>
          <a:p>
            <a:r>
              <a:rPr lang="en-US" sz="2400" cap="none" dirty="0">
                <a:solidFill>
                  <a:schemeClr val="tx1"/>
                </a:solidFill>
                <a:latin typeface="Times New Roman" panose="02020603050405020304" pitchFamily="18" charset="0"/>
                <a:cs typeface="Times New Roman" panose="02020603050405020304" pitchFamily="18" charset="0"/>
              </a:rPr>
              <a:t>Instruction page</a:t>
            </a:r>
          </a:p>
        </p:txBody>
      </p:sp>
    </p:spTree>
    <p:extLst>
      <p:ext uri="{BB962C8B-B14F-4D97-AF65-F5344CB8AC3E}">
        <p14:creationId xmlns:p14="http://schemas.microsoft.com/office/powerpoint/2010/main" val="2580323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4B311D-AD68-8D3E-482C-5FABFBE0A824}"/>
              </a:ext>
            </a:extLst>
          </p:cNvPr>
          <p:cNvPicPr>
            <a:picLocks noChangeAspect="1"/>
          </p:cNvPicPr>
          <p:nvPr/>
        </p:nvPicPr>
        <p:blipFill>
          <a:blip r:embed="rId2"/>
          <a:stretch>
            <a:fillRect/>
          </a:stretch>
        </p:blipFill>
        <p:spPr>
          <a:xfrm>
            <a:off x="0" y="0"/>
            <a:ext cx="12192000" cy="6858000"/>
          </a:xfrm>
          <a:prstGeom prst="rect">
            <a:avLst/>
          </a:prstGeom>
        </p:spPr>
      </p:pic>
      <p:sp>
        <p:nvSpPr>
          <p:cNvPr id="3" name="Title 1">
            <a:extLst>
              <a:ext uri="{FF2B5EF4-FFF2-40B4-BE49-F238E27FC236}">
                <a16:creationId xmlns:a16="http://schemas.microsoft.com/office/drawing/2014/main" id="{089A56B0-243B-3786-E162-A530BA9C1D28}"/>
              </a:ext>
            </a:extLst>
          </p:cNvPr>
          <p:cNvSpPr txBox="1">
            <a:spLocks/>
          </p:cNvSpPr>
          <p:nvPr/>
        </p:nvSpPr>
        <p:spPr>
          <a:xfrm>
            <a:off x="0" y="6181344"/>
            <a:ext cx="2620264" cy="6766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1" kern="1200" cap="all" baseline="0">
                <a:solidFill>
                  <a:schemeClr val="bg1"/>
                </a:solidFill>
                <a:latin typeface="+mj-lt"/>
                <a:ea typeface="+mj-ea"/>
                <a:cs typeface="+mj-cs"/>
              </a:defRPr>
            </a:lvl1pPr>
          </a:lstStyle>
          <a:p>
            <a:r>
              <a:rPr lang="en-US" sz="2400" cap="none" dirty="0">
                <a:solidFill>
                  <a:schemeClr val="tx1"/>
                </a:solidFill>
                <a:latin typeface="Times New Roman" panose="02020603050405020304" pitchFamily="18" charset="0"/>
                <a:cs typeface="Times New Roman" panose="02020603050405020304" pitchFamily="18" charset="0"/>
              </a:rPr>
              <a:t>Test</a:t>
            </a:r>
          </a:p>
        </p:txBody>
      </p:sp>
    </p:spTree>
    <p:extLst>
      <p:ext uri="{BB962C8B-B14F-4D97-AF65-F5344CB8AC3E}">
        <p14:creationId xmlns:p14="http://schemas.microsoft.com/office/powerpoint/2010/main" val="615584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4CAA27-E0B6-1D44-8747-E688F121326F}"/>
              </a:ext>
            </a:extLst>
          </p:cNvPr>
          <p:cNvPicPr>
            <a:picLocks noChangeAspect="1"/>
          </p:cNvPicPr>
          <p:nvPr/>
        </p:nvPicPr>
        <p:blipFill>
          <a:blip r:embed="rId2"/>
          <a:stretch>
            <a:fillRect/>
          </a:stretch>
        </p:blipFill>
        <p:spPr>
          <a:xfrm>
            <a:off x="0" y="0"/>
            <a:ext cx="12192000" cy="6858000"/>
          </a:xfrm>
          <a:prstGeom prst="rect">
            <a:avLst/>
          </a:prstGeom>
        </p:spPr>
      </p:pic>
      <p:sp>
        <p:nvSpPr>
          <p:cNvPr id="4" name="Title 1">
            <a:extLst>
              <a:ext uri="{FF2B5EF4-FFF2-40B4-BE49-F238E27FC236}">
                <a16:creationId xmlns:a16="http://schemas.microsoft.com/office/drawing/2014/main" id="{DF44D57C-97AB-685B-30EC-7893FAEAECEC}"/>
              </a:ext>
            </a:extLst>
          </p:cNvPr>
          <p:cNvSpPr txBox="1">
            <a:spLocks/>
          </p:cNvSpPr>
          <p:nvPr/>
        </p:nvSpPr>
        <p:spPr>
          <a:xfrm>
            <a:off x="0" y="6181344"/>
            <a:ext cx="2620264" cy="6766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1" kern="1200" cap="all" baseline="0">
                <a:solidFill>
                  <a:schemeClr val="bg1"/>
                </a:solidFill>
                <a:latin typeface="+mj-lt"/>
                <a:ea typeface="+mj-ea"/>
                <a:cs typeface="+mj-cs"/>
              </a:defRPr>
            </a:lvl1pPr>
          </a:lstStyle>
          <a:p>
            <a:r>
              <a:rPr lang="en-US" sz="2400" cap="none" dirty="0">
                <a:solidFill>
                  <a:schemeClr val="tx1"/>
                </a:solidFill>
                <a:latin typeface="Times New Roman" panose="02020603050405020304" pitchFamily="18" charset="0"/>
                <a:cs typeface="Times New Roman" panose="02020603050405020304" pitchFamily="18" charset="0"/>
              </a:rPr>
              <a:t>Student result </a:t>
            </a:r>
          </a:p>
        </p:txBody>
      </p:sp>
    </p:spTree>
    <p:extLst>
      <p:ext uri="{BB962C8B-B14F-4D97-AF65-F5344CB8AC3E}">
        <p14:creationId xmlns:p14="http://schemas.microsoft.com/office/powerpoint/2010/main" val="1647681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0" y="746872"/>
            <a:ext cx="11543251" cy="926480"/>
          </a:xfrm>
        </p:spPr>
        <p:txBody>
          <a:bodyPr>
            <a:normAutofit/>
          </a:bodyPr>
          <a:lstStyle/>
          <a:p>
            <a:r>
              <a:rPr lang="en-US" sz="4000" dirty="0"/>
              <a:t>Classes</a:t>
            </a:r>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3141676" y="2159914"/>
            <a:ext cx="5259897" cy="3800213"/>
          </a:xfrm>
        </p:spPr>
        <p:txBody>
          <a:bodyPr>
            <a:normAutofit/>
          </a:bodyPr>
          <a:lstStyle/>
          <a:p>
            <a:pPr marL="342900" indent="-3429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Home </a:t>
            </a:r>
          </a:p>
          <a:p>
            <a:pPr marL="342900" indent="-3429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Student Info</a:t>
            </a:r>
          </a:p>
          <a:p>
            <a:pPr marL="342900" indent="-3429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Admin Info</a:t>
            </a:r>
          </a:p>
          <a:p>
            <a:pPr marL="342900" indent="-3429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Details Page</a:t>
            </a:r>
          </a:p>
          <a:p>
            <a:pPr marL="342900" indent="-3429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Test</a:t>
            </a:r>
          </a:p>
          <a:p>
            <a:pPr marL="342900" indent="-3429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Final Result</a:t>
            </a:r>
          </a:p>
          <a:p>
            <a:pPr marL="342900" indent="-342900" algn="l">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7882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4267644" y="256381"/>
            <a:ext cx="3656711" cy="750298"/>
          </a:xfrm>
        </p:spPr>
        <p:txBody>
          <a:bodyPr>
            <a:normAutofit/>
          </a:bodyPr>
          <a:lstStyle/>
          <a:p>
            <a:pPr algn="ctr"/>
            <a:r>
              <a:rPr lang="en-US" sz="3600" dirty="0"/>
              <a:t>Home</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2235316" y="1086932"/>
            <a:ext cx="7721367" cy="1166071"/>
          </a:xfrm>
        </p:spPr>
        <p:txBody>
          <a:bodyPr>
            <a:normAutofit/>
          </a:bodyPr>
          <a:lstStyle/>
          <a:p>
            <a:pPr marL="0" indent="0" algn="ctr">
              <a:buNone/>
            </a:pPr>
            <a:r>
              <a:rPr lang="en-US" sz="2000" dirty="0"/>
              <a:t>The home class contain two admin and student buttons which specifically take to respective login page. An exit button is also present in this class</a:t>
            </a:r>
          </a:p>
        </p:txBody>
      </p:sp>
      <p:sp>
        <p:nvSpPr>
          <p:cNvPr id="11" name="Title 1">
            <a:extLst>
              <a:ext uri="{FF2B5EF4-FFF2-40B4-BE49-F238E27FC236}">
                <a16:creationId xmlns:a16="http://schemas.microsoft.com/office/drawing/2014/main" id="{5DD6C41A-FC1B-28DF-8DF2-ABA754B42A4C}"/>
              </a:ext>
            </a:extLst>
          </p:cNvPr>
          <p:cNvSpPr txBox="1">
            <a:spLocks/>
          </p:cNvSpPr>
          <p:nvPr/>
        </p:nvSpPr>
        <p:spPr>
          <a:xfrm>
            <a:off x="4267644" y="2377088"/>
            <a:ext cx="3656711" cy="6363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Admin Info.</a:t>
            </a:r>
          </a:p>
        </p:txBody>
      </p:sp>
      <p:sp>
        <p:nvSpPr>
          <p:cNvPr id="12" name="Content Placeholder 3">
            <a:extLst>
              <a:ext uri="{FF2B5EF4-FFF2-40B4-BE49-F238E27FC236}">
                <a16:creationId xmlns:a16="http://schemas.microsoft.com/office/drawing/2014/main" id="{81DD4CEF-F7CC-C86D-643B-9C1070CCDF0D}"/>
              </a:ext>
            </a:extLst>
          </p:cNvPr>
          <p:cNvSpPr txBox="1">
            <a:spLocks/>
          </p:cNvSpPr>
          <p:nvPr/>
        </p:nvSpPr>
        <p:spPr>
          <a:xfrm>
            <a:off x="2235316" y="3261567"/>
            <a:ext cx="7721367" cy="11660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This class contains information about admin i.e. admin name, admin id and password. </a:t>
            </a:r>
          </a:p>
        </p:txBody>
      </p:sp>
      <p:sp>
        <p:nvSpPr>
          <p:cNvPr id="13" name="Title 1">
            <a:extLst>
              <a:ext uri="{FF2B5EF4-FFF2-40B4-BE49-F238E27FC236}">
                <a16:creationId xmlns:a16="http://schemas.microsoft.com/office/drawing/2014/main" id="{8D1D6234-EAD5-2093-243A-F9BACA760513}"/>
              </a:ext>
            </a:extLst>
          </p:cNvPr>
          <p:cNvSpPr txBox="1">
            <a:spLocks/>
          </p:cNvSpPr>
          <p:nvPr/>
        </p:nvSpPr>
        <p:spPr>
          <a:xfrm>
            <a:off x="4267644" y="4325657"/>
            <a:ext cx="3656711" cy="529081"/>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Student Info.</a:t>
            </a:r>
          </a:p>
        </p:txBody>
      </p:sp>
      <p:sp>
        <p:nvSpPr>
          <p:cNvPr id="14" name="Content Placeholder 3">
            <a:extLst>
              <a:ext uri="{FF2B5EF4-FFF2-40B4-BE49-F238E27FC236}">
                <a16:creationId xmlns:a16="http://schemas.microsoft.com/office/drawing/2014/main" id="{D184B23D-A41A-380C-4D86-A81637F2C27F}"/>
              </a:ext>
            </a:extLst>
          </p:cNvPr>
          <p:cNvSpPr txBox="1">
            <a:spLocks/>
          </p:cNvSpPr>
          <p:nvPr/>
        </p:nvSpPr>
        <p:spPr>
          <a:xfrm>
            <a:off x="2235315" y="5188032"/>
            <a:ext cx="7721367" cy="11660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This class contains information about student which include name, enrollment no., password and attempt test.</a:t>
            </a:r>
          </a:p>
        </p:txBody>
      </p:sp>
    </p:spTree>
    <p:extLst>
      <p:ext uri="{BB962C8B-B14F-4D97-AF65-F5344CB8AC3E}">
        <p14:creationId xmlns:p14="http://schemas.microsoft.com/office/powerpoint/2010/main" val="3124766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4267644" y="256380"/>
            <a:ext cx="3656711" cy="823913"/>
          </a:xfrm>
        </p:spPr>
        <p:txBody>
          <a:bodyPr>
            <a:normAutofit/>
          </a:bodyPr>
          <a:lstStyle/>
          <a:p>
            <a:pPr algn="ctr"/>
            <a:r>
              <a:rPr lang="en-US" sz="3600" dirty="0"/>
              <a:t>Test </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2235315" y="1008329"/>
            <a:ext cx="7721367" cy="1166071"/>
          </a:xfrm>
        </p:spPr>
        <p:txBody>
          <a:bodyPr>
            <a:normAutofit lnSpcReduction="10000"/>
          </a:bodyPr>
          <a:lstStyle/>
          <a:p>
            <a:pPr marL="0" indent="0" algn="ctr">
              <a:buNone/>
            </a:pPr>
            <a:r>
              <a:rPr lang="en-US" sz="2000" dirty="0"/>
              <a:t>This class shows the question and options and allow user to choose one of the option. In the background</a:t>
            </a:r>
            <a:r>
              <a:rPr lang="en-US" dirty="0"/>
              <a:t>, it is calculating the score i.e. marks of the student. It also contain bookmark, next and save buttons </a:t>
            </a:r>
            <a:endParaRPr lang="en-US" sz="2000" dirty="0"/>
          </a:p>
        </p:txBody>
      </p:sp>
      <p:sp>
        <p:nvSpPr>
          <p:cNvPr id="11" name="Title 1">
            <a:extLst>
              <a:ext uri="{FF2B5EF4-FFF2-40B4-BE49-F238E27FC236}">
                <a16:creationId xmlns:a16="http://schemas.microsoft.com/office/drawing/2014/main" id="{5DD6C41A-FC1B-28DF-8DF2-ABA754B42A4C}"/>
              </a:ext>
            </a:extLst>
          </p:cNvPr>
          <p:cNvSpPr txBox="1">
            <a:spLocks/>
          </p:cNvSpPr>
          <p:nvPr/>
        </p:nvSpPr>
        <p:spPr>
          <a:xfrm>
            <a:off x="4267642" y="2492354"/>
            <a:ext cx="3656711" cy="6440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Detail page </a:t>
            </a:r>
          </a:p>
        </p:txBody>
      </p:sp>
      <p:sp>
        <p:nvSpPr>
          <p:cNvPr id="12" name="Content Placeholder 3">
            <a:extLst>
              <a:ext uri="{FF2B5EF4-FFF2-40B4-BE49-F238E27FC236}">
                <a16:creationId xmlns:a16="http://schemas.microsoft.com/office/drawing/2014/main" id="{81DD4CEF-F7CC-C86D-643B-9C1070CCDF0D}"/>
              </a:ext>
            </a:extLst>
          </p:cNvPr>
          <p:cNvSpPr txBox="1">
            <a:spLocks/>
          </p:cNvSpPr>
          <p:nvPr/>
        </p:nvSpPr>
        <p:spPr>
          <a:xfrm>
            <a:off x="2235315" y="3193241"/>
            <a:ext cx="7721367" cy="11660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Only admin have access to this class, it contains the information of all the students who given the test with there marks and remarks.</a:t>
            </a:r>
          </a:p>
        </p:txBody>
      </p:sp>
      <p:sp>
        <p:nvSpPr>
          <p:cNvPr id="13" name="Title 1">
            <a:extLst>
              <a:ext uri="{FF2B5EF4-FFF2-40B4-BE49-F238E27FC236}">
                <a16:creationId xmlns:a16="http://schemas.microsoft.com/office/drawing/2014/main" id="{8D1D6234-EAD5-2093-243A-F9BACA760513}"/>
              </a:ext>
            </a:extLst>
          </p:cNvPr>
          <p:cNvSpPr txBox="1">
            <a:spLocks/>
          </p:cNvSpPr>
          <p:nvPr/>
        </p:nvSpPr>
        <p:spPr>
          <a:xfrm>
            <a:off x="4267641" y="4518289"/>
            <a:ext cx="3656711" cy="5893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Final result</a:t>
            </a:r>
          </a:p>
        </p:txBody>
      </p:sp>
      <p:sp>
        <p:nvSpPr>
          <p:cNvPr id="14" name="Content Placeholder 3">
            <a:extLst>
              <a:ext uri="{FF2B5EF4-FFF2-40B4-BE49-F238E27FC236}">
                <a16:creationId xmlns:a16="http://schemas.microsoft.com/office/drawing/2014/main" id="{D184B23D-A41A-380C-4D86-A81637F2C27F}"/>
              </a:ext>
            </a:extLst>
          </p:cNvPr>
          <p:cNvSpPr txBox="1">
            <a:spLocks/>
          </p:cNvSpPr>
          <p:nvPr/>
        </p:nvSpPr>
        <p:spPr>
          <a:xfrm>
            <a:off x="2235315" y="5266635"/>
            <a:ext cx="7721367" cy="11660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Student have access to this class after giving this test. They can see their result and remarks.</a:t>
            </a:r>
          </a:p>
        </p:txBody>
      </p:sp>
    </p:spTree>
    <p:extLst>
      <p:ext uri="{BB962C8B-B14F-4D97-AF65-F5344CB8AC3E}">
        <p14:creationId xmlns:p14="http://schemas.microsoft.com/office/powerpoint/2010/main" val="79253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B28F-C9D7-439B-B863-44B4E851A0B0}"/>
              </a:ext>
            </a:extLst>
          </p:cNvPr>
          <p:cNvSpPr>
            <a:spLocks noGrp="1"/>
          </p:cNvSpPr>
          <p:nvPr>
            <p:ph type="ctrTitle"/>
          </p:nvPr>
        </p:nvSpPr>
        <p:spPr>
          <a:xfrm>
            <a:off x="3464210" y="749173"/>
            <a:ext cx="7650480" cy="886968"/>
          </a:xfrm>
        </p:spPr>
        <p:txBody>
          <a:bodyPr>
            <a:normAutofit/>
          </a:bodyPr>
          <a:lstStyle/>
          <a:p>
            <a:r>
              <a:rPr lang="en-US" dirty="0">
                <a:solidFill>
                  <a:schemeClr val="bg1"/>
                </a:solidFill>
              </a:rPr>
              <a:t>Future</a:t>
            </a:r>
            <a:r>
              <a:rPr lang="en-US" dirty="0"/>
              <a:t> Expectations</a:t>
            </a:r>
          </a:p>
        </p:txBody>
      </p:sp>
      <p:sp>
        <p:nvSpPr>
          <p:cNvPr id="8" name="Subtitle 7">
            <a:extLst>
              <a:ext uri="{FF2B5EF4-FFF2-40B4-BE49-F238E27FC236}">
                <a16:creationId xmlns:a16="http://schemas.microsoft.com/office/drawing/2014/main" id="{50061247-EA4F-4DFA-AFCE-648487762CF7}"/>
              </a:ext>
            </a:extLst>
          </p:cNvPr>
          <p:cNvSpPr>
            <a:spLocks noGrp="1"/>
          </p:cNvSpPr>
          <p:nvPr>
            <p:ph type="subTitle" idx="1"/>
          </p:nvPr>
        </p:nvSpPr>
        <p:spPr>
          <a:xfrm>
            <a:off x="6263981" y="2125154"/>
            <a:ext cx="4693237" cy="4095814"/>
          </a:xfrm>
        </p:spPr>
        <p:txBody>
          <a:bodyPr/>
          <a:lstStyle/>
          <a:p>
            <a:r>
              <a:rPr lang="en-US" dirty="0"/>
              <a:t>We will also add some more courses and will provide solution to all problems. </a:t>
            </a:r>
          </a:p>
          <a:p>
            <a:r>
              <a:rPr lang="en-US" dirty="0"/>
              <a:t>We will organize quizzes were best performer will be awarded prizes.</a:t>
            </a:r>
          </a:p>
          <a:p>
            <a:r>
              <a:rPr lang="en-US" dirty="0"/>
              <a:t>Here we will add some features where student can comment on questions and ask their doubts.</a:t>
            </a:r>
          </a:p>
          <a:p>
            <a:endParaRPr lang="en-US" dirty="0"/>
          </a:p>
        </p:txBody>
      </p: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11"/>
          </p:nvPr>
        </p:nvSpPr>
        <p:spPr/>
        <p:txBody>
          <a:bodyPr/>
          <a:lstStyle/>
          <a:p>
            <a:r>
              <a:rPr lang="en-US" dirty="0"/>
              <a:t>pariksha</a:t>
            </a:r>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p:txBody>
          <a:bodyPr/>
          <a:lstStyle/>
          <a:p>
            <a:fld id="{D8DA9DAA-006C-4F4B-980E-E3DF019B24E2}" type="slidenum">
              <a:rPr lang="en-US" smtClean="0"/>
              <a:pPr/>
              <a:t>16</a:t>
            </a:fld>
            <a:endParaRPr lang="en-US" dirty="0"/>
          </a:p>
        </p:txBody>
      </p:sp>
      <p:sp>
        <p:nvSpPr>
          <p:cNvPr id="10" name="Subtitle 7">
            <a:extLst>
              <a:ext uri="{FF2B5EF4-FFF2-40B4-BE49-F238E27FC236}">
                <a16:creationId xmlns:a16="http://schemas.microsoft.com/office/drawing/2014/main" id="{AC34411B-5C5E-70FC-A52A-D9BA8AFCCC20}"/>
              </a:ext>
            </a:extLst>
          </p:cNvPr>
          <p:cNvSpPr txBox="1">
            <a:spLocks/>
          </p:cNvSpPr>
          <p:nvPr/>
        </p:nvSpPr>
        <p:spPr>
          <a:xfrm>
            <a:off x="495109" y="2125154"/>
            <a:ext cx="4434840" cy="4406392"/>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solidFill>
              </a:rPr>
              <a:t>In this mini project we have used java swing for GUI design. We have not used database technology so in future version of this application we will use database to store information of student, admins and questions.</a:t>
            </a:r>
          </a:p>
          <a:p>
            <a:r>
              <a:rPr lang="en-US" dirty="0">
                <a:solidFill>
                  <a:schemeClr val="bg1"/>
                </a:solidFill>
              </a:rPr>
              <a:t>We will add  a feature of discussion panel in our application where every user can interact </a:t>
            </a:r>
          </a:p>
          <a:p>
            <a:endParaRPr lang="en-US" dirty="0">
              <a:solidFill>
                <a:schemeClr val="bg1"/>
              </a:solidFill>
            </a:endParaRPr>
          </a:p>
        </p:txBody>
      </p:sp>
    </p:spTree>
    <p:extLst>
      <p:ext uri="{BB962C8B-B14F-4D97-AF65-F5344CB8AC3E}">
        <p14:creationId xmlns:p14="http://schemas.microsoft.com/office/powerpoint/2010/main" val="3584772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17</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a:xfrm rot="16200000">
            <a:off x="-548640" y="1938529"/>
            <a:ext cx="2788920" cy="365125"/>
          </a:xfrm>
        </p:spPr>
        <p:txBody>
          <a:bodyPr/>
          <a:lstStyle/>
          <a:p>
            <a:r>
              <a:rPr lang="en-US" dirty="0"/>
              <a:t>pariksha</a:t>
            </a:r>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7449424" y="387244"/>
            <a:ext cx="3763553" cy="678771"/>
          </a:xfrm>
        </p:spPr>
        <p:txBody>
          <a:bodyPr>
            <a:normAutofit fontScale="90000"/>
          </a:bodyPr>
          <a:lstStyle/>
          <a:p>
            <a:r>
              <a:rPr lang="en-US" sz="4400" dirty="0">
                <a:latin typeface="+mn-lt"/>
              </a:rPr>
              <a:t>abstract</a:t>
            </a:r>
            <a:endParaRPr lang="en-US" sz="4400"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1399172" y="1166070"/>
            <a:ext cx="8650839" cy="5164598"/>
          </a:xfrm>
        </p:spPr>
        <p:txBody>
          <a:bodyPr>
            <a:normAutofit/>
          </a:bodyPr>
          <a:lstStyle/>
          <a:p>
            <a:pPr algn="l"/>
            <a:r>
              <a:rPr lang="en-US" sz="2000" dirty="0">
                <a:solidFill>
                  <a:schemeClr val="bg1"/>
                </a:solidFill>
                <a:latin typeface="Times New Roman" panose="02020603050405020304" pitchFamily="18" charset="0"/>
                <a:cs typeface="Times New Roman" panose="02020603050405020304" pitchFamily="18" charset="0"/>
              </a:rPr>
              <a:t>In this project, we designed and developed software for a 10-question online exam system. Users can mark questions for review while navigating to results and click the Next button to advance to the next question. </a:t>
            </a:r>
          </a:p>
          <a:p>
            <a:pPr algn="l"/>
            <a:r>
              <a:rPr lang="en-US" sz="2000" dirty="0">
                <a:solidFill>
                  <a:schemeClr val="bg1"/>
                </a:solidFill>
                <a:latin typeface="Times New Roman" panose="02020603050405020304" pitchFamily="18" charset="0"/>
                <a:cs typeface="Times New Roman" panose="02020603050405020304" pitchFamily="18" charset="0"/>
              </a:rPr>
              <a:t>The online exam system meets the institution's requirements for conducting exams online. Here we use a Java array to store the question, options and answers. No database technology is used. </a:t>
            </a:r>
          </a:p>
          <a:p>
            <a:pPr algn="l"/>
            <a:r>
              <a:rPr lang="en-US" sz="2000" dirty="0">
                <a:solidFill>
                  <a:schemeClr val="bg1"/>
                </a:solidFill>
                <a:latin typeface="Times New Roman" panose="02020603050405020304" pitchFamily="18" charset="0"/>
                <a:cs typeface="Times New Roman" panose="02020603050405020304" pitchFamily="18" charset="0"/>
              </a:rPr>
              <a:t>We enriched this project by using a Swing frame as a container and buttons and checkboxes as components. The software gives students the option to select questions with increasing levels of complexity if they want to achieve higher points leading to higher grades. So in this software he can provide 3 levels of problems (good, hard and complex) depending on the level of complexity. Scores are assigned according to student rules (example) best grades are achieved only with 80% or more correct answers for good questions and 25% and 10% correct answers for difficult and complex questions respectively increase. However, students are able to correctly answer larger questions from difficult or complex problems, reducing the need to answer questions correctly from good ones. So I used a timer for a fixed amount of time to create a good rule for this decision.</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r>
              <a:rPr lang="en-US" dirty="0"/>
              <a:t>pariksha</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1" y="0"/>
            <a:ext cx="7902429" cy="796954"/>
          </a:xfrm>
        </p:spPr>
        <p:txBody>
          <a:bodyPr>
            <a:normAutofit/>
          </a:bodyPr>
          <a:lstStyle/>
          <a:p>
            <a:pPr algn="ctr"/>
            <a:r>
              <a:rPr lang="en-US" sz="4000" dirty="0"/>
              <a:t>Class Diagram</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pariksha</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3468624" cy="365125"/>
          </a:xfrm>
        </p:spPr>
        <p:txBody>
          <a:bodyPr/>
          <a:lstStyle/>
          <a:p>
            <a:fld id="{D8DA9DAA-006C-4F4B-980E-E3DF019B24E2}" type="slidenum">
              <a:rPr lang="en-US" smtClean="0"/>
              <a:pPr/>
              <a:t>3</a:t>
            </a:fld>
            <a:endParaRPr lang="en-US" dirty="0"/>
          </a:p>
        </p:txBody>
      </p:sp>
      <p:pic>
        <p:nvPicPr>
          <p:cNvPr id="13" name="Picture 12">
            <a:extLst>
              <a:ext uri="{FF2B5EF4-FFF2-40B4-BE49-F238E27FC236}">
                <a16:creationId xmlns:a16="http://schemas.microsoft.com/office/drawing/2014/main" id="{B5BCA8E0-7E70-8E9B-541C-79C2145A184E}"/>
              </a:ext>
            </a:extLst>
          </p:cNvPr>
          <p:cNvPicPr>
            <a:picLocks noChangeAspect="1"/>
          </p:cNvPicPr>
          <p:nvPr/>
        </p:nvPicPr>
        <p:blipFill>
          <a:blip r:embed="rId2"/>
          <a:stretch>
            <a:fillRect/>
          </a:stretch>
        </p:blipFill>
        <p:spPr>
          <a:xfrm>
            <a:off x="0" y="939568"/>
            <a:ext cx="11484528" cy="5918432"/>
          </a:xfrm>
          <a:prstGeom prst="rect">
            <a:avLst/>
          </a:prstGeom>
        </p:spPr>
      </p:pic>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1" y="0"/>
            <a:ext cx="7902429" cy="796954"/>
          </a:xfrm>
        </p:spPr>
        <p:txBody>
          <a:bodyPr>
            <a:normAutofit/>
          </a:bodyPr>
          <a:lstStyle/>
          <a:p>
            <a:pPr algn="ctr"/>
            <a:r>
              <a:rPr lang="en-US" sz="3600" dirty="0"/>
              <a:t>CRC Diagram</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pariksha</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3468624" cy="365125"/>
          </a:xfrm>
        </p:spPr>
        <p:txBody>
          <a:bodyPr/>
          <a:lstStyle/>
          <a:p>
            <a:fld id="{D8DA9DAA-006C-4F4B-980E-E3DF019B24E2}" type="slidenum">
              <a:rPr lang="en-US" smtClean="0"/>
              <a:pPr/>
              <a:t>4</a:t>
            </a:fld>
            <a:endParaRPr lang="en-US" dirty="0"/>
          </a:p>
        </p:txBody>
      </p:sp>
      <p:pic>
        <p:nvPicPr>
          <p:cNvPr id="6" name="Picture 5">
            <a:extLst>
              <a:ext uri="{FF2B5EF4-FFF2-40B4-BE49-F238E27FC236}">
                <a16:creationId xmlns:a16="http://schemas.microsoft.com/office/drawing/2014/main" id="{21EA1B4C-2156-9668-C94E-1007D1EDA5A9}"/>
              </a:ext>
            </a:extLst>
          </p:cNvPr>
          <p:cNvPicPr>
            <a:picLocks noChangeAspect="1"/>
          </p:cNvPicPr>
          <p:nvPr/>
        </p:nvPicPr>
        <p:blipFill>
          <a:blip r:embed="rId2"/>
          <a:stretch>
            <a:fillRect/>
          </a:stretch>
        </p:blipFill>
        <p:spPr>
          <a:xfrm>
            <a:off x="644814" y="1360950"/>
            <a:ext cx="2097405" cy="1131570"/>
          </a:xfrm>
          <a:prstGeom prst="rect">
            <a:avLst/>
          </a:prstGeom>
        </p:spPr>
      </p:pic>
      <p:pic>
        <p:nvPicPr>
          <p:cNvPr id="12" name="Picture 11">
            <a:extLst>
              <a:ext uri="{FF2B5EF4-FFF2-40B4-BE49-F238E27FC236}">
                <a16:creationId xmlns:a16="http://schemas.microsoft.com/office/drawing/2014/main" id="{48FD064F-21C6-6424-6079-102116553EDD}"/>
              </a:ext>
            </a:extLst>
          </p:cNvPr>
          <p:cNvPicPr>
            <a:picLocks noChangeAspect="1"/>
          </p:cNvPicPr>
          <p:nvPr/>
        </p:nvPicPr>
        <p:blipFill>
          <a:blip r:embed="rId3"/>
          <a:stretch>
            <a:fillRect/>
          </a:stretch>
        </p:blipFill>
        <p:spPr>
          <a:xfrm>
            <a:off x="7559040" y="1354087"/>
            <a:ext cx="2103120" cy="1108710"/>
          </a:xfrm>
          <a:prstGeom prst="rect">
            <a:avLst/>
          </a:prstGeom>
        </p:spPr>
      </p:pic>
      <p:pic>
        <p:nvPicPr>
          <p:cNvPr id="15" name="Picture 14">
            <a:extLst>
              <a:ext uri="{FF2B5EF4-FFF2-40B4-BE49-F238E27FC236}">
                <a16:creationId xmlns:a16="http://schemas.microsoft.com/office/drawing/2014/main" id="{65951081-F212-4235-FDF0-4791E045BDB7}"/>
              </a:ext>
            </a:extLst>
          </p:cNvPr>
          <p:cNvPicPr>
            <a:picLocks noChangeAspect="1"/>
          </p:cNvPicPr>
          <p:nvPr/>
        </p:nvPicPr>
        <p:blipFill>
          <a:blip r:embed="rId4"/>
          <a:stretch>
            <a:fillRect/>
          </a:stretch>
        </p:blipFill>
        <p:spPr>
          <a:xfrm>
            <a:off x="661959" y="4003958"/>
            <a:ext cx="2080260" cy="1543050"/>
          </a:xfrm>
          <a:prstGeom prst="rect">
            <a:avLst/>
          </a:prstGeom>
        </p:spPr>
      </p:pic>
      <p:pic>
        <p:nvPicPr>
          <p:cNvPr id="17" name="Picture 16">
            <a:extLst>
              <a:ext uri="{FF2B5EF4-FFF2-40B4-BE49-F238E27FC236}">
                <a16:creationId xmlns:a16="http://schemas.microsoft.com/office/drawing/2014/main" id="{72375D5F-BF43-B9A0-D980-0FA06C482AA4}"/>
              </a:ext>
            </a:extLst>
          </p:cNvPr>
          <p:cNvPicPr>
            <a:picLocks noChangeAspect="1"/>
          </p:cNvPicPr>
          <p:nvPr/>
        </p:nvPicPr>
        <p:blipFill>
          <a:blip r:embed="rId5"/>
          <a:stretch>
            <a:fillRect/>
          </a:stretch>
        </p:blipFill>
        <p:spPr>
          <a:xfrm>
            <a:off x="7536180" y="4003958"/>
            <a:ext cx="2125980" cy="1811655"/>
          </a:xfrm>
          <a:prstGeom prst="rect">
            <a:avLst/>
          </a:prstGeom>
        </p:spPr>
      </p:pic>
      <p:pic>
        <p:nvPicPr>
          <p:cNvPr id="19" name="Picture 18">
            <a:extLst>
              <a:ext uri="{FF2B5EF4-FFF2-40B4-BE49-F238E27FC236}">
                <a16:creationId xmlns:a16="http://schemas.microsoft.com/office/drawing/2014/main" id="{AE2099BC-5214-5057-81D3-D77BE82B7062}"/>
              </a:ext>
            </a:extLst>
          </p:cNvPr>
          <p:cNvPicPr>
            <a:picLocks noChangeAspect="1"/>
          </p:cNvPicPr>
          <p:nvPr/>
        </p:nvPicPr>
        <p:blipFill>
          <a:blip r:embed="rId6"/>
          <a:stretch>
            <a:fillRect/>
          </a:stretch>
        </p:blipFill>
        <p:spPr>
          <a:xfrm>
            <a:off x="4055660" y="4003958"/>
            <a:ext cx="2125980" cy="880110"/>
          </a:xfrm>
          <a:prstGeom prst="rect">
            <a:avLst/>
          </a:prstGeom>
        </p:spPr>
      </p:pic>
      <p:pic>
        <p:nvPicPr>
          <p:cNvPr id="23" name="Picture 22">
            <a:extLst>
              <a:ext uri="{FF2B5EF4-FFF2-40B4-BE49-F238E27FC236}">
                <a16:creationId xmlns:a16="http://schemas.microsoft.com/office/drawing/2014/main" id="{0917284B-C82C-DFAA-F62E-034E4296B220}"/>
              </a:ext>
            </a:extLst>
          </p:cNvPr>
          <p:cNvPicPr>
            <a:picLocks noChangeAspect="1"/>
          </p:cNvPicPr>
          <p:nvPr/>
        </p:nvPicPr>
        <p:blipFill>
          <a:blip r:embed="rId7"/>
          <a:stretch>
            <a:fillRect/>
          </a:stretch>
        </p:blipFill>
        <p:spPr>
          <a:xfrm>
            <a:off x="3908131" y="1360950"/>
            <a:ext cx="2273509" cy="1660750"/>
          </a:xfrm>
          <a:prstGeom prst="rect">
            <a:avLst/>
          </a:prstGeom>
        </p:spPr>
      </p:pic>
    </p:spTree>
    <p:extLst>
      <p:ext uri="{BB962C8B-B14F-4D97-AF65-F5344CB8AC3E}">
        <p14:creationId xmlns:p14="http://schemas.microsoft.com/office/powerpoint/2010/main" val="2997506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1" y="0"/>
            <a:ext cx="7902429" cy="796954"/>
          </a:xfrm>
        </p:spPr>
        <p:txBody>
          <a:bodyPr>
            <a:normAutofit/>
          </a:bodyPr>
          <a:lstStyle/>
          <a:p>
            <a:pPr algn="ctr"/>
            <a:r>
              <a:rPr lang="en-US" sz="4000" dirty="0"/>
              <a:t>Use Case Diagram</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pariksha</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3468624" cy="365125"/>
          </a:xfrm>
        </p:spPr>
        <p:txBody>
          <a:bodyPr/>
          <a:lstStyle/>
          <a:p>
            <a:fld id="{D8DA9DAA-006C-4F4B-980E-E3DF019B24E2}" type="slidenum">
              <a:rPr lang="en-US" smtClean="0"/>
              <a:pPr/>
              <a:t>5</a:t>
            </a:fld>
            <a:endParaRPr lang="en-US" dirty="0"/>
          </a:p>
        </p:txBody>
      </p:sp>
      <p:pic>
        <p:nvPicPr>
          <p:cNvPr id="4" name="Picture 3">
            <a:extLst>
              <a:ext uri="{FF2B5EF4-FFF2-40B4-BE49-F238E27FC236}">
                <a16:creationId xmlns:a16="http://schemas.microsoft.com/office/drawing/2014/main" id="{0EB37E95-8F03-9437-40A8-D72283D98EFE}"/>
              </a:ext>
            </a:extLst>
          </p:cNvPr>
          <p:cNvPicPr>
            <a:picLocks noChangeAspect="1"/>
          </p:cNvPicPr>
          <p:nvPr/>
        </p:nvPicPr>
        <p:blipFill>
          <a:blip r:embed="rId2"/>
          <a:stretch>
            <a:fillRect/>
          </a:stretch>
        </p:blipFill>
        <p:spPr>
          <a:xfrm>
            <a:off x="-1" y="1219200"/>
            <a:ext cx="12192000" cy="5638800"/>
          </a:xfrm>
          <a:prstGeom prst="rect">
            <a:avLst/>
          </a:prstGeom>
        </p:spPr>
      </p:pic>
    </p:spTree>
    <p:extLst>
      <p:ext uri="{BB962C8B-B14F-4D97-AF65-F5344CB8AC3E}">
        <p14:creationId xmlns:p14="http://schemas.microsoft.com/office/powerpoint/2010/main" val="1183505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15E39E-2E0B-F2A6-6111-A9841F039A05}"/>
              </a:ext>
            </a:extLst>
          </p:cNvPr>
          <p:cNvPicPr>
            <a:picLocks noChangeAspect="1"/>
          </p:cNvPicPr>
          <p:nvPr/>
        </p:nvPicPr>
        <p:blipFill>
          <a:blip r:embed="rId2"/>
          <a:stretch>
            <a:fillRect/>
          </a:stretch>
        </p:blipFill>
        <p:spPr>
          <a:xfrm>
            <a:off x="0" y="-1"/>
            <a:ext cx="12192000" cy="6858001"/>
          </a:xfrm>
          <a:prstGeom prst="rect">
            <a:avLst/>
          </a:prstGeom>
        </p:spPr>
      </p:pic>
      <p:sp>
        <p:nvSpPr>
          <p:cNvPr id="3" name="Title 1">
            <a:extLst>
              <a:ext uri="{FF2B5EF4-FFF2-40B4-BE49-F238E27FC236}">
                <a16:creationId xmlns:a16="http://schemas.microsoft.com/office/drawing/2014/main" id="{FAF826C1-3B13-B762-E4E9-121DBC3B7E80}"/>
              </a:ext>
            </a:extLst>
          </p:cNvPr>
          <p:cNvSpPr txBox="1">
            <a:spLocks/>
          </p:cNvSpPr>
          <p:nvPr/>
        </p:nvSpPr>
        <p:spPr>
          <a:xfrm>
            <a:off x="0" y="6181344"/>
            <a:ext cx="1939544" cy="6766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1" kern="1200" cap="all" baseline="0">
                <a:solidFill>
                  <a:schemeClr val="bg1"/>
                </a:solidFill>
                <a:latin typeface="+mj-lt"/>
                <a:ea typeface="+mj-ea"/>
                <a:cs typeface="+mj-cs"/>
              </a:defRPr>
            </a:lvl1pPr>
          </a:lstStyle>
          <a:p>
            <a:r>
              <a:rPr lang="en-US" sz="2400" cap="none" dirty="0">
                <a:latin typeface="Times New Roman" panose="02020603050405020304" pitchFamily="18" charset="0"/>
                <a:cs typeface="Times New Roman" panose="02020603050405020304" pitchFamily="18" charset="0"/>
              </a:rPr>
              <a:t>Home page</a:t>
            </a:r>
          </a:p>
        </p:txBody>
      </p:sp>
    </p:spTree>
    <p:extLst>
      <p:ext uri="{BB962C8B-B14F-4D97-AF65-F5344CB8AC3E}">
        <p14:creationId xmlns:p14="http://schemas.microsoft.com/office/powerpoint/2010/main" val="2048768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259AD7-9107-16C4-90E0-9C53D10DA645}"/>
              </a:ext>
            </a:extLst>
          </p:cNvPr>
          <p:cNvPicPr>
            <a:picLocks noChangeAspect="1"/>
          </p:cNvPicPr>
          <p:nvPr/>
        </p:nvPicPr>
        <p:blipFill>
          <a:blip r:embed="rId2"/>
          <a:stretch>
            <a:fillRect/>
          </a:stretch>
        </p:blipFill>
        <p:spPr>
          <a:xfrm>
            <a:off x="0" y="0"/>
            <a:ext cx="12192000" cy="6858000"/>
          </a:xfrm>
          <a:prstGeom prst="rect">
            <a:avLst/>
          </a:prstGeom>
        </p:spPr>
      </p:pic>
      <p:sp>
        <p:nvSpPr>
          <p:cNvPr id="4" name="Title 1">
            <a:extLst>
              <a:ext uri="{FF2B5EF4-FFF2-40B4-BE49-F238E27FC236}">
                <a16:creationId xmlns:a16="http://schemas.microsoft.com/office/drawing/2014/main" id="{DFDCF1F6-39CC-B9CB-7E0F-9BA99C027046}"/>
              </a:ext>
            </a:extLst>
          </p:cNvPr>
          <p:cNvSpPr txBox="1">
            <a:spLocks/>
          </p:cNvSpPr>
          <p:nvPr/>
        </p:nvSpPr>
        <p:spPr>
          <a:xfrm>
            <a:off x="72136" y="6181344"/>
            <a:ext cx="1939544" cy="6766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1" kern="1200" cap="all" baseline="0">
                <a:solidFill>
                  <a:schemeClr val="bg1"/>
                </a:solidFill>
                <a:latin typeface="+mj-lt"/>
                <a:ea typeface="+mj-ea"/>
                <a:cs typeface="+mj-cs"/>
              </a:defRPr>
            </a:lvl1pPr>
          </a:lstStyle>
          <a:p>
            <a:r>
              <a:rPr lang="en-US" sz="2400" cap="none" dirty="0">
                <a:latin typeface="Times New Roman" panose="02020603050405020304" pitchFamily="18" charset="0"/>
                <a:cs typeface="Times New Roman" panose="02020603050405020304" pitchFamily="18" charset="0"/>
              </a:rPr>
              <a:t>Admin Login</a:t>
            </a:r>
          </a:p>
        </p:txBody>
      </p:sp>
    </p:spTree>
    <p:extLst>
      <p:ext uri="{BB962C8B-B14F-4D97-AF65-F5344CB8AC3E}">
        <p14:creationId xmlns:p14="http://schemas.microsoft.com/office/powerpoint/2010/main" val="2279519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3B7D6A-FEAB-7DA5-057E-66B4F1BFA669}"/>
              </a:ext>
            </a:extLst>
          </p:cNvPr>
          <p:cNvPicPr>
            <a:picLocks noChangeAspect="1"/>
          </p:cNvPicPr>
          <p:nvPr/>
        </p:nvPicPr>
        <p:blipFill>
          <a:blip r:embed="rId2"/>
          <a:stretch>
            <a:fillRect/>
          </a:stretch>
        </p:blipFill>
        <p:spPr>
          <a:xfrm>
            <a:off x="0" y="0"/>
            <a:ext cx="12192000" cy="6858000"/>
          </a:xfrm>
          <a:prstGeom prst="rect">
            <a:avLst/>
          </a:prstGeom>
        </p:spPr>
      </p:pic>
      <p:sp>
        <p:nvSpPr>
          <p:cNvPr id="3" name="Title 1">
            <a:extLst>
              <a:ext uri="{FF2B5EF4-FFF2-40B4-BE49-F238E27FC236}">
                <a16:creationId xmlns:a16="http://schemas.microsoft.com/office/drawing/2014/main" id="{48B28CC7-769E-551D-A05E-2706A0E2585C}"/>
              </a:ext>
            </a:extLst>
          </p:cNvPr>
          <p:cNvSpPr txBox="1">
            <a:spLocks/>
          </p:cNvSpPr>
          <p:nvPr/>
        </p:nvSpPr>
        <p:spPr>
          <a:xfrm>
            <a:off x="0" y="6130544"/>
            <a:ext cx="1939544" cy="6766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1" kern="1200" cap="all" baseline="0">
                <a:solidFill>
                  <a:schemeClr val="bg1"/>
                </a:solidFill>
                <a:latin typeface="+mj-lt"/>
                <a:ea typeface="+mj-ea"/>
                <a:cs typeface="+mj-cs"/>
              </a:defRPr>
            </a:lvl1pPr>
          </a:lstStyle>
          <a:p>
            <a:r>
              <a:rPr lang="en-US" sz="2400" cap="none" dirty="0">
                <a:latin typeface="Times New Roman" panose="02020603050405020304" pitchFamily="18" charset="0"/>
                <a:cs typeface="Times New Roman" panose="02020603050405020304" pitchFamily="18" charset="0"/>
              </a:rPr>
              <a:t>Detail page</a:t>
            </a:r>
          </a:p>
        </p:txBody>
      </p:sp>
    </p:spTree>
    <p:extLst>
      <p:ext uri="{BB962C8B-B14F-4D97-AF65-F5344CB8AC3E}">
        <p14:creationId xmlns:p14="http://schemas.microsoft.com/office/powerpoint/2010/main" val="368685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B1EE0B-E57C-AE3C-B090-E36EB4775DDF}"/>
              </a:ext>
            </a:extLst>
          </p:cNvPr>
          <p:cNvPicPr>
            <a:picLocks noChangeAspect="1"/>
          </p:cNvPicPr>
          <p:nvPr/>
        </p:nvPicPr>
        <p:blipFill>
          <a:blip r:embed="rId2"/>
          <a:stretch>
            <a:fillRect/>
          </a:stretch>
        </p:blipFill>
        <p:spPr>
          <a:xfrm>
            <a:off x="0" y="-12985"/>
            <a:ext cx="12192000" cy="6870985"/>
          </a:xfrm>
          <a:prstGeom prst="rect">
            <a:avLst/>
          </a:prstGeom>
        </p:spPr>
      </p:pic>
      <p:sp>
        <p:nvSpPr>
          <p:cNvPr id="3" name="Title 1">
            <a:extLst>
              <a:ext uri="{FF2B5EF4-FFF2-40B4-BE49-F238E27FC236}">
                <a16:creationId xmlns:a16="http://schemas.microsoft.com/office/drawing/2014/main" id="{63E26284-E8C7-2DAC-2C97-FF25D006E703}"/>
              </a:ext>
            </a:extLst>
          </p:cNvPr>
          <p:cNvSpPr txBox="1">
            <a:spLocks/>
          </p:cNvSpPr>
          <p:nvPr/>
        </p:nvSpPr>
        <p:spPr>
          <a:xfrm>
            <a:off x="0" y="6181344"/>
            <a:ext cx="1939544" cy="6766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1" kern="1200" cap="all" baseline="0">
                <a:solidFill>
                  <a:schemeClr val="bg1"/>
                </a:solidFill>
                <a:latin typeface="+mj-lt"/>
                <a:ea typeface="+mj-ea"/>
                <a:cs typeface="+mj-cs"/>
              </a:defRPr>
            </a:lvl1pPr>
          </a:lstStyle>
          <a:p>
            <a:r>
              <a:rPr lang="en-US" sz="2400" cap="none" dirty="0">
                <a:latin typeface="Times New Roman" panose="02020603050405020304" pitchFamily="18" charset="0"/>
                <a:cs typeface="Times New Roman" panose="02020603050405020304" pitchFamily="18" charset="0"/>
              </a:rPr>
              <a:t>Student login</a:t>
            </a:r>
          </a:p>
        </p:txBody>
      </p:sp>
    </p:spTree>
    <p:extLst>
      <p:ext uri="{BB962C8B-B14F-4D97-AF65-F5344CB8AC3E}">
        <p14:creationId xmlns:p14="http://schemas.microsoft.com/office/powerpoint/2010/main" val="2353414788"/>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Galaxy presentation</Template>
  <TotalTime>509</TotalTime>
  <Words>572</Words>
  <Application>Microsoft Office PowerPoint</Application>
  <PresentationFormat>Widescreen</PresentationFormat>
  <Paragraphs>60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vt:lpstr>
      <vt:lpstr>Univers</vt:lpstr>
      <vt:lpstr>GradientUnivers</vt:lpstr>
      <vt:lpstr>Pariksha   (Online Desktop Examination System)  oom mini project</vt:lpstr>
      <vt:lpstr>abstract</vt:lpstr>
      <vt:lpstr>Class Diagram</vt:lpstr>
      <vt:lpstr>CRC Diagram</vt:lpstr>
      <vt:lpstr>Use Case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Classes</vt:lpstr>
      <vt:lpstr>Home</vt:lpstr>
      <vt:lpstr>Test </vt:lpstr>
      <vt:lpstr>Future Expectations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Pariksha   (Online Desktop Examination System)  oom mini project</dc:title>
  <dc:creator>Harsh Kumar</dc:creator>
  <cp:lastModifiedBy>Harsh Kumar</cp:lastModifiedBy>
  <cp:revision>1</cp:revision>
  <dcterms:created xsi:type="dcterms:W3CDTF">2022-11-26T06:45:58Z</dcterms:created>
  <dcterms:modified xsi:type="dcterms:W3CDTF">2022-11-26T15:15:17Z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