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6" r:id="rId6"/>
    <p:sldId id="260" r:id="rId7"/>
    <p:sldId id="268" r:id="rId8"/>
    <p:sldId id="265" r:id="rId9"/>
    <p:sldId id="267" r:id="rId10"/>
    <p:sldId id="271" r:id="rId11"/>
    <p:sldId id="272" r:id="rId12"/>
    <p:sldId id="263" r:id="rId13"/>
    <p:sldId id="269" r:id="rId14"/>
    <p:sldId id="262" r:id="rId15"/>
    <p:sldId id="26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745F-1F3A-468B-9AA3-66A102DDCFF9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3F03-B324-4BD2-B352-90EAA7F78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3F03-B324-4BD2-B352-90EAA7F78F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3F03-B324-4BD2-B352-90EAA7F78F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3F03-B324-4BD2-B352-90EAA7F78F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ADBD-EDA6-4E4A-A7B6-3FDBCBBEC49C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3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06D6-35C3-4D6F-A79A-ECCFD5BE1401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1FE2-F438-4BF4-933E-EA9B88257214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A605-7003-4B64-8EA0-C7106EFA4C0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05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1C17-12A8-479D-9DEA-88E89EDAD51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4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1D3F-997D-4FBB-A72A-1C3498C8B51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9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10C8-D76F-4070-98E9-03F6627EEE19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3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9D2D-58CB-48E1-888F-8E2A7EF9E965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7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4B56-2E7D-4C17-A054-69323357E2F6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3F0-2861-4B04-AC28-47ED6C033475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333E-EF16-4EC4-A3D0-0D42EA80C06C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2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A8A-965B-4805-9D30-AE481AABF9E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5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5FE-31B0-488A-86BE-408A74C32942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4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D19-FF9F-4822-ADCC-FA56F01A538D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7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DBD3-E233-4A27-BD89-E8DA72C5050B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1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4E8A-F34D-4CD0-8BDA-6CEC9065FE3B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8784-D0D2-4E2F-892C-B489524FF1BC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C3950B-5C27-4BCA-884D-71E845E4F25F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MIS 6V99.002 - Special Topics in Management Information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0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00070"/>
            <a:ext cx="8825658" cy="3329581"/>
          </a:xfrm>
        </p:spPr>
        <p:txBody>
          <a:bodyPr/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" pitchFamily="2" charset="0"/>
              </a:rPr>
              <a:t>Rossmann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" pitchFamily="2" charset="0"/>
              </a:rPr>
              <a:t> 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" pitchFamily="2" charset="0"/>
              </a:rPr>
              <a:t>Sales Forecasting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-Phoenix</a:t>
            </a:r>
          </a:p>
          <a:p>
            <a:pPr algn="r"/>
            <a:endParaRPr lang="en-US" sz="40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Roboto"/>
              </a:rPr>
              <a:t>Predictive Model</a:t>
            </a:r>
            <a:endParaRPr lang="en-US" sz="6000" dirty="0">
              <a:latin typeface="Roboto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7" y="2518313"/>
            <a:ext cx="8947150" cy="25742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2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 smtClean="0">
                <a:latin typeface="Roboto"/>
              </a:rPr>
              <a:t>Model Comparison Statistics</a:t>
            </a:r>
            <a:endParaRPr lang="en-US" sz="5200" dirty="0">
              <a:latin typeface="Roboto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7" y="1993024"/>
            <a:ext cx="8947150" cy="39009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1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Roboto"/>
              </a:rPr>
              <a:t>Regression Analysis</a:t>
            </a:r>
            <a:endParaRPr lang="en-US" sz="6000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Roboto" pitchFamily="2" charset="0"/>
              </a:rPr>
              <a:t>Predicting the sales </a:t>
            </a:r>
            <a:r>
              <a:rPr lang="en-US" sz="2800" dirty="0" smtClean="0">
                <a:ea typeface="Roboto" pitchFamily="2" charset="0"/>
              </a:rPr>
              <a:t>of Rossmann stores</a:t>
            </a:r>
          </a:p>
          <a:p>
            <a:r>
              <a:rPr lang="en-US" sz="2800" dirty="0" smtClean="0">
                <a:ea typeface="Roboto" pitchFamily="2" charset="0"/>
              </a:rPr>
              <a:t>Model used: Multiple Linear Regression</a:t>
            </a:r>
          </a:p>
          <a:p>
            <a:endParaRPr lang="en-US" sz="2800" dirty="0">
              <a:ea typeface="Roboto" pitchFamily="2" charset="0"/>
            </a:endParaRPr>
          </a:p>
          <a:p>
            <a:r>
              <a:rPr lang="en-US" sz="2800" dirty="0" smtClean="0">
                <a:ea typeface="Roboto" pitchFamily="2" charset="0"/>
              </a:rPr>
              <a:t>Sales = -37.45 * </a:t>
            </a:r>
            <a:r>
              <a:rPr lang="en-US" sz="2800" dirty="0" err="1" smtClean="0">
                <a:ea typeface="Roboto" pitchFamily="2" charset="0"/>
              </a:rPr>
              <a:t>DayofWeek</a:t>
            </a:r>
            <a:r>
              <a:rPr lang="en-US" sz="2800" dirty="0" smtClean="0">
                <a:ea typeface="Roboto" pitchFamily="2" charset="0"/>
              </a:rPr>
              <a:t> + 6.968 * Customers + 				 1077 * Open + 1146 * Promo +0.032 * 						 </a:t>
            </a:r>
            <a:r>
              <a:rPr lang="en-US" sz="2800" dirty="0" err="1" smtClean="0">
                <a:ea typeface="Roboto" pitchFamily="2" charset="0"/>
              </a:rPr>
              <a:t>CompDist</a:t>
            </a:r>
            <a:r>
              <a:rPr lang="en-US" sz="2800" dirty="0" smtClean="0">
                <a:ea typeface="Roboto" pitchFamily="2" charset="0"/>
              </a:rPr>
              <a:t> + 37.10</a:t>
            </a:r>
          </a:p>
          <a:p>
            <a:endParaRPr lang="en-US" sz="2800" dirty="0">
              <a:ea typeface="Roboto" pitchFamily="2" charset="0"/>
            </a:endParaRPr>
          </a:p>
          <a:p>
            <a:r>
              <a:rPr lang="en-US" sz="2800" dirty="0" smtClean="0">
                <a:ea typeface="Roboto" pitchFamily="2" charset="0"/>
              </a:rPr>
              <a:t>Correlation Coefficient: </a:t>
            </a:r>
            <a:r>
              <a:rPr lang="en-US" sz="2800" dirty="0" smtClean="0">
                <a:ea typeface="Roboto" pitchFamily="2" charset="0"/>
              </a:rPr>
              <a:t>0.8986</a:t>
            </a:r>
          </a:p>
          <a:p>
            <a:pPr marL="0" indent="0">
              <a:buNone/>
            </a:pPr>
            <a:endParaRPr lang="en-US" sz="2800" dirty="0">
              <a:ea typeface="Roboto" pitchFamily="2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Roboto"/>
              </a:rPr>
              <a:t>Regression Table</a:t>
            </a:r>
            <a:endParaRPr lang="en-US" sz="5400" dirty="0">
              <a:latin typeface="Roboto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12" y="1853248"/>
            <a:ext cx="8216722" cy="4269974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Roboto"/>
              </a:rPr>
              <a:t>Parameters Affecting Sales</a:t>
            </a:r>
            <a:endParaRPr lang="en-US" sz="5400" dirty="0">
              <a:latin typeface="Roboto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266682"/>
            <a:ext cx="10870059" cy="377351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Roboto"/>
              </a:rPr>
              <a:t>Model Performance</a:t>
            </a:r>
            <a:endParaRPr lang="en-US" sz="6000" dirty="0">
              <a:latin typeface="Roboto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8" y="2163651"/>
            <a:ext cx="10538165" cy="39924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latin typeface="Roboto"/>
              </a:rPr>
              <a:t>Thank you!</a:t>
            </a:r>
            <a:endParaRPr lang="en-US" sz="72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154954" y="2756079"/>
            <a:ext cx="8319238" cy="100991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Roboto"/>
              </a:rPr>
              <a:t>Questions?</a:t>
            </a:r>
            <a:endParaRPr lang="en-US" sz="3200" dirty="0"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Abstract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  <a:ea typeface="Roboto" pitchFamily="2" charset="0"/>
              </a:rPr>
              <a:t>Rossmann operates over 3,000 drug stores in 7 European countries</a:t>
            </a:r>
          </a:p>
          <a:p>
            <a:r>
              <a:rPr lang="en-US" sz="2400" dirty="0" smtClean="0">
                <a:latin typeface="+mn-lt"/>
                <a:ea typeface="Roboto" pitchFamily="2" charset="0"/>
              </a:rPr>
              <a:t>Store sales are influenced by many factors, including promotions, competition, school and state holidays, seasonality, and locality</a:t>
            </a:r>
          </a:p>
          <a:p>
            <a:r>
              <a:rPr lang="en-US" sz="2400" dirty="0" smtClean="0">
                <a:latin typeface="+mn-lt"/>
                <a:ea typeface="Roboto" pitchFamily="2" charset="0"/>
              </a:rPr>
              <a:t>Reliable sales forecasts enable store managers to create effective staff schedules that increase productivity and sales itself</a:t>
            </a:r>
            <a:endParaRPr lang="en-US" sz="2400" dirty="0">
              <a:latin typeface="+mn-lt"/>
              <a:ea typeface="Roboto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itchFamily="2" charset="0"/>
                <a:ea typeface="Roboto" pitchFamily="2" charset="0"/>
              </a:rPr>
              <a:t>Data Set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66982"/>
              </p:ext>
            </p:extLst>
          </p:nvPr>
        </p:nvGraphicFramePr>
        <p:xfrm>
          <a:off x="2531967" y="4035984"/>
          <a:ext cx="5633010" cy="22910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816505"/>
                <a:gridCol w="28165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" pitchFamily="2" charset="0"/>
                          <a:ea typeface="Roboto" pitchFamily="2" charset="0"/>
                        </a:rPr>
                        <a:t>Data files</a:t>
                      </a:r>
                      <a:endParaRPr lang="en-US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" pitchFamily="2" charset="0"/>
                          <a:ea typeface="Roboto" pitchFamily="2" charset="0"/>
                        </a:rPr>
                        <a:t>Description</a:t>
                      </a:r>
                      <a:endParaRPr lang="en-US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" pitchFamily="2" charset="0"/>
                          <a:ea typeface="Roboto" pitchFamily="2" charset="0"/>
                        </a:rPr>
                        <a:t>train.csv</a:t>
                      </a:r>
                      <a:endParaRPr lang="en-US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" pitchFamily="2" charset="0"/>
                          <a:ea typeface="Roboto" pitchFamily="2" charset="0"/>
                        </a:rPr>
                        <a:t>Historical data including sales</a:t>
                      </a:r>
                      <a:endParaRPr lang="en-US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" pitchFamily="2" charset="0"/>
                          <a:ea typeface="Roboto" pitchFamily="2" charset="0"/>
                        </a:rPr>
                        <a:t>test.csv</a:t>
                      </a:r>
                      <a:endParaRPr lang="en-US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" pitchFamily="2" charset="0"/>
                          <a:ea typeface="Roboto" pitchFamily="2" charset="0"/>
                        </a:rPr>
                        <a:t>Historical data excluding sales</a:t>
                      </a:r>
                      <a:endParaRPr lang="en-US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" pitchFamily="2" charset="0"/>
                          <a:ea typeface="Roboto" pitchFamily="2" charset="0"/>
                        </a:rPr>
                        <a:t>store.csv</a:t>
                      </a:r>
                      <a:endParaRPr lang="en-US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Roboto" pitchFamily="2" charset="0"/>
                          <a:ea typeface="Roboto" pitchFamily="2" charset="0"/>
                        </a:rPr>
                        <a:t>Supplement information</a:t>
                      </a:r>
                      <a:r>
                        <a:rPr lang="en-US" baseline="0" dirty="0" smtClean="0">
                          <a:latin typeface="Roboto" pitchFamily="2" charset="0"/>
                          <a:ea typeface="Roboto" pitchFamily="2" charset="0"/>
                        </a:rPr>
                        <a:t> about the sales</a:t>
                      </a:r>
                      <a:endParaRPr lang="en-US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9854" y="1724459"/>
            <a:ext cx="9290980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ea typeface="Roboto" pitchFamily="2" charset="0"/>
                <a:cs typeface="+mj-cs"/>
              </a:rPr>
              <a:t>Rossmann’s dataset contains sales data and store information from 1,115 stores across Germany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ea typeface="Roboto" pitchFamily="2" charset="0"/>
                <a:cs typeface="+mj-cs"/>
              </a:rPr>
              <a:t>By analyzing the customer data, we can forecast sales and take decisions to improve customer experience which </a:t>
            </a:r>
            <a:r>
              <a:rPr lang="en-US" sz="2400" dirty="0" smtClean="0">
                <a:ea typeface="Roboto" pitchFamily="2" charset="0"/>
                <a:cs typeface="+mj-cs"/>
              </a:rPr>
              <a:t>is also a </a:t>
            </a:r>
            <a:r>
              <a:rPr lang="en-US" sz="2400" dirty="0">
                <a:ea typeface="Roboto" pitchFamily="2" charset="0"/>
                <a:cs typeface="+mj-cs"/>
              </a:rPr>
              <a:t>critical factor to focus on as an </a:t>
            </a:r>
            <a:r>
              <a:rPr lang="en-US" sz="2400" dirty="0" smtClean="0">
                <a:ea typeface="Roboto" pitchFamily="2" charset="0"/>
                <a:cs typeface="+mj-cs"/>
              </a:rPr>
              <a:t>organization</a:t>
            </a:r>
            <a:endParaRPr lang="en-US" sz="2400" dirty="0">
              <a:ea typeface="Roboto" pitchFamily="2" charset="0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Roboto"/>
              </a:rPr>
              <a:t>Hypothesis 1</a:t>
            </a:r>
            <a:endParaRPr lang="en-US" sz="6000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sales </a:t>
            </a:r>
            <a:r>
              <a:rPr lang="en-US" sz="2800" dirty="0" smtClean="0"/>
              <a:t>increase as the </a:t>
            </a:r>
            <a:r>
              <a:rPr lang="en-US" sz="2800" dirty="0"/>
              <a:t>competition distance </a:t>
            </a:r>
            <a:r>
              <a:rPr lang="en-US" sz="2800" dirty="0" smtClean="0"/>
              <a:t>increases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Sales by competition distance</a:t>
            </a:r>
            <a:endParaRPr lang="en-US" sz="5400" dirty="0"/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94" y="2052638"/>
            <a:ext cx="7624388" cy="4195762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Roboto"/>
              </a:rPr>
              <a:t>Hypothesis 2</a:t>
            </a:r>
            <a:endParaRPr lang="en-US" sz="6000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Higher sales are seen during promotional offer period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Sales against promotions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3" y="2065517"/>
            <a:ext cx="8615965" cy="41957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Roboto"/>
              </a:rPr>
              <a:t>Hypothesis 3</a:t>
            </a:r>
            <a:endParaRPr lang="en-US" sz="6000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frequency </a:t>
            </a:r>
            <a:r>
              <a:rPr lang="en-US" sz="2800" dirty="0"/>
              <a:t>of customers </a:t>
            </a:r>
            <a:r>
              <a:rPr lang="en-US" sz="2800" dirty="0" smtClean="0"/>
              <a:t>is more during </a:t>
            </a:r>
            <a:r>
              <a:rPr lang="en-US" sz="2800" dirty="0"/>
              <a:t>promotional offer </a:t>
            </a:r>
            <a:r>
              <a:rPr lang="en-US" sz="2800" dirty="0" smtClean="0"/>
              <a:t>period leading to higher sales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Number of customers against promotions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44" y="2297336"/>
            <a:ext cx="8835990" cy="41957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600</TotalTime>
  <Words>226</Words>
  <Application>Microsoft Office PowerPoint</Application>
  <PresentationFormat>Widescreen</PresentationFormat>
  <Paragraphs>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Trebuchet MS</vt:lpstr>
      <vt:lpstr>Wingdings 3</vt:lpstr>
      <vt:lpstr>Ion</vt:lpstr>
      <vt:lpstr>Rossmann Sales Forecasting</vt:lpstr>
      <vt:lpstr>Abstract</vt:lpstr>
      <vt:lpstr>Data Set</vt:lpstr>
      <vt:lpstr>Hypothesis 1</vt:lpstr>
      <vt:lpstr>Sales by competition distance</vt:lpstr>
      <vt:lpstr>Hypothesis 2</vt:lpstr>
      <vt:lpstr>Sales against promotions</vt:lpstr>
      <vt:lpstr>Hypothesis 3</vt:lpstr>
      <vt:lpstr>Number of customers against promotions</vt:lpstr>
      <vt:lpstr>Predictive Model</vt:lpstr>
      <vt:lpstr>Model Comparison Statistics</vt:lpstr>
      <vt:lpstr>Regression Analysis</vt:lpstr>
      <vt:lpstr>Regression Table</vt:lpstr>
      <vt:lpstr>Parameters Affecting Sales</vt:lpstr>
      <vt:lpstr>Model Performance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Rossmann Sales Forecasting</dc:title>
  <dc:creator>Salihdeen RM</dc:creator>
  <cp:lastModifiedBy>Vikki</cp:lastModifiedBy>
  <cp:revision>37</cp:revision>
  <dcterms:created xsi:type="dcterms:W3CDTF">2016-02-11T21:47:24Z</dcterms:created>
  <dcterms:modified xsi:type="dcterms:W3CDTF">2016-04-29T05:39:06Z</dcterms:modified>
</cp:coreProperties>
</file>