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2" r:id="rId2"/>
    <p:sldId id="293" r:id="rId3"/>
    <p:sldId id="362" r:id="rId4"/>
    <p:sldId id="410" r:id="rId5"/>
    <p:sldId id="409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405" r:id="rId32"/>
    <p:sldId id="383" r:id="rId33"/>
    <p:sldId id="406" r:id="rId34"/>
    <p:sldId id="384" r:id="rId35"/>
    <p:sldId id="393" r:id="rId36"/>
    <p:sldId id="394" r:id="rId37"/>
    <p:sldId id="407" r:id="rId38"/>
    <p:sldId id="395" r:id="rId39"/>
    <p:sldId id="396" r:id="rId40"/>
    <p:sldId id="408" r:id="rId41"/>
    <p:sldId id="402" r:id="rId42"/>
    <p:sldId id="401" r:id="rId43"/>
    <p:sldId id="403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71" userDrawn="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793" userDrawn="1">
          <p15:clr>
            <a:srgbClr val="A4A3A4"/>
          </p15:clr>
        </p15:guide>
        <p15:guide id="5" pos="5556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9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8C81"/>
    <a:srgbClr val="972929"/>
    <a:srgbClr val="9C2424"/>
    <a:srgbClr val="9F2B2B"/>
    <a:srgbClr val="EE5C58"/>
    <a:srgbClr val="909AAE"/>
    <a:srgbClr val="6C7994"/>
    <a:srgbClr val="B92525"/>
    <a:srgbClr val="E82C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9640" autoAdjust="0"/>
  </p:normalViewPr>
  <p:slideViewPr>
    <p:cSldViewPr>
      <p:cViewPr varScale="1">
        <p:scale>
          <a:sx n="85" d="100"/>
          <a:sy n="85" d="100"/>
        </p:scale>
        <p:origin x="-1512" y="-96"/>
      </p:cViewPr>
      <p:guideLst>
        <p:guide orient="horz" pos="1071"/>
        <p:guide orient="horz" pos="482"/>
        <p:guide orient="horz" pos="2614"/>
        <p:guide pos="793"/>
        <p:guide pos="5556"/>
        <p:guide pos="2880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2018-07-28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835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8864" y="557808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l"/>
              <a:defRPr sz="2000" b="1" spc="-7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indent="-169863">
              <a:buFont typeface="Wingdings" panose="05000000000000000000" pitchFamily="2" charset="2"/>
              <a:buChar char="Ø"/>
              <a:defRPr sz="1600" b="1" spc="-70"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74738" indent="-160338">
              <a:buFont typeface="Wingdings" pitchFamily="2" charset="2"/>
              <a:buChar char="§"/>
              <a:defRPr sz="1400" b="1" spc="-70" baseline="0">
                <a:solidFill>
                  <a:schemeClr val="tx1"/>
                </a:solidFill>
                <a:latin typeface="+mn-ea"/>
                <a:ea typeface="+mn-ea"/>
              </a:defRPr>
            </a:lvl3pPr>
            <a:lvl4pPr marL="1524000" indent="-152400">
              <a:defRPr sz="1200" b="1" spc="-70" baseline="0">
                <a:solidFill>
                  <a:schemeClr val="tx1"/>
                </a:solidFill>
                <a:latin typeface="+mn-ea"/>
                <a:ea typeface="+mn-ea"/>
              </a:defRPr>
            </a:lvl4pPr>
            <a:lvl5pPr marL="1973263" indent="-144463">
              <a:buNone/>
              <a:defRPr sz="1050" b="1" spc="-70" baseline="0">
                <a:solidFill>
                  <a:schemeClr val="tx1"/>
                </a:solidFill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T.S. </a:t>
            </a:r>
            <a:r>
              <a:rPr lang="en-US" altLang="ko-KR" dirty="0" err="1"/>
              <a:t>Hur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2018-07-28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18864" y="557808"/>
            <a:ext cx="8229600" cy="2079104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 smtClean="0"/>
              <a:t>2 </a:t>
            </a:r>
            <a:r>
              <a:rPr lang="ko-KR" altLang="en-US" b="1" dirty="0"/>
              <a:t>장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11g </a:t>
            </a:r>
            <a:r>
              <a:rPr lang="ko-KR" altLang="en-US" b="1" dirty="0"/>
              <a:t>설치 및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SQL </a:t>
            </a:r>
            <a:r>
              <a:rPr lang="en-US" altLang="ko-KR" b="1" dirty="0"/>
              <a:t>Plus </a:t>
            </a:r>
            <a:r>
              <a:rPr lang="ko-KR" altLang="en-US" b="1" dirty="0"/>
              <a:t>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2914650"/>
            <a:ext cx="4006552" cy="245856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  <a:reflection blurRad="584200" stA="80000" endPos="65000" dist="50800" dir="5400000" sy="-100000" algn="bl" rotWithShape="0"/>
          </a:effectLst>
          <a:scene3d>
            <a:camera prst="perspectiveRelaxed">
              <a:rot lat="19800000" lon="1200000" rev="20820000"/>
            </a:camera>
            <a:lightRig rig="soft" dir="t"/>
          </a:scene3d>
          <a:sp3d z="6350" extrusionH="438150" contourW="133350" prstMaterial="metal">
            <a:bevelT w="101600" h="1016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311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보안 수신 문자에 대해 무시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9218" name="Picture 2" descr="C:\Users\hap0p\Desktop\핀테크\database\oracle database 설치\oracle_3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6130723" cy="462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보안 수신 문자에 대해 무시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0242" name="Picture 2" descr="C:\Users\hap0p\Desktop\핀테크\database\oracle database 설치\oracle_3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6138523" cy="4624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데이터베이스 생성 및 구성 선택 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1267" name="Picture 3" descr="C:\Users\hap0p\Desktop\핀테크\database\oracle database 설치\oracle_3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5808504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데스크톱 클래스 선택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2290" name="Picture 2" descr="C:\Users\hap0p\Desktop\핀테크\database\oracle database 설치\oracle_3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5914677" cy="4457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베이스 폴더 및 파일 위치 지정 후 비밀번호  작성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3314" name="Picture 2" descr="C:\Users\hap0p\Desktop\핀테크\database\oracle database 설치\oracle_3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2084860"/>
            <a:ext cx="5832648" cy="4423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비밀번호에 대한 안내를 확인  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4338" name="Picture 2" descr="C:\Users\hap0p\Desktop\핀테크\database\oracle database 설치\oracle_3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5688632" cy="4303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설치정보 확인   </a:t>
            </a:r>
            <a:r>
              <a:rPr lang="en-US" altLang="ko-KR" sz="1800" spc="-80" dirty="0" smtClean="0"/>
              <a:t>-&gt; </a:t>
            </a:r>
            <a:r>
              <a:rPr lang="ko-KR" altLang="en-US" sz="1800" spc="-80" dirty="0" smtClean="0"/>
              <a:t>다음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5362" name="Picture 2" descr="C:\Users\hap0p\Desktop\핀테크\database\oracle database 설치\oracle_3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688632" cy="4303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 진행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6386" name="Picture 2" descr="C:\Users\hap0p\Desktop\핀테크\database\oracle database 설치\oracle_3_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455526" cy="4120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 진행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7410" name="Picture 2" descr="C:\Users\hap0p\Desktop\핀테크\database\oracle database 설치\oracle_3_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5951201" cy="4485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 완료 후 기본 계정에 대한 잠금 해제 및 비밀번호 설정 후 확인</a:t>
            </a: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8434" name="Picture 2" descr="C:\Users\hap0p\Desktop\핀테크\database\oracle database 설치\oracle_3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34511" cy="43204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2010111"/>
            <a:ext cx="6660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spc="-80" dirty="0">
                <a:latin typeface="+mn-ea"/>
              </a:rPr>
              <a:t>2.1 </a:t>
            </a:r>
            <a:r>
              <a:rPr lang="ko-KR" altLang="en-US" sz="2400" b="1" spc="-80" dirty="0" err="1">
                <a:latin typeface="+mn-ea"/>
              </a:rPr>
              <a:t>오라클</a:t>
            </a:r>
            <a:r>
              <a:rPr lang="ko-KR" altLang="en-US" sz="2400" b="1" spc="-80" dirty="0">
                <a:latin typeface="+mn-ea"/>
              </a:rPr>
              <a:t> </a:t>
            </a:r>
            <a:r>
              <a:rPr lang="en-US" altLang="ko-KR" sz="2400" b="1" spc="-80" dirty="0">
                <a:latin typeface="+mn-ea"/>
              </a:rPr>
              <a:t>11g </a:t>
            </a:r>
            <a:r>
              <a:rPr lang="ko-KR" altLang="en-US" sz="2400" b="1" spc="-80" dirty="0">
                <a:latin typeface="+mn-ea"/>
              </a:rPr>
              <a:t>설치</a:t>
            </a:r>
            <a:endParaRPr lang="en-US" altLang="ko-KR" sz="2400" b="1" spc="-8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-80" dirty="0">
                <a:latin typeface="+mn-ea"/>
              </a:rPr>
              <a:t>2.2 SQL Plus </a:t>
            </a:r>
            <a:r>
              <a:rPr lang="ko-KR" altLang="en-US" sz="2400" b="1" spc="-80" dirty="0">
                <a:latin typeface="+mn-ea"/>
              </a:rPr>
              <a:t>사용법</a:t>
            </a:r>
          </a:p>
          <a:p>
            <a:pPr>
              <a:lnSpc>
                <a:spcPct val="200000"/>
              </a:lnSpc>
            </a:pPr>
            <a:r>
              <a:rPr lang="en-US" altLang="ko-KR" sz="2400" b="1" spc="-80" dirty="0">
                <a:latin typeface="+mn-ea"/>
              </a:rPr>
              <a:t>2.3 </a:t>
            </a:r>
            <a:r>
              <a:rPr lang="ko-KR" altLang="en-US" sz="2400" b="1" spc="-80" dirty="0">
                <a:latin typeface="+mn-ea"/>
              </a:rPr>
              <a:t>학사관리 테이블 만들기</a:t>
            </a:r>
            <a:endParaRPr lang="en-US" altLang="ko-KR" sz="2400" b="1" spc="-8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-80" dirty="0">
                <a:latin typeface="+mn-ea"/>
              </a:rPr>
              <a:t>2.4 </a:t>
            </a:r>
            <a:r>
              <a:rPr lang="ko-KR" altLang="en-US" sz="2400" b="1" spc="-80" dirty="0">
                <a:latin typeface="+mn-ea"/>
              </a:rPr>
              <a:t>인사관리 데이터베이스 생성하기</a:t>
            </a:r>
            <a:endParaRPr lang="en-US" altLang="ko-KR" sz="2400" b="1" spc="-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설치완료 확인 후 닫기</a:t>
            </a: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19458" name="Picture 2" descr="C:\Users\hap0p\Desktop\핀테크\database\oracle database 설치\oracle_3_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5547820" cy="41970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b="1" spc="-80" dirty="0" err="1"/>
              <a:t>오라클을</a:t>
            </a:r>
            <a:r>
              <a:rPr lang="ko-KR" altLang="en-US" b="1" spc="-80" dirty="0"/>
              <a:t> 설치하면 기본적으로 데이터베이스에 접속하여 </a:t>
            </a:r>
            <a:r>
              <a:rPr lang="en-US" altLang="ko-KR" b="1" spc="-80" dirty="0"/>
              <a:t>SQL</a:t>
            </a:r>
            <a:r>
              <a:rPr lang="ko-KR" altLang="en-US" b="1" spc="-80" dirty="0"/>
              <a:t>과 </a:t>
            </a:r>
            <a:r>
              <a:rPr lang="en-US" altLang="ko-KR" b="1" spc="-80" dirty="0"/>
              <a:t>PL/SQL</a:t>
            </a:r>
            <a:r>
              <a:rPr lang="ko-KR" altLang="en-US" b="1" spc="-80" dirty="0"/>
              <a:t>을 실행할 수 있도록 </a:t>
            </a:r>
            <a:r>
              <a:rPr lang="en-US" altLang="ko-KR" b="1" spc="-80" dirty="0"/>
              <a:t>SQL Plus</a:t>
            </a:r>
            <a:r>
              <a:rPr lang="ko-KR" altLang="en-US" b="1" spc="-80" dirty="0"/>
              <a:t>툴이 설치된다</a:t>
            </a:r>
            <a:r>
              <a:rPr lang="en-US" altLang="ko-KR" b="1" spc="-80" dirty="0"/>
              <a:t>.</a:t>
            </a:r>
          </a:p>
          <a:p>
            <a:r>
              <a:rPr lang="ko-KR" altLang="en-US" b="1" spc="-80" dirty="0"/>
              <a:t>윈도우 바탕화면에서 </a:t>
            </a:r>
            <a:r>
              <a:rPr lang="en-US" altLang="ko-KR" b="1" spc="-80" dirty="0"/>
              <a:t>[</a:t>
            </a:r>
            <a:r>
              <a:rPr lang="ko-KR" altLang="en-US" b="1" spc="-80" dirty="0"/>
              <a:t>시작</a:t>
            </a:r>
            <a:r>
              <a:rPr lang="en-US" altLang="ko-KR" b="1" spc="-80" dirty="0"/>
              <a:t>] </a:t>
            </a:r>
            <a:r>
              <a:rPr lang="ko-KR" altLang="en-US" b="1" spc="-80" dirty="0"/>
              <a:t>➜ </a:t>
            </a:r>
            <a:r>
              <a:rPr lang="en-US" altLang="ko-KR" b="1" spc="-80" dirty="0"/>
              <a:t>[</a:t>
            </a:r>
            <a:r>
              <a:rPr lang="ko-KR" altLang="en-US" b="1" spc="-80" dirty="0"/>
              <a:t>프로그램</a:t>
            </a:r>
            <a:r>
              <a:rPr lang="en-US" altLang="ko-KR" b="1" spc="-80" dirty="0"/>
              <a:t>] </a:t>
            </a:r>
            <a:r>
              <a:rPr lang="ko-KR" altLang="en-US" b="1" spc="-80" dirty="0"/>
              <a:t>➜ </a:t>
            </a:r>
            <a:r>
              <a:rPr lang="en-US" altLang="ko-KR" b="1" spc="-80" dirty="0"/>
              <a:t>[Oracle - OraDb11g_home1] </a:t>
            </a:r>
            <a:r>
              <a:rPr lang="ko-KR" altLang="en-US" b="1" spc="-80" dirty="0"/>
              <a:t>➜ </a:t>
            </a:r>
            <a:r>
              <a:rPr lang="en-US" altLang="ko-KR" b="1" spc="-80" dirty="0"/>
              <a:t>[</a:t>
            </a:r>
            <a:r>
              <a:rPr lang="ko-KR" altLang="en-US" b="1" spc="-80" dirty="0"/>
              <a:t>응용 프로그램 개발</a:t>
            </a:r>
            <a:r>
              <a:rPr lang="en-US" altLang="ko-KR" b="1" spc="-80" dirty="0"/>
              <a:t>] </a:t>
            </a:r>
            <a:r>
              <a:rPr lang="ko-KR" altLang="en-US" b="1" spc="-80" dirty="0"/>
              <a:t>➜ </a:t>
            </a:r>
            <a:r>
              <a:rPr lang="en-US" altLang="ko-KR" b="1" spc="-80" dirty="0"/>
              <a:t>[SQL PLUS]</a:t>
            </a:r>
            <a:r>
              <a:rPr lang="ko-KR" altLang="en-US" b="1" spc="-80" dirty="0"/>
              <a:t>를 클릭하면 다음 화면이 나타나며</a:t>
            </a:r>
            <a:r>
              <a:rPr lang="en-US" altLang="ko-KR" b="1" spc="-80" dirty="0"/>
              <a:t>, </a:t>
            </a:r>
            <a:r>
              <a:rPr lang="ko-KR" altLang="en-US" b="1" spc="-80" dirty="0"/>
              <a:t>사용자명 입력 </a:t>
            </a:r>
            <a:r>
              <a:rPr lang="en-US" altLang="ko-KR" b="1" spc="-80" dirty="0"/>
              <a:t>: </a:t>
            </a:r>
            <a:r>
              <a:rPr lang="en-US" altLang="ko-KR" b="1" spc="-80" dirty="0" err="1"/>
              <a:t>scott</a:t>
            </a:r>
            <a:r>
              <a:rPr lang="en-US" altLang="ko-KR" b="1" spc="-80" dirty="0"/>
              <a:t>, </a:t>
            </a:r>
            <a:r>
              <a:rPr lang="ko-KR" altLang="en-US" b="1" spc="-80" dirty="0"/>
              <a:t>비밀번호 입력 </a:t>
            </a:r>
            <a:r>
              <a:rPr lang="en-US" altLang="ko-KR" b="1" spc="-80" dirty="0"/>
              <a:t>: tiger</a:t>
            </a:r>
            <a:r>
              <a:rPr lang="ko-KR" altLang="en-US" b="1" spc="-80" dirty="0"/>
              <a:t>를 입력하면</a:t>
            </a:r>
            <a:r>
              <a:rPr lang="en-US" altLang="ko-KR" b="1" spc="-80" dirty="0"/>
              <a:t>,</a:t>
            </a:r>
            <a:endParaRPr lang="ko-KR" altLang="en-US" b="1" spc="-80" dirty="0"/>
          </a:p>
          <a:p>
            <a:endParaRPr lang="ko-KR" altLang="en-US" b="1" spc="-80" dirty="0"/>
          </a:p>
        </p:txBody>
      </p:sp>
      <p:pic>
        <p:nvPicPr>
          <p:cNvPr id="20482" name="Picture 2" descr="C:\Users\hap0p\Desktop\핀테크\database\oracle database 설치\oracle_3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12976"/>
            <a:ext cx="4896544" cy="3447371"/>
          </a:xfrm>
          <a:prstGeom prst="rect">
            <a:avLst/>
          </a:prstGeom>
          <a:noFill/>
        </p:spPr>
      </p:pic>
      <p:pic>
        <p:nvPicPr>
          <p:cNvPr id="20483" name="Picture 3" descr="C:\Users\hap0p\Desktop\핀테크\database\oracle database 설치\oracle_3_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3076070" cy="1584176"/>
          </a:xfrm>
          <a:prstGeom prst="rect">
            <a:avLst/>
          </a:prstGeom>
          <a:noFill/>
        </p:spPr>
      </p:pic>
      <p:cxnSp>
        <p:nvCxnSpPr>
          <p:cNvPr id="8" name="직선 화살표 연결선 7"/>
          <p:cNvCxnSpPr/>
          <p:nvPr/>
        </p:nvCxnSpPr>
        <p:spPr>
          <a:xfrm>
            <a:off x="3491880" y="4797152"/>
            <a:ext cx="36004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88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lnSpc>
                <a:spcPct val="150000"/>
              </a:lnSpc>
            </a:pPr>
            <a:r>
              <a:rPr lang="ko-KR" altLang="en-US" b="1" spc="-80" smtClean="0"/>
              <a:t>이제 </a:t>
            </a:r>
            <a:r>
              <a:rPr lang="en-US" altLang="ko-KR" b="1" spc="-80" dirty="0"/>
              <a:t>SQL Plus</a:t>
            </a:r>
            <a:r>
              <a:rPr lang="ko-KR" altLang="en-US" b="1" spc="-80" dirty="0"/>
              <a:t>를 이용하여 </a:t>
            </a:r>
            <a:r>
              <a:rPr lang="ko-KR" altLang="en-US" b="1" spc="-80" dirty="0" err="1"/>
              <a:t>오라클에</a:t>
            </a:r>
            <a:r>
              <a:rPr lang="ko-KR" altLang="en-US" b="1" spc="-80" dirty="0"/>
              <a:t> 대한 </a:t>
            </a:r>
            <a:r>
              <a:rPr lang="en-US" altLang="ko-KR" b="1" spc="-80" dirty="0"/>
              <a:t>SQL, PL/SQL </a:t>
            </a:r>
            <a:r>
              <a:rPr lang="ko-KR" altLang="en-US" b="1" spc="-80" dirty="0"/>
              <a:t>실습을 할 수 있다</a:t>
            </a:r>
            <a:r>
              <a:rPr lang="en-US" altLang="ko-KR" b="1" spc="-80" dirty="0"/>
              <a:t>.</a:t>
            </a:r>
          </a:p>
          <a:p>
            <a:pPr marL="177800" indent="-177800"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defRPr/>
            </a:pPr>
            <a:r>
              <a:rPr lang="en-US" altLang="ko-KR" b="1" spc="-80" dirty="0"/>
              <a:t>DESCRIBE</a:t>
            </a:r>
          </a:p>
          <a:p>
            <a:pPr marL="177800" indent="-177800">
              <a:defRPr/>
            </a:pPr>
            <a:r>
              <a:rPr lang="ko-KR" altLang="en-US" b="1" spc="-80" dirty="0" err="1"/>
              <a:t>오라클에서</a:t>
            </a:r>
            <a:r>
              <a:rPr lang="ko-KR" altLang="en-US" b="1" spc="-80" dirty="0"/>
              <a:t> 제공하는 실습을 위한 사원</a:t>
            </a:r>
            <a:r>
              <a:rPr lang="en-US" altLang="ko-KR" b="1" spc="-80" dirty="0"/>
              <a:t>(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) </a:t>
            </a:r>
            <a:r>
              <a:rPr lang="ko-KR" altLang="en-US" b="1" spc="-80" dirty="0"/>
              <a:t>테이블의 구조를 다음과 같이 </a:t>
            </a:r>
            <a:r>
              <a:rPr lang="en-US" altLang="ko-KR" b="1" spc="-80" dirty="0"/>
              <a:t>DESCRIBE </a:t>
            </a:r>
            <a:r>
              <a:rPr lang="ko-KR" altLang="en-US" b="1" spc="-80" dirty="0"/>
              <a:t>명령을 이용하여 확인한다</a:t>
            </a:r>
            <a:r>
              <a:rPr lang="en-US" altLang="ko-KR" b="1" spc="-80" dirty="0"/>
              <a:t>.</a:t>
            </a:r>
          </a:p>
          <a:p>
            <a:pPr marL="177800" indent="-17780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desc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177800" indent="-177800">
              <a:buNone/>
              <a:defRPr/>
            </a:pP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pc="-8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z="12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buNone/>
              <a:defRPr/>
            </a:pP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defRPr/>
            </a:pPr>
            <a:endParaRPr lang="en-US" altLang="ko-KR" b="1" spc="-80" dirty="0"/>
          </a:p>
          <a:p>
            <a:pPr marL="177800" indent="-177800">
              <a:buNone/>
              <a:defRPr/>
            </a:pPr>
            <a:endParaRPr lang="en-US" altLang="ko-KR" b="1" spc="-80" dirty="0"/>
          </a:p>
          <a:p>
            <a:pPr marL="177800" indent="-177800">
              <a:defRPr/>
            </a:pPr>
            <a:r>
              <a:rPr lang="en-US" altLang="ko-KR" b="1" spc="-80" dirty="0" smtClean="0"/>
              <a:t>DESCRIBE, DESC, </a:t>
            </a:r>
            <a:r>
              <a:rPr lang="en-US" altLang="ko-KR" b="1" spc="-80" dirty="0" err="1" smtClean="0"/>
              <a:t>desc</a:t>
            </a:r>
            <a:r>
              <a:rPr lang="en-US" altLang="ko-KR" b="1" spc="-80" dirty="0" smtClean="0"/>
              <a:t>.</a:t>
            </a:r>
            <a:endParaRPr lang="ko-KR" altLang="en-US" b="1" spc="-80" dirty="0"/>
          </a:p>
          <a:p>
            <a:pPr marL="177800" indent="-177800">
              <a:defRPr/>
            </a:pPr>
            <a:endParaRPr lang="ko-KR" altLang="en-US" b="1" spc="-80" dirty="0"/>
          </a:p>
          <a:p>
            <a:endParaRPr lang="ko-KR" altLang="en-US" b="1" spc="-80" dirty="0"/>
          </a:p>
        </p:txBody>
      </p:sp>
      <p:pic>
        <p:nvPicPr>
          <p:cNvPr id="4" name="_x188074376" descr="EMB0000155848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410051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defRPr/>
            </a:pPr>
            <a:r>
              <a:rPr lang="ko-KR" altLang="en-US" b="1" spc="-80" dirty="0"/>
              <a:t>다음으로 사원</a:t>
            </a:r>
            <a:r>
              <a:rPr lang="en-US" altLang="ko-KR" b="1" spc="-80" dirty="0"/>
              <a:t>(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) </a:t>
            </a:r>
            <a:r>
              <a:rPr lang="ko-KR" altLang="en-US" b="1" spc="-80" dirty="0"/>
              <a:t>테이블의 데이터를 조회해 보자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   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ko-KR" altLang="en-US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ko-KR" altLang="en-US" b="1" spc="-8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9729719"/>
              </p:ext>
            </p:extLst>
          </p:nvPr>
        </p:nvGraphicFramePr>
        <p:xfrm>
          <a:off x="1326624" y="2701205"/>
          <a:ext cx="5112258" cy="3637788"/>
        </p:xfrm>
        <a:graphic>
          <a:graphicData uri="http://schemas.openxmlformats.org/drawingml/2006/table">
            <a:tbl>
              <a:tblPr/>
              <a:tblGrid>
                <a:gridCol w="630047"/>
                <a:gridCol w="665988"/>
                <a:gridCol w="845693"/>
                <a:gridCol w="486283"/>
                <a:gridCol w="773811"/>
                <a:gridCol w="486283"/>
                <a:gridCol w="558165"/>
                <a:gridCol w="665988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EMPNO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MGR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HIREDATE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COMM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441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7369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7499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SMITH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ALLEN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WARD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JONES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MARTIN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BLAKE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CLARK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SCOTT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KING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TURNER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ADAMS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JAMES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FORD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MILLER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MANAGER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ANALYST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PRESIDENT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SALESMAN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ANALYST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CLERK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7902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7839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7698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7782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80/12/17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81/02/20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81/02/22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81/04/02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81/09/28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81/05/01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81/06/09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87/04/19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81/11/17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81/09/08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87/05/23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81/12/03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81/12/03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82/01/23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800 </a:t>
                      </a: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1600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2975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2850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2450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1400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3302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  <a:p>
                      <a:pPr marL="0" marR="9271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258888" y="2632717"/>
            <a:ext cx="5257328" cy="403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5804" y="636560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14 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개의 행이 선택되었습니다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/>
              <a:t>LIST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SQL Plus </a:t>
            </a:r>
            <a:r>
              <a:rPr lang="ko-KR" altLang="en-US" b="1" spc="-80" dirty="0"/>
              <a:t>가장 최근에 실행된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문장은 버퍼에 저장하고 있으며</a:t>
            </a:r>
            <a:r>
              <a:rPr lang="en-US" altLang="ko-KR" b="1" spc="-80" dirty="0"/>
              <a:t>, </a:t>
            </a:r>
            <a:r>
              <a:rPr lang="ko-KR" altLang="en-US" b="1" spc="-80" dirty="0"/>
              <a:t>버퍼의 내용을 확인하기 위해 </a:t>
            </a:r>
            <a:r>
              <a:rPr lang="en-US" altLang="ko-KR" b="1" spc="-80" dirty="0"/>
              <a:t>LIST </a:t>
            </a:r>
            <a:r>
              <a:rPr lang="ko-KR" altLang="en-US" b="1" spc="-80" dirty="0"/>
              <a:t>명령을 사용한다</a:t>
            </a:r>
            <a:r>
              <a:rPr lang="en-US" altLang="ko-KR" b="1" spc="-8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3*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endParaRPr lang="ko-KR" altLang="en-US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 smtClean="0"/>
              <a:t>CHANGE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 smtClean="0"/>
              <a:t>change</a:t>
            </a:r>
            <a:r>
              <a:rPr lang="ko-KR" altLang="en-US" b="1" spc="-80" dirty="0"/>
              <a:t>는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명령을 수정하기 위한 명령어로 위의 예에서 *표는 현재 라인을 의미하며</a:t>
            </a:r>
            <a:r>
              <a:rPr lang="en-US" altLang="ko-KR" b="1" spc="-80" dirty="0"/>
              <a:t>,</a:t>
            </a:r>
            <a:r>
              <a:rPr lang="ko-KR" altLang="en-US" b="1" spc="-80" dirty="0"/>
              <a:t>현재 라인이 </a:t>
            </a:r>
            <a:r>
              <a:rPr lang="en-US" altLang="ko-KR" b="1" spc="-80" dirty="0"/>
              <a:t>2</a:t>
            </a:r>
            <a:r>
              <a:rPr lang="ko-KR" altLang="en-US" b="1" spc="-80" dirty="0"/>
              <a:t>번인 상태에서 다음과 같이 </a:t>
            </a:r>
            <a:r>
              <a:rPr lang="en-US" altLang="ko-KR" b="1" spc="-80" dirty="0"/>
              <a:t>change/</a:t>
            </a:r>
            <a:r>
              <a:rPr lang="en-US" altLang="ko-KR" b="1" spc="-80" dirty="0" err="1"/>
              <a:t>emp</a:t>
            </a:r>
            <a:r>
              <a:rPr lang="en-US" altLang="ko-KR" b="1" spc="-80" dirty="0"/>
              <a:t>/</a:t>
            </a:r>
            <a:r>
              <a:rPr lang="en-US" altLang="ko-KR" b="1" spc="-80" dirty="0" err="1"/>
              <a:t>dept</a:t>
            </a:r>
            <a:r>
              <a:rPr lang="ko-KR" altLang="en-US" b="1" spc="-80" dirty="0"/>
              <a:t>를 사용하면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change/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b="1" spc="-80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b="1" spc="-80" dirty="0" smtClean="0"/>
              <a:t>현재 </a:t>
            </a:r>
            <a:r>
              <a:rPr lang="ko-KR" altLang="en-US" b="1" spc="-80" dirty="0"/>
              <a:t>라인 </a:t>
            </a:r>
            <a:r>
              <a:rPr lang="en-US" altLang="ko-KR" b="1" spc="-80" dirty="0"/>
              <a:t>2</a:t>
            </a:r>
            <a:r>
              <a:rPr lang="ko-KR" altLang="en-US" b="1" spc="-80" dirty="0"/>
              <a:t>의 </a:t>
            </a:r>
            <a:r>
              <a:rPr lang="en-US" altLang="ko-KR" b="1" spc="-80" dirty="0" err="1"/>
              <a:t>emp</a:t>
            </a:r>
            <a:r>
              <a:rPr lang="ko-KR" altLang="en-US" b="1" spc="-80" dirty="0"/>
              <a:t>가 </a:t>
            </a:r>
            <a:r>
              <a:rPr lang="en-US" altLang="ko-KR" b="1" spc="-80" dirty="0" err="1"/>
              <a:t>dept</a:t>
            </a:r>
            <a:r>
              <a:rPr lang="ko-KR" altLang="en-US" b="1" spc="-80" dirty="0"/>
              <a:t>로 수정된다</a:t>
            </a:r>
            <a:r>
              <a:rPr lang="en-US" altLang="ko-KR" b="1" spc="-80" dirty="0"/>
              <a:t>. list </a:t>
            </a:r>
            <a:r>
              <a:rPr lang="ko-KR" altLang="en-US" b="1" spc="-80" dirty="0"/>
              <a:t>명령으로 확인해 보자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R[UN]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RUN</a:t>
            </a:r>
            <a:r>
              <a:rPr lang="ko-KR" altLang="en-US" b="1" spc="-80" dirty="0"/>
              <a:t>은 현재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명령을 실행하는 명령어로 </a:t>
            </a:r>
            <a:r>
              <a:rPr lang="en-US" altLang="ko-KR" b="1" spc="-80" dirty="0"/>
              <a:t>UN</a:t>
            </a:r>
            <a:r>
              <a:rPr lang="ko-KR" altLang="en-US" b="1" spc="-80" dirty="0"/>
              <a:t>을 생략하고 </a:t>
            </a:r>
            <a:r>
              <a:rPr lang="en-US" altLang="ko-KR" b="1" spc="-80" dirty="0"/>
              <a:t>R</a:t>
            </a:r>
            <a:r>
              <a:rPr lang="ko-KR" altLang="en-US" b="1" spc="-80" dirty="0"/>
              <a:t>만 사용할 수 있다</a:t>
            </a:r>
            <a:r>
              <a:rPr lang="en-US" altLang="ko-KR" b="1" spc="-80" dirty="0"/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run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select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173175"/>
              </p:ext>
            </p:extLst>
          </p:nvPr>
        </p:nvGraphicFramePr>
        <p:xfrm>
          <a:off x="1258888" y="3645024"/>
          <a:ext cx="2596388" cy="1245870"/>
        </p:xfrm>
        <a:graphic>
          <a:graphicData uri="http://schemas.openxmlformats.org/drawingml/2006/table">
            <a:tbl>
              <a:tblPr/>
              <a:tblGrid>
                <a:gridCol w="661797"/>
                <a:gridCol w="985266"/>
                <a:gridCol w="949325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DEPTNO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DNAME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LOC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429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ACCOUNTING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RESEARCH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SALES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OPERATIONS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YORK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DALLAS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CHICAGO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BOSTON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8144" y="50160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 </a:t>
            </a:r>
            <a:r>
              <a:rPr lang="ko-KR" altLang="en-US" sz="1200" b="1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개의 행이 선택되었습니다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SAVE</a:t>
            </a:r>
          </a:p>
          <a:p>
            <a:pPr lvl="1">
              <a:defRPr/>
            </a:pPr>
            <a:r>
              <a:rPr lang="ko-KR" altLang="en-US" b="1" spc="-80" dirty="0"/>
              <a:t>현재 사용한 </a:t>
            </a:r>
            <a:r>
              <a:rPr lang="en-US" altLang="ko-KR" b="1" spc="-80" dirty="0"/>
              <a:t>SQL </a:t>
            </a:r>
            <a:r>
              <a:rPr lang="ko-KR" altLang="en-US" b="1" spc="-80" dirty="0"/>
              <a:t>문장을 저장할 수 있으며</a:t>
            </a:r>
            <a:r>
              <a:rPr lang="en-US" altLang="ko-KR" b="1" spc="-80" dirty="0"/>
              <a:t>, SAVE </a:t>
            </a:r>
            <a:r>
              <a:rPr lang="ko-KR" altLang="en-US" b="1" spc="-80" dirty="0"/>
              <a:t>명령을 사용한다</a:t>
            </a:r>
            <a:r>
              <a:rPr lang="en-US" altLang="ko-KR" b="1" spc="-80" dirty="0"/>
              <a:t>. </a:t>
            </a:r>
            <a:endParaRPr lang="en-US" altLang="ko-KR" b="1" spc="-80" dirty="0" smtClean="0"/>
          </a:p>
          <a:p>
            <a:pPr lvl="1">
              <a:defRPr/>
            </a:pPr>
            <a:r>
              <a:rPr lang="ko-KR" altLang="en-US" b="1" spc="-80" dirty="0" smtClean="0"/>
              <a:t>이때 </a:t>
            </a:r>
            <a:r>
              <a:rPr lang="ko-KR" altLang="en-US" b="1" spc="-80" dirty="0"/>
              <a:t>파일의 </a:t>
            </a:r>
            <a:r>
              <a:rPr lang="ko-KR" altLang="en-US" b="1" spc="-80" dirty="0" err="1"/>
              <a:t>확장자는</a:t>
            </a:r>
            <a:r>
              <a:rPr lang="en-US" altLang="ko-KR" b="1" spc="-80" dirty="0" err="1"/>
              <a:t>sql</a:t>
            </a:r>
            <a:r>
              <a:rPr lang="ko-KR" altLang="en-US" b="1" spc="-80" dirty="0"/>
              <a:t>이며</a:t>
            </a:r>
            <a:r>
              <a:rPr lang="en-US" altLang="ko-KR" b="1" spc="-80" dirty="0"/>
              <a:t>, </a:t>
            </a:r>
            <a:endParaRPr lang="en-US" altLang="ko-KR" b="1" spc="-80" dirty="0" smtClean="0"/>
          </a:p>
          <a:p>
            <a:pPr lvl="1">
              <a:defRPr/>
            </a:pPr>
            <a:r>
              <a:rPr lang="ko-KR" altLang="en-US" b="1" spc="-80" dirty="0" smtClean="0"/>
              <a:t>저장위치는 </a:t>
            </a:r>
            <a:r>
              <a:rPr lang="ko-KR" altLang="en-US" b="1" spc="-80" dirty="0" err="1"/>
              <a:t>오라클을</a:t>
            </a:r>
            <a:r>
              <a:rPr lang="ko-KR" altLang="en-US" b="1" spc="-80" dirty="0"/>
              <a:t> 설치할 때 지정했던 홈 위치 밑에 </a:t>
            </a:r>
            <a:r>
              <a:rPr lang="en-US" altLang="ko-KR" b="1" spc="-80" dirty="0"/>
              <a:t>BIN </a:t>
            </a:r>
            <a:r>
              <a:rPr lang="ko-KR" altLang="en-US" b="1" spc="-80" dirty="0"/>
              <a:t>폴더 저장된다</a:t>
            </a:r>
            <a:r>
              <a:rPr lang="en-US" altLang="ko-KR" b="1" spc="-80" dirty="0"/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save test1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sp>
        <p:nvSpPr>
          <p:cNvPr id="4" name="TextBox 3"/>
          <p:cNvSpPr txBox="1"/>
          <p:nvPr/>
        </p:nvSpPr>
        <p:spPr>
          <a:xfrm>
            <a:off x="1236771" y="4011225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file test1.sql(</a:t>
            </a:r>
            <a:r>
              <a:rPr lang="ko-KR" altLang="en-US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이</a:t>
            </a:r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가 생성되었습니다</a:t>
            </a:r>
            <a:r>
              <a:rPr lang="en-US" altLang="ko-KR" sz="1200" b="1" dirty="0" smtClean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80" dirty="0"/>
              <a:t>START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b="1" spc="-80" dirty="0"/>
              <a:t>다음은 저장된 파일을 실행하는 예이며</a:t>
            </a:r>
            <a:r>
              <a:rPr lang="en-US" altLang="ko-KR" b="1" spc="-80" dirty="0"/>
              <a:t>, start </a:t>
            </a:r>
            <a:r>
              <a:rPr lang="ko-KR" altLang="en-US" b="1" spc="-80" dirty="0"/>
              <a:t>명령을 이용한다</a:t>
            </a:r>
            <a:r>
              <a:rPr lang="en-US" altLang="ko-KR" b="1" spc="-80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start test1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test1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@test1</a:t>
            </a:r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  <a:defRPr/>
            </a:pP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pic>
        <p:nvPicPr>
          <p:cNvPr id="1026" name="Picture 2" descr="C:\Users\hap0p\Desktop\핀테크\database\oracle database 설치\oracle_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72745"/>
            <a:ext cx="6912768" cy="4308583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26976" y="1484784"/>
            <a:ext cx="8493496" cy="486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000" b="1" spc="-80" dirty="0" smtClean="0">
                <a:latin typeface="+mn-ea"/>
              </a:rPr>
              <a:t> http//www.oracle.com</a:t>
            </a:r>
            <a:endParaRPr lang="ko-KR" altLang="en-US" sz="2000" b="1" spc="-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  <a:defRPr/>
            </a:pPr>
            <a:r>
              <a:rPr lang="en-US" altLang="ko-KR" b="1" spc="-80" dirty="0"/>
              <a:t>GET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b="1" spc="-80" dirty="0"/>
              <a:t>GET</a:t>
            </a:r>
            <a:r>
              <a:rPr lang="ko-KR" altLang="en-US" b="1" spc="-80" dirty="0"/>
              <a:t>은 저장된 파일을 다시 버퍼로 불러오는 명령이다</a:t>
            </a:r>
            <a:r>
              <a:rPr lang="en-US" altLang="ko-KR" b="1" spc="-80" dirty="0"/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get test1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list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1     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select *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from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endParaRPr lang="en-US" altLang="ko-KR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5256584"/>
          </a:xfrm>
        </p:spPr>
        <p:txBody>
          <a:bodyPr>
            <a:normAutofit/>
          </a:bodyPr>
          <a:lstStyle/>
          <a:p>
            <a:pPr marL="177800" indent="-177800">
              <a:defRPr/>
            </a:pPr>
            <a:r>
              <a:rPr lang="en-US" altLang="ko-KR" spc="-80" dirty="0" smtClean="0"/>
              <a:t>SPOOL</a:t>
            </a:r>
            <a:endParaRPr lang="en-US" altLang="ko-KR" b="1" spc="-80" dirty="0"/>
          </a:p>
          <a:p>
            <a:pPr lvl="1">
              <a:defRPr/>
            </a:pPr>
            <a:r>
              <a:rPr lang="ko-KR" altLang="en-US" b="1" spc="-80" dirty="0" smtClean="0"/>
              <a:t>작업 결과를 저장하기 위해 </a:t>
            </a:r>
            <a:r>
              <a:rPr lang="en-US" altLang="ko-KR" b="1" spc="-80" dirty="0" smtClean="0"/>
              <a:t>SPOOL </a:t>
            </a:r>
            <a:r>
              <a:rPr lang="ko-KR" altLang="en-US" b="1" spc="-80" dirty="0" smtClean="0"/>
              <a:t>명령어를 사용한다</a:t>
            </a:r>
            <a:r>
              <a:rPr lang="en-US" altLang="ko-KR" b="1" spc="-80" dirty="0" smtClean="0"/>
              <a:t>.</a:t>
            </a:r>
          </a:p>
          <a:p>
            <a:pPr lvl="1">
              <a:defRPr/>
            </a:pPr>
            <a:r>
              <a:rPr lang="ko-KR" altLang="en-US" spc="-80" dirty="0" smtClean="0"/>
              <a:t>현지 실행한 모든 명령과 결과를 </a:t>
            </a:r>
            <a:r>
              <a:rPr lang="en-US" altLang="ko-KR" spc="-80" dirty="0" err="1" smtClean="0"/>
              <a:t>result.lst</a:t>
            </a:r>
            <a:r>
              <a:rPr lang="en-US" altLang="ko-KR" spc="-80" dirty="0" smtClean="0"/>
              <a:t> </a:t>
            </a:r>
            <a:r>
              <a:rPr lang="ko-KR" altLang="en-US" spc="-80" dirty="0" smtClean="0"/>
              <a:t>파일로 저장하기 위한 명령</a:t>
            </a:r>
            <a:endParaRPr lang="en-US" altLang="ko-KR" b="1" spc="-8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spool result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pc="-80" dirty="0" smtClean="0">
                <a:cs typeface="Tahoma" pitchFamily="34" charset="0"/>
              </a:rPr>
              <a:t>다음 명령어들을 실행한다</a:t>
            </a:r>
            <a:r>
              <a:rPr lang="en-US" altLang="ko-KR" spc="-80" dirty="0" smtClean="0">
                <a:cs typeface="Tahoma" pitchFamily="34" charset="0"/>
              </a:rPr>
              <a:t>.</a:t>
            </a:r>
            <a:endParaRPr lang="en-US" altLang="ko-KR" spc="-80" dirty="0"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* from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SQL&gt; select * from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salgrade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SQL&gt; spool off ;</a:t>
            </a:r>
          </a:p>
          <a:p>
            <a:pPr marL="0" indent="0">
              <a:buNone/>
              <a:defRPr/>
            </a:pPr>
            <a:endParaRPr lang="en-US" altLang="ko-KR" sz="700" spc="-8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7800" indent="-177800">
              <a:defRPr/>
            </a:pPr>
            <a:r>
              <a:rPr lang="ko-KR" altLang="en-US" spc="-80" dirty="0" smtClean="0">
                <a:cs typeface="Tahoma" pitchFamily="34" charset="0"/>
              </a:rPr>
              <a:t>페이지의 폭을 </a:t>
            </a:r>
            <a:r>
              <a:rPr lang="en-US" altLang="ko-KR" spc="-80" dirty="0" smtClean="0">
                <a:cs typeface="Tahoma" pitchFamily="34" charset="0"/>
              </a:rPr>
              <a:t>100</a:t>
            </a:r>
            <a:r>
              <a:rPr lang="ko-KR" altLang="en-US" spc="-80" dirty="0" smtClean="0">
                <a:cs typeface="Tahoma" pitchFamily="34" charset="0"/>
              </a:rPr>
              <a:t>으로 한다</a:t>
            </a:r>
            <a:r>
              <a:rPr lang="en-US" altLang="ko-KR" spc="-80" dirty="0" smtClean="0">
                <a:cs typeface="Tahoma" pitchFamily="34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 </a:t>
            </a:r>
            <a:r>
              <a:rPr lang="en-US" altLang="ko-KR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pagesize</a:t>
            </a: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100;</a:t>
            </a:r>
          </a:p>
          <a:p>
            <a:pPr marL="0" indent="0">
              <a:buNone/>
              <a:defRPr/>
            </a:pPr>
            <a:endParaRPr lang="en-US" altLang="ko-KR" sz="700" spc="-80" dirty="0" smtClean="0">
              <a:cs typeface="Tahoma" pitchFamily="34" charset="0"/>
            </a:endParaRPr>
          </a:p>
          <a:p>
            <a:pPr marL="177800" indent="-177800">
              <a:defRPr/>
            </a:pPr>
            <a:r>
              <a:rPr lang="ko-KR" altLang="en-US" spc="-80" dirty="0" smtClean="0">
                <a:cs typeface="Tahoma" pitchFamily="34" charset="0"/>
              </a:rPr>
              <a:t>페이지의 결과 </a:t>
            </a:r>
            <a:r>
              <a:rPr lang="ko-KR" altLang="en-US" spc="-80" dirty="0" err="1" smtClean="0">
                <a:cs typeface="Tahoma" pitchFamily="34" charset="0"/>
              </a:rPr>
              <a:t>라인수를</a:t>
            </a:r>
            <a:r>
              <a:rPr lang="ko-KR" altLang="en-US" spc="-80" dirty="0" smtClean="0">
                <a:cs typeface="Tahoma" pitchFamily="34" charset="0"/>
              </a:rPr>
              <a:t> </a:t>
            </a:r>
            <a:r>
              <a:rPr lang="en-US" altLang="ko-KR" spc="-80" dirty="0" smtClean="0">
                <a:cs typeface="Tahoma" pitchFamily="34" charset="0"/>
              </a:rPr>
              <a:t>50</a:t>
            </a:r>
            <a:r>
              <a:rPr lang="ko-KR" altLang="en-US" spc="-80" dirty="0" smtClean="0">
                <a:cs typeface="Tahoma" pitchFamily="34" charset="0"/>
              </a:rPr>
              <a:t>으로 한다</a:t>
            </a:r>
            <a:r>
              <a:rPr lang="en-US" altLang="ko-KR" spc="-80" dirty="0" smtClean="0">
                <a:cs typeface="Tahoma" pitchFamily="34" charset="0"/>
              </a:rPr>
              <a:t>.</a:t>
            </a:r>
            <a:endParaRPr lang="en-US" altLang="ko-KR" spc="-80" dirty="0"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set </a:t>
            </a:r>
            <a:r>
              <a:rPr lang="en-US" altLang="ko-KR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pagesize</a:t>
            </a:r>
            <a:r>
              <a:rPr lang="en-US" altLang="ko-KR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100;</a:t>
            </a:r>
            <a:endParaRPr lang="ko-KR" altLang="en-US" b="1" spc="-80" dirty="0"/>
          </a:p>
        </p:txBody>
      </p:sp>
    </p:spTree>
    <p:extLst>
      <p:ext uri="{BB962C8B-B14F-4D97-AF65-F5344CB8AC3E}">
        <p14:creationId xmlns:p14="http://schemas.microsoft.com/office/powerpoint/2010/main" xmlns="" val="39597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036656"/>
            <a:ext cx="7056784" cy="41973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b="1" spc="-80" dirty="0" smtClean="0"/>
              <a:t>SQL Tools for Oracle</a:t>
            </a: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87242" y="4034736"/>
            <a:ext cx="2772000" cy="13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16671" y="2735501"/>
            <a:ext cx="719906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16671" y="3044186"/>
            <a:ext cx="719906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49804" y="2725854"/>
            <a:ext cx="3744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3449179" y="2868502"/>
            <a:ext cx="1081705" cy="355684"/>
          </a:xfrm>
          <a:prstGeom prst="wedgeRectCallout">
            <a:avLst>
              <a:gd name="adj1" fmla="val 250527"/>
              <a:gd name="adj2" fmla="val -489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2805212" y="3507895"/>
            <a:ext cx="1195488" cy="355684"/>
          </a:xfrm>
          <a:prstGeom prst="wedgeRectCallout">
            <a:avLst>
              <a:gd name="adj1" fmla="val 273782"/>
              <a:gd name="adj2" fmla="val -1499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학번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043540" y="2832934"/>
            <a:ext cx="359416" cy="42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366171" y="3472326"/>
            <a:ext cx="359416" cy="42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39735" y="4311518"/>
            <a:ext cx="403681" cy="52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94316" y="5090160"/>
            <a:ext cx="95609" cy="132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17640" y="3276688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48153" y="5703000"/>
            <a:ext cx="540852" cy="213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12654" y="5596295"/>
            <a:ext cx="359416" cy="42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2.2 SQL Plus </a:t>
            </a:r>
            <a:r>
              <a:rPr lang="ko-KR" altLang="en-US" spc="-80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b="1" spc="-80" dirty="0" err="1" smtClean="0"/>
              <a:t>SQLTools</a:t>
            </a:r>
            <a:r>
              <a:rPr lang="en-US" altLang="ko-KR" b="1" spc="-80" dirty="0" smtClean="0"/>
              <a:t> for Oracle</a:t>
            </a: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pic>
        <p:nvPicPr>
          <p:cNvPr id="4" name="_x119255576" descr="EMB0000155848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47118"/>
            <a:ext cx="5722132" cy="42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6794975" y="3212976"/>
            <a:ext cx="1665457" cy="355684"/>
          </a:xfrm>
          <a:prstGeom prst="wedgeRectCallout">
            <a:avLst>
              <a:gd name="adj1" fmla="val -209322"/>
              <a:gd name="adj2" fmla="val 152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SQL Editor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6794975" y="4779164"/>
            <a:ext cx="1665457" cy="355684"/>
          </a:xfrm>
          <a:prstGeom prst="wedgeRectCallout">
            <a:avLst>
              <a:gd name="adj1" fmla="val -209322"/>
              <a:gd name="adj2" fmla="val 152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결  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2.3 </a:t>
            </a:r>
            <a:r>
              <a:rPr lang="ko-KR" altLang="en-US" spc="-80" dirty="0"/>
              <a:t>학사관리 테이블 만들기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ko-KR" altLang="en-US" b="1" spc="-80" dirty="0" smtClean="0"/>
              <a:t>학사관리의</a:t>
            </a:r>
            <a:r>
              <a:rPr lang="en-US" altLang="ko-KR" b="1" spc="-80" dirty="0" smtClean="0"/>
              <a:t> 3</a:t>
            </a:r>
            <a:r>
              <a:rPr lang="ko-KR" altLang="en-US" b="1" spc="-80" dirty="0"/>
              <a:t>개 테이블에 </a:t>
            </a:r>
            <a:r>
              <a:rPr lang="ko-KR" altLang="en-US" b="1" spc="-80" dirty="0" smtClean="0"/>
              <a:t>대한 </a:t>
            </a:r>
            <a:r>
              <a:rPr lang="en-US" altLang="ko-KR" b="1" spc="-80" dirty="0" smtClean="0"/>
              <a:t>ERD</a:t>
            </a:r>
            <a:endParaRPr lang="en-US" altLang="ko-KR" b="1" spc="-80" dirty="0"/>
          </a:p>
          <a:p>
            <a:pPr>
              <a:lnSpc>
                <a:spcPct val="150000"/>
              </a:lnSpc>
            </a:pPr>
            <a:endParaRPr lang="ko-KR" altLang="en-US" b="1" spc="-80" dirty="0"/>
          </a:p>
        </p:txBody>
      </p:sp>
      <p:pic>
        <p:nvPicPr>
          <p:cNvPr id="4" name="_x32759728" descr="EMB0000155848a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2829" y="2420888"/>
            <a:ext cx="673834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33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2.3 </a:t>
            </a:r>
            <a:r>
              <a:rPr lang="ko-KR" altLang="en-US" spc="-80" dirty="0"/>
              <a:t>학사관리 테이블 만들기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     from 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student;</a:t>
            </a:r>
          </a:p>
          <a:p>
            <a:endParaRPr lang="ko-KR" altLang="en-US" sz="2400" b="1" spc="-8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4387038"/>
              </p:ext>
            </p:extLst>
          </p:nvPr>
        </p:nvGraphicFramePr>
        <p:xfrm>
          <a:off x="865717" y="2251471"/>
          <a:ext cx="7747198" cy="3663608"/>
        </p:xfrm>
        <a:graphic>
          <a:graphicData uri="http://schemas.openxmlformats.org/drawingml/2006/table">
            <a:tbl>
              <a:tblPr/>
              <a:tblGrid>
                <a:gridCol w="834430"/>
                <a:gridCol w="864096"/>
                <a:gridCol w="864096"/>
                <a:gridCol w="1008112"/>
                <a:gridCol w="1008112"/>
                <a:gridCol w="1080120"/>
                <a:gridCol w="1040220"/>
                <a:gridCol w="1048012"/>
              </a:tblGrid>
              <a:tr h="28883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STU_NO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STU_NAME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STU_DEPT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STU_GRADE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STU_CLASS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STU_GENDER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STU_HEIGHT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STU_WEIGHT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20153075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옥한빛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177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80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20153088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이태연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F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162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50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20143054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유가인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F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154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47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20152088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조민우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188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90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20142021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심수정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F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168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45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20132003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박희철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63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20151062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김인중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166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67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20141007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진현무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174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64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5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20131001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김종헌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8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20131025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옥성우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F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172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63</a:t>
                      </a:r>
                    </a:p>
                  </a:txBody>
                  <a:tcPr marL="91430" marR="91430" marT="45716" marB="4571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7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2.3 </a:t>
            </a:r>
            <a:r>
              <a:rPr lang="ko-KR" altLang="en-US" spc="-80" dirty="0"/>
              <a:t>학사관리 테이블 만들기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from 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subject;</a:t>
            </a:r>
          </a:p>
          <a:p>
            <a:endParaRPr lang="ko-KR" altLang="en-US" sz="2400" b="1" spc="-8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1353697"/>
              </p:ext>
            </p:extLst>
          </p:nvPr>
        </p:nvGraphicFramePr>
        <p:xfrm>
          <a:off x="1272371" y="2348880"/>
          <a:ext cx="5243845" cy="3355776"/>
        </p:xfrm>
        <a:graphic>
          <a:graphicData uri="http://schemas.openxmlformats.org/drawingml/2006/table">
            <a:tbl>
              <a:tblPr/>
              <a:tblGrid>
                <a:gridCol w="707341"/>
                <a:gridCol w="1224136"/>
                <a:gridCol w="1368152"/>
                <a:gridCol w="1008112"/>
                <a:gridCol w="936104"/>
              </a:tblGrid>
              <a:tr h="2329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SUB_NO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SUB_NAME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SUB_PROFESSOR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SUB_GRADE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SUB_DEPT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111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데이터베이스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이재영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110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자동제어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정순정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109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자동화설계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박민영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컴퓨터개론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강종영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102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기계공작법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김태영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103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기초전자실험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김유석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104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시스템분석설계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강석현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105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기계요소설계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김명성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106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전자회로실험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최영민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전기전자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107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CAD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응용실습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구봉규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기계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54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108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소프트웨어공학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권민성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컴퓨터정보</a:t>
                      </a:r>
                    </a:p>
                  </a:txBody>
                  <a:tcPr marL="64762" marR="64762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7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2.3 </a:t>
            </a:r>
            <a:r>
              <a:rPr lang="ko-KR" altLang="en-US" spc="-80" dirty="0"/>
              <a:t>학사관리 테이블 만들기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ko-KR" sz="21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from </a:t>
            </a:r>
            <a:r>
              <a:rPr lang="en-US" altLang="ko-KR" sz="2100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enrol</a:t>
            </a:r>
            <a:r>
              <a:rPr lang="en-US" altLang="ko-KR" sz="21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altLang="ko-KR" sz="21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ko-KR" altLang="en-US" sz="2400" b="1" spc="-8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2969962"/>
              </p:ext>
            </p:extLst>
          </p:nvPr>
        </p:nvGraphicFramePr>
        <p:xfrm>
          <a:off x="1258888" y="2348880"/>
          <a:ext cx="2685460" cy="4358640"/>
        </p:xfrm>
        <a:graphic>
          <a:graphicData uri="http://schemas.openxmlformats.org/drawingml/2006/table">
            <a:tbl>
              <a:tblPr/>
              <a:tblGrid>
                <a:gridCol w="776605"/>
                <a:gridCol w="863346"/>
                <a:gridCol w="1045509"/>
              </a:tblGrid>
              <a:tr h="1440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SUB_NO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STU_NO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ENR_GRADE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94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20131001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80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5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20131001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18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20132003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103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20152088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2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20131025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20131025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20151062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107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20143054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20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20153075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3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20153075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56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156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102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20153088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61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9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105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20153088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78</a:t>
                      </a:r>
                    </a:p>
                  </a:txBody>
                  <a:tcPr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2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defRPr/>
            </a:pPr>
            <a:r>
              <a:rPr lang="ko-KR" altLang="en-US" b="1" spc="-80" dirty="0"/>
              <a:t>인사관리에 </a:t>
            </a:r>
            <a:r>
              <a:rPr lang="en-US" altLang="ko-KR" b="1" spc="-80" dirty="0"/>
              <a:t>3</a:t>
            </a:r>
            <a:r>
              <a:rPr lang="ko-KR" altLang="en-US" b="1" spc="-80" dirty="0"/>
              <a:t>개 </a:t>
            </a:r>
            <a:r>
              <a:rPr lang="ko-KR" altLang="en-US" b="1" spc="-80" dirty="0" smtClean="0"/>
              <a:t>테이블에</a:t>
            </a:r>
            <a:r>
              <a:rPr lang="en-US" altLang="ko-KR" b="1" spc="-80" dirty="0" smtClean="0"/>
              <a:t> </a:t>
            </a:r>
            <a:r>
              <a:rPr lang="ko-KR" altLang="en-US" b="1" spc="-80" dirty="0" smtClean="0"/>
              <a:t>대한 </a:t>
            </a:r>
            <a:r>
              <a:rPr lang="en-US" altLang="ko-KR" b="1" spc="-80" dirty="0" smtClean="0"/>
              <a:t>ERD</a:t>
            </a:r>
            <a:endParaRPr lang="en-US" altLang="ko-KR" b="1" spc="-80" dirty="0"/>
          </a:p>
          <a:p>
            <a:endParaRPr lang="ko-KR" altLang="en-US" sz="2200" b="1" spc="-80" dirty="0"/>
          </a:p>
        </p:txBody>
      </p:sp>
      <p:pic>
        <p:nvPicPr>
          <p:cNvPr id="4" name="_x119255576" descr="EMB0000155848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3966" y="2492896"/>
            <a:ext cx="627606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27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/>
            <a:r>
              <a:rPr lang="en-US" altLang="ko-KR" b="1" spc="-80" dirty="0"/>
              <a:t>3</a:t>
            </a:r>
            <a:r>
              <a:rPr lang="ko-KR" altLang="en-US" b="1" spc="-80" dirty="0"/>
              <a:t>개 테이블에 대한 </a:t>
            </a:r>
            <a:r>
              <a:rPr lang="ko-KR" altLang="en-US" b="1" spc="-80" dirty="0" smtClean="0"/>
              <a:t>명세서</a:t>
            </a:r>
            <a:endParaRPr lang="en-US" altLang="ko-KR" b="1" spc="-80" dirty="0" smtClean="0"/>
          </a:p>
          <a:p>
            <a:pPr marL="533400" lvl="1" indent="-177800"/>
            <a:r>
              <a:rPr lang="ko-KR" altLang="en-US" b="1" spc="-80" dirty="0" smtClean="0"/>
              <a:t>사원 테이블</a:t>
            </a:r>
            <a:endParaRPr lang="en-US" altLang="ko-KR" b="1" spc="-80" dirty="0" smtClean="0"/>
          </a:p>
          <a:p>
            <a:endParaRPr lang="ko-KR" altLang="en-US" sz="2200" b="1" spc="-80" dirty="0"/>
          </a:p>
        </p:txBody>
      </p:sp>
      <p:graphicFrame>
        <p:nvGraphicFramePr>
          <p:cNvPr id="7" name="내용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26580628"/>
              </p:ext>
            </p:extLst>
          </p:nvPr>
        </p:nvGraphicFramePr>
        <p:xfrm>
          <a:off x="971600" y="2204864"/>
          <a:ext cx="6034090" cy="2924178"/>
        </p:xfrm>
        <a:graphic>
          <a:graphicData uri="http://schemas.openxmlformats.org/drawingml/2006/table">
            <a:tbl>
              <a:tblPr/>
              <a:tblGrid>
                <a:gridCol w="1440160"/>
                <a:gridCol w="534707"/>
                <a:gridCol w="411774"/>
                <a:gridCol w="411774"/>
                <a:gridCol w="411774"/>
                <a:gridCol w="823548"/>
                <a:gridCol w="925777"/>
                <a:gridCol w="1074576"/>
              </a:tblGrid>
              <a:tr h="335686"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Table ID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EMP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Tabel Des.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사원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40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Col. name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Explain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Data type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length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Null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Key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EMPNO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사원번호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ENAME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사원이름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varchar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JOB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사원직책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varchar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MGR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상사사원번호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4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HIREDATE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입사일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date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급여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number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COMM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커미션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number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DEPTNO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부서번호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80" marR="64780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34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6976" y="1484784"/>
            <a:ext cx="8493496" cy="486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000" b="1" spc="-80" dirty="0" smtClean="0">
                <a:latin typeface="+mn-ea"/>
              </a:rPr>
              <a:t> </a:t>
            </a:r>
            <a:r>
              <a:rPr lang="en-US" altLang="ko-KR" sz="2000" b="1" spc="-80" dirty="0" smtClean="0">
                <a:latin typeface="+mn-ea"/>
              </a:rPr>
              <a:t> </a:t>
            </a:r>
            <a:r>
              <a:rPr lang="ko-KR" altLang="en-US" b="1" spc="-80" dirty="0" smtClean="0">
                <a:latin typeface="+mn-ea"/>
              </a:rPr>
              <a:t>이동 후 </a:t>
            </a:r>
            <a:r>
              <a:rPr lang="en-US" altLang="ko-KR" b="1" spc="-80" dirty="0" smtClean="0">
                <a:latin typeface="+mn-ea"/>
              </a:rPr>
              <a:t>database </a:t>
            </a:r>
            <a:r>
              <a:rPr lang="en-US" altLang="ko-KR" b="1" spc="-80" dirty="0" err="1" smtClean="0">
                <a:latin typeface="+mn-ea"/>
              </a:rPr>
              <a:t>caterory</a:t>
            </a:r>
            <a:r>
              <a:rPr lang="en-US" altLang="ko-KR" b="1" spc="-80" dirty="0" smtClean="0">
                <a:latin typeface="+mn-ea"/>
              </a:rPr>
              <a:t> </a:t>
            </a:r>
            <a:r>
              <a:rPr lang="ko-KR" altLang="en-US" b="1" spc="-80" dirty="0" smtClean="0">
                <a:latin typeface="+mn-ea"/>
              </a:rPr>
              <a:t>선택</a:t>
            </a: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endParaRPr lang="en-US" altLang="ko-KR" sz="2000" b="1" spc="-80" dirty="0" smtClean="0">
              <a:latin typeface="+mn-ea"/>
            </a:endParaRPr>
          </a:p>
          <a:p>
            <a:pPr marL="177800" lvl="0" indent="-177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000" b="1" spc="-80" dirty="0" smtClean="0">
                <a:latin typeface="+mn-ea"/>
              </a:rPr>
              <a:t> </a:t>
            </a:r>
            <a:r>
              <a:rPr lang="ko-KR" altLang="en-US" b="1" spc="-80" dirty="0" smtClean="0">
                <a:latin typeface="+mn-ea"/>
              </a:rPr>
              <a:t>동의 확인 후 아래로 이동</a:t>
            </a:r>
            <a:endParaRPr lang="ko-KR" altLang="en-US" b="1" spc="-80" dirty="0">
              <a:latin typeface="+mn-ea"/>
            </a:endParaRPr>
          </a:p>
        </p:txBody>
      </p:sp>
      <p:pic>
        <p:nvPicPr>
          <p:cNvPr id="2050" name="Picture 2" descr="C:\Users\hap0p\Desktop\핀테크\database\oracle database 설치\oracle_1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6497637" cy="2686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/>
            <a:r>
              <a:rPr lang="en-US" altLang="ko-KR" b="1" spc="-80" dirty="0"/>
              <a:t>3</a:t>
            </a:r>
            <a:r>
              <a:rPr lang="ko-KR" altLang="en-US" b="1" spc="-80" dirty="0"/>
              <a:t>개 테이블에 대한 </a:t>
            </a:r>
            <a:r>
              <a:rPr lang="ko-KR" altLang="en-US" b="1" spc="-80" dirty="0" smtClean="0"/>
              <a:t>명세서</a:t>
            </a:r>
            <a:endParaRPr lang="en-US" altLang="ko-KR" b="1" spc="-80" dirty="0" smtClean="0"/>
          </a:p>
          <a:p>
            <a:pPr marL="533400" lvl="1" indent="-177800"/>
            <a:r>
              <a:rPr lang="ko-KR" altLang="en-US" spc="-80" dirty="0" smtClean="0"/>
              <a:t>부서 테이블</a:t>
            </a:r>
            <a:endParaRPr lang="en-US" altLang="ko-KR" spc="-80" dirty="0" smtClean="0"/>
          </a:p>
          <a:p>
            <a:pPr marL="533400" lvl="1" indent="-177800"/>
            <a:endParaRPr lang="en-US" altLang="ko-KR" b="1" spc="-80" dirty="0"/>
          </a:p>
          <a:p>
            <a:pPr marL="533400" lvl="1" indent="-177800"/>
            <a:endParaRPr lang="en-US" altLang="ko-KR" spc="-80" dirty="0" smtClean="0"/>
          </a:p>
          <a:p>
            <a:pPr marL="533400" lvl="1" indent="-177800"/>
            <a:endParaRPr lang="en-US" altLang="ko-KR" b="1" spc="-80" dirty="0"/>
          </a:p>
          <a:p>
            <a:pPr marL="533400" lvl="1" indent="-177800"/>
            <a:endParaRPr lang="en-US" altLang="ko-KR" spc="-80" dirty="0" smtClean="0"/>
          </a:p>
          <a:p>
            <a:pPr marL="533400" lvl="1" indent="-177800"/>
            <a:endParaRPr lang="en-US" altLang="ko-KR" b="1" spc="-80" dirty="0"/>
          </a:p>
          <a:p>
            <a:pPr marL="533400" lvl="1" indent="-177800"/>
            <a:endParaRPr lang="en-US" altLang="ko-KR" spc="-80" dirty="0" smtClean="0"/>
          </a:p>
          <a:p>
            <a:pPr marL="533400" lvl="1" indent="-177800"/>
            <a:r>
              <a:rPr lang="ko-KR" altLang="en-US" spc="-80" dirty="0" smtClean="0"/>
              <a:t>급여등급 테이블</a:t>
            </a:r>
            <a:endParaRPr lang="en-US" altLang="ko-KR" b="1" spc="-80" dirty="0"/>
          </a:p>
          <a:p>
            <a:pPr marL="533400" lvl="1" indent="-177800"/>
            <a:endParaRPr lang="en-US" altLang="ko-KR" b="1" spc="-80" dirty="0"/>
          </a:p>
          <a:p>
            <a:endParaRPr lang="ko-KR" altLang="en-US" sz="2200" b="1" spc="-8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090409"/>
              </p:ext>
            </p:extLst>
          </p:nvPr>
        </p:nvGraphicFramePr>
        <p:xfrm>
          <a:off x="980565" y="4275309"/>
          <a:ext cx="6552728" cy="1512025"/>
        </p:xfrm>
        <a:graphic>
          <a:graphicData uri="http://schemas.openxmlformats.org/drawingml/2006/table">
            <a:tbl>
              <a:tblPr/>
              <a:tblGrid>
                <a:gridCol w="1486630"/>
                <a:gridCol w="486478"/>
                <a:gridCol w="486478"/>
                <a:gridCol w="486478"/>
                <a:gridCol w="486478"/>
                <a:gridCol w="486478"/>
                <a:gridCol w="486478"/>
                <a:gridCol w="1093730"/>
                <a:gridCol w="1053500"/>
              </a:tblGrid>
              <a:tr h="216024"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Table ID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SALGRADE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Tabel Des.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급여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등급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74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Col. name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Explain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Data type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length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Null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Key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GRADE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급여등급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LOSAL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최저급여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number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HISAL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최고급여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number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1119228"/>
              </p:ext>
            </p:extLst>
          </p:nvPr>
        </p:nvGraphicFramePr>
        <p:xfrm>
          <a:off x="971600" y="2204576"/>
          <a:ext cx="6552728" cy="1512025"/>
        </p:xfrm>
        <a:graphic>
          <a:graphicData uri="http://schemas.openxmlformats.org/drawingml/2006/table">
            <a:tbl>
              <a:tblPr/>
              <a:tblGrid>
                <a:gridCol w="1486630"/>
                <a:gridCol w="486478"/>
                <a:gridCol w="486478"/>
                <a:gridCol w="486478"/>
                <a:gridCol w="486478"/>
                <a:gridCol w="486478"/>
                <a:gridCol w="486478"/>
                <a:gridCol w="1093730"/>
                <a:gridCol w="1053500"/>
              </a:tblGrid>
              <a:tr h="216024"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Table ID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DEPT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Tabel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Des.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74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Col. name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Explain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Data type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length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Null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Key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DEPTN0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부서번호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char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DNAME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부서이름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varchar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6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LOC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주소</a:t>
                      </a: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varchar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68" marR="64768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X</a:t>
                      </a: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64772" marR="64772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59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defRPr/>
            </a:pPr>
            <a:r>
              <a:rPr lang="ko-KR" altLang="en-US" sz="1800" spc="-80" dirty="0"/>
              <a:t>각 테이블에 데이터를 데이터를 확인한다</a:t>
            </a:r>
            <a:r>
              <a:rPr lang="en-US" altLang="ko-KR" sz="1800" spc="-80" dirty="0" smtClean="0"/>
              <a:t>.</a:t>
            </a:r>
            <a:endParaRPr lang="en-US" altLang="ko-KR" sz="1900" spc="-8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</a:t>
            </a: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 from </a:t>
            </a:r>
            <a:r>
              <a:rPr lang="en-US" altLang="ko-KR" sz="1900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</a:t>
            </a: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  <a:defRPr/>
            </a:pPr>
            <a:endParaRPr lang="en-US" altLang="ko-KR" sz="19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  <a:defRPr/>
            </a:pPr>
            <a:endParaRPr lang="ko-KR" altLang="en-US" sz="19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5640708"/>
              </p:ext>
            </p:extLst>
          </p:nvPr>
        </p:nvGraphicFramePr>
        <p:xfrm>
          <a:off x="1258888" y="2193477"/>
          <a:ext cx="6281737" cy="4526130"/>
        </p:xfrm>
        <a:graphic>
          <a:graphicData uri="http://schemas.openxmlformats.org/drawingml/2006/table">
            <a:tbl>
              <a:tblPr/>
              <a:tblGrid>
                <a:gridCol w="721728"/>
                <a:gridCol w="846610"/>
                <a:gridCol w="1037174"/>
                <a:gridCol w="581981"/>
                <a:gridCol w="1032855"/>
                <a:gridCol w="581981"/>
                <a:gridCol w="658207"/>
                <a:gridCol w="82120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EMPNO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ENAME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JOB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MGR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HIREDATE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COMM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DEPTNO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7839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KING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PRESIDENT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1981-11-17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5000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7566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JONES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MANAGER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7839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1981-04-02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2975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BLAKE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MANAGER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7839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1981-05-01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2850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7782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CLARK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MANAGER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7839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1981-06-09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2450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7788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SCOTT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ANALYST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7566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1987-07-13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7902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FORD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ANALYST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7566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1981-12-03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7499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ALLEN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SALESMAN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1981-02-20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1600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7521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WARD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SALESMAN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1981-02-22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1250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500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7654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MARTIN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SALESMAN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1981-09-28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1250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1400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7844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TURNER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SALESMAN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1981-09-08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1500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7900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JAMES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CLERK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7698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1981-12-03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950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7934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MILLER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CLERK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7782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1982-01-23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1300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7369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SMITH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CLERK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7902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1980-12-17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800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56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7876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ADAMS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CLERK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7788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1987-07-13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1100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　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82286" marR="82286" marT="41143" marB="41143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34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buNone/>
              <a:defRPr/>
            </a:pP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2     from </a:t>
            </a:r>
            <a:r>
              <a:rPr lang="en-US" altLang="ko-KR" sz="1900" spc="-8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dept</a:t>
            </a: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altLang="ko-KR" sz="1900" spc="-8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ko-KR" altLang="en-US" sz="2400" b="1" spc="-8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1614824"/>
              </p:ext>
            </p:extLst>
          </p:nvPr>
        </p:nvGraphicFramePr>
        <p:xfrm>
          <a:off x="1258888" y="2238668"/>
          <a:ext cx="3275310" cy="1676400"/>
        </p:xfrm>
        <a:graphic>
          <a:graphicData uri="http://schemas.openxmlformats.org/drawingml/2006/table">
            <a:tbl>
              <a:tblPr/>
              <a:tblGrid>
                <a:gridCol w="827038"/>
                <a:gridCol w="1224136"/>
                <a:gridCol w="1224136"/>
              </a:tblGrid>
              <a:tr h="161925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DEPTNO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DNAME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LOC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ACCOUNTING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NEW YORK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RESEARCH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DALLAS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SALES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CHICAGO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40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OPERATIONS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BOSTON</a:t>
                      </a:r>
                    </a:p>
                  </a:txBody>
                  <a:tcPr marL="91436" marR="91436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34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2.4 </a:t>
            </a:r>
            <a:r>
              <a:rPr lang="ko-KR" altLang="en-US" spc="-80" dirty="0"/>
              <a:t>인사관리 데이터베이스 생성하기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SQL</a:t>
            </a: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&gt; select *</a:t>
            </a:r>
          </a:p>
          <a:p>
            <a:pPr marL="0" indent="0">
              <a:buNone/>
              <a:defRPr/>
            </a:pP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900" spc="-8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2     from </a:t>
            </a:r>
            <a:r>
              <a:rPr lang="en-US" altLang="ko-KR" sz="1900" spc="-8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salgrade</a:t>
            </a:r>
            <a:r>
              <a:rPr lang="en-US" altLang="ko-KR" sz="1900" spc="-8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b="1" spc="-8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0827905"/>
              </p:ext>
            </p:extLst>
          </p:nvPr>
        </p:nvGraphicFramePr>
        <p:xfrm>
          <a:off x="1258888" y="2348880"/>
          <a:ext cx="2012949" cy="2012952"/>
        </p:xfrm>
        <a:graphic>
          <a:graphicData uri="http://schemas.openxmlformats.org/drawingml/2006/table">
            <a:tbl>
              <a:tblPr/>
              <a:tblGrid>
                <a:gridCol w="709100"/>
                <a:gridCol w="670983"/>
                <a:gridCol w="632866"/>
              </a:tblGrid>
              <a:tr h="33549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GRADE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LOSAL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HISAL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700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1200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1201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1400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1401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2000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4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2001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3000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5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3001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9999</a:t>
                      </a:r>
                    </a:p>
                  </a:txBody>
                  <a:tcPr marL="91480" marR="91480" marT="45749" marB="45749" anchor="ctr">
                    <a:lnL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34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pc="-80" dirty="0" smtClean="0"/>
              <a:t> </a:t>
            </a:r>
            <a:r>
              <a:rPr lang="ko-KR" altLang="en-US" spc="-80" dirty="0" smtClean="0"/>
              <a:t>선택 이동 후 </a:t>
            </a:r>
            <a:r>
              <a:rPr lang="en-US" altLang="ko-KR" spc="-80" dirty="0" smtClean="0"/>
              <a:t>oracle database 11g release 2 64 </a:t>
            </a:r>
            <a:r>
              <a:rPr lang="ko-KR" altLang="en-US" spc="-80" dirty="0" smtClean="0"/>
              <a:t>버전 </a:t>
            </a:r>
            <a:r>
              <a:rPr lang="ko-KR" altLang="en-US" spc="-80" dirty="0" smtClean="0"/>
              <a:t>선택</a:t>
            </a:r>
            <a:endParaRPr lang="ko-KR" altLang="en-US" b="1" spc="-80" dirty="0"/>
          </a:p>
        </p:txBody>
      </p:sp>
      <p:pic>
        <p:nvPicPr>
          <p:cNvPr id="3076" name="Picture 4" descr="C:\Users\hap0p\Desktop\핀테크\database\oracle database 설치\oracle_1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58677"/>
            <a:ext cx="6926263" cy="463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pc="-80" dirty="0" smtClean="0"/>
              <a:t> </a:t>
            </a:r>
            <a:r>
              <a:rPr lang="ko-KR" altLang="en-US" spc="-80" dirty="0" smtClean="0"/>
              <a:t>선택 이동 후 </a:t>
            </a:r>
            <a:r>
              <a:rPr lang="en-US" altLang="ko-KR" spc="-80" dirty="0" smtClean="0"/>
              <a:t>oracle database 11g release 2 64 </a:t>
            </a:r>
            <a:r>
              <a:rPr lang="ko-KR" altLang="en-US" spc="-80" dirty="0" smtClean="0"/>
              <a:t>버전 </a:t>
            </a:r>
            <a:r>
              <a:rPr lang="ko-KR" altLang="en-US" spc="-80" dirty="0" smtClean="0"/>
              <a:t>선택</a:t>
            </a:r>
            <a:endParaRPr lang="ko-KR" altLang="en-US" b="1" spc="-80" dirty="0"/>
          </a:p>
        </p:txBody>
      </p:sp>
      <p:pic>
        <p:nvPicPr>
          <p:cNvPr id="5122" name="Picture 2" descr="C:\Users\hap0p\Desktop\핀테크\database\oracle database 설치\oracle_1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6171411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pc="-80" dirty="0" smtClean="0"/>
              <a:t> </a:t>
            </a:r>
            <a:r>
              <a:rPr lang="ko-KR" altLang="en-US" spc="-80" dirty="0" smtClean="0"/>
              <a:t>다운로드 된 파일 </a:t>
            </a:r>
            <a:r>
              <a:rPr lang="ko-KR" altLang="en-US" spc="-80" dirty="0" err="1" smtClean="0"/>
              <a:t>두개를</a:t>
            </a:r>
            <a:r>
              <a:rPr lang="ko-KR" altLang="en-US" spc="-80" dirty="0" smtClean="0"/>
              <a:t> 압축해제</a:t>
            </a:r>
            <a:r>
              <a:rPr lang="en-US" altLang="ko-KR" spc="-80" dirty="0" smtClean="0"/>
              <a:t> </a:t>
            </a:r>
            <a:r>
              <a:rPr lang="ko-KR" altLang="en-US" spc="-80" dirty="0" smtClean="0"/>
              <a:t>한 후 한 폴더에 합친다</a:t>
            </a:r>
            <a:r>
              <a:rPr lang="en-US" altLang="ko-KR" spc="-80" dirty="0" smtClean="0"/>
              <a:t>.</a:t>
            </a:r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r>
              <a:rPr lang="ko-KR" altLang="en-US" spc="-80" dirty="0" smtClean="0"/>
              <a:t>다운로드 된 파일 </a:t>
            </a:r>
            <a:r>
              <a:rPr lang="ko-KR" altLang="en-US" spc="-80" dirty="0" err="1" smtClean="0"/>
              <a:t>두개를</a:t>
            </a:r>
            <a:r>
              <a:rPr lang="ko-KR" altLang="en-US" spc="-80" dirty="0" smtClean="0"/>
              <a:t> 압축해제</a:t>
            </a:r>
            <a:r>
              <a:rPr lang="en-US" altLang="ko-KR" spc="-80" dirty="0" smtClean="0"/>
              <a:t> </a:t>
            </a:r>
            <a:r>
              <a:rPr lang="ko-KR" altLang="en-US" spc="-80" dirty="0" smtClean="0"/>
              <a:t>한 후 한 폴더에 합친다</a:t>
            </a:r>
            <a:r>
              <a:rPr lang="en-US" altLang="ko-KR" spc="-80" dirty="0" smtClean="0"/>
              <a:t>.</a:t>
            </a:r>
            <a:endParaRPr lang="ko-KR" altLang="en-US" spc="-80" dirty="0" smtClean="0"/>
          </a:p>
          <a:p>
            <a:pPr marL="177800" indent="-177800">
              <a:lnSpc>
                <a:spcPct val="150000"/>
              </a:lnSpc>
            </a:pPr>
            <a:endParaRPr lang="ko-KR" altLang="en-US" b="1" spc="-80" dirty="0"/>
          </a:p>
        </p:txBody>
      </p:sp>
      <p:pic>
        <p:nvPicPr>
          <p:cNvPr id="6146" name="Picture 2" descr="C:\Users\hap0p\Desktop\핀테크\database\oracle database 설치\oracle_2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99595"/>
            <a:ext cx="5792787" cy="1609725"/>
          </a:xfrm>
          <a:prstGeom prst="rect">
            <a:avLst/>
          </a:prstGeom>
          <a:noFill/>
        </p:spPr>
      </p:pic>
      <p:pic>
        <p:nvPicPr>
          <p:cNvPr id="6147" name="Picture 3" descr="C:\Users\hap0p\Desktop\핀테크\database\oracle database 설치\oracle_2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20888"/>
            <a:ext cx="5992813" cy="132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pc="-80" dirty="0" smtClean="0"/>
              <a:t> </a:t>
            </a:r>
            <a:r>
              <a:rPr lang="ko-KR" altLang="en-US" spc="-80" dirty="0" smtClean="0"/>
              <a:t>압축 해제된 폴더의  </a:t>
            </a:r>
            <a:r>
              <a:rPr lang="en-US" altLang="ko-KR" spc="-80" dirty="0" smtClean="0"/>
              <a:t>setup.exe </a:t>
            </a:r>
            <a:r>
              <a:rPr lang="ko-KR" altLang="en-US" spc="-80" dirty="0" smtClean="0"/>
              <a:t>파일을 실행한다</a:t>
            </a:r>
            <a:r>
              <a:rPr lang="en-US" altLang="ko-KR" spc="-80" dirty="0" smtClean="0"/>
              <a:t>.</a:t>
            </a:r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r>
              <a:rPr lang="ko-KR" altLang="en-US" spc="-80" dirty="0" smtClean="0"/>
              <a:t> </a:t>
            </a:r>
            <a:r>
              <a:rPr lang="en-US" altLang="ko-KR" spc="-80" dirty="0" smtClean="0"/>
              <a:t>setup.exe </a:t>
            </a:r>
            <a:r>
              <a:rPr lang="ko-KR" altLang="en-US" spc="-80" dirty="0" smtClean="0"/>
              <a:t>파일을 </a:t>
            </a:r>
            <a:r>
              <a:rPr lang="ko-KR" altLang="en-US" spc="-80" dirty="0" smtClean="0"/>
              <a:t>실행</a:t>
            </a:r>
            <a:r>
              <a:rPr lang="en-US" altLang="ko-KR" spc="-80" dirty="0" smtClean="0"/>
              <a:t>-&gt; universal installer </a:t>
            </a:r>
            <a:r>
              <a:rPr lang="ko-KR" altLang="en-US" spc="-80" dirty="0" smtClean="0"/>
              <a:t>자동 호출</a:t>
            </a: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6146" name="Picture 2" descr="C:\Users\hap0p\Desktop\핀테크\database\oracle database 설치\oracle_2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5792787" cy="1609725"/>
          </a:xfrm>
          <a:prstGeom prst="rect">
            <a:avLst/>
          </a:prstGeom>
          <a:noFill/>
        </p:spPr>
      </p:pic>
      <p:pic>
        <p:nvPicPr>
          <p:cNvPr id="7170" name="Picture 2" descr="C:\Users\hap0p\Desktop\핀테크\database\oracle database 설치\oracle_3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68554"/>
            <a:ext cx="8064896" cy="1108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-80" dirty="0"/>
              <a:t>2.1 </a:t>
            </a:r>
            <a:r>
              <a:rPr lang="ko-KR" altLang="en-US" spc="-80" dirty="0" err="1"/>
              <a:t>오라클</a:t>
            </a:r>
            <a:r>
              <a:rPr lang="ko-KR" altLang="en-US" spc="-80" dirty="0"/>
              <a:t> </a:t>
            </a:r>
            <a:r>
              <a:rPr lang="en-US" altLang="ko-KR" spc="-80" dirty="0"/>
              <a:t>11g </a:t>
            </a:r>
            <a:r>
              <a:rPr lang="ko-KR" altLang="en-US" spc="-80" dirty="0"/>
              <a:t>설치</a:t>
            </a:r>
            <a:endParaRPr lang="en-US" altLang="ko-KR" spc="-8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ko-KR" sz="1800" spc="-80" dirty="0" smtClean="0"/>
              <a:t> </a:t>
            </a:r>
            <a:r>
              <a:rPr lang="en-US" altLang="ko-KR" sz="1800" spc="-80" dirty="0" smtClean="0"/>
              <a:t> </a:t>
            </a:r>
            <a:r>
              <a:rPr lang="ko-KR" altLang="en-US" sz="1800" spc="-80" dirty="0" smtClean="0"/>
              <a:t>설치 화면이 뜨면 요구사항에 대해 무시하고 진행한다</a:t>
            </a:r>
            <a:r>
              <a:rPr lang="en-US" altLang="ko-KR" sz="1800" spc="-80" dirty="0" smtClean="0"/>
              <a:t>.</a:t>
            </a:r>
            <a:endParaRPr lang="en-US" altLang="ko-KR" sz="1800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spc="-80" dirty="0" smtClean="0"/>
          </a:p>
          <a:p>
            <a:pPr marL="177800" indent="-177800">
              <a:lnSpc>
                <a:spcPct val="150000"/>
              </a:lnSpc>
            </a:pPr>
            <a:endParaRPr lang="en-US" altLang="ko-KR" b="1" spc="-80" dirty="0" smtClean="0"/>
          </a:p>
        </p:txBody>
      </p:sp>
      <p:pic>
        <p:nvPicPr>
          <p:cNvPr id="8195" name="Picture 3" descr="C:\Users\hap0p\Desktop\핀테크\database\oracle database 설치\oracle_3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4905375" cy="4067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1478</Words>
  <Application>Microsoft Office PowerPoint</Application>
  <PresentationFormat>화면 슬라이드 쇼(4:3)</PresentationFormat>
  <Paragraphs>804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제 2 장 오라클 11g 설치 및  SQL Plus 사용법</vt:lpstr>
      <vt:lpstr>목차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2.1 오라클 11g 설치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2.2 SQL Plus 사용법</vt:lpstr>
      <vt:lpstr>2.3 학사관리 테이블 만들기</vt:lpstr>
      <vt:lpstr>2.3 학사관리 테이블 만들기</vt:lpstr>
      <vt:lpstr>2.3 학사관리 테이블 만들기</vt:lpstr>
      <vt:lpstr>2.3 학사관리 테이블 만들기</vt:lpstr>
      <vt:lpstr>2.4 인사관리 데이터베이스 생성하기</vt:lpstr>
      <vt:lpstr>2.4 인사관리 데이터베이스 생성하기</vt:lpstr>
      <vt:lpstr>2.4 인사관리 데이터베이스 생성하기</vt:lpstr>
      <vt:lpstr>2.4 인사관리 데이터베이스 생성하기</vt:lpstr>
      <vt:lpstr>2.4 인사관리 데이터베이스 생성하기</vt:lpstr>
      <vt:lpstr>2.4 인사관리 데이터베이스 생성하기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ki-guen choi</cp:lastModifiedBy>
  <cp:revision>163</cp:revision>
  <dcterms:created xsi:type="dcterms:W3CDTF">2011-08-23T09:33:59Z</dcterms:created>
  <dcterms:modified xsi:type="dcterms:W3CDTF">2018-07-28T09:05:11Z</dcterms:modified>
</cp:coreProperties>
</file>