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-11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F0E397-F524-441F-8642-595EBA65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12BAF61-19F7-4FCB-8780-B0C9B2EAC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AC85A-CF56-44C1-A052-6EC8C8A8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22D208-3447-4355-98F5-9469A695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5AEF0-005B-4993-8633-80815183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6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0FDB5A-E4AF-4505-90C6-B2AE6186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F515759-48E6-4C5A-8891-E8604EE6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BBDB24-C128-4A2E-8D0D-016EE9D0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1EFD30-54F8-475E-A480-72E0FC99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783BFA-83FE-4614-AFAF-45BFF0ED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77D8020-01BD-4247-A4EE-F589600E0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6A9DD09-5A1A-49B9-98C1-C1AD10E4F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BC9027-702F-4AA3-A14A-AEF27B0F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C4F28AC-1D4A-4862-AF38-AA57B2BC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A99204-0913-4D37-BAB7-7C875F38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94E55E-2810-47CE-ABE2-E2207309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378764-CC6D-47DD-9589-3B337868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8C30F9-866D-4602-B007-AEA8CB63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C0FE4E-5467-443F-8A42-D47C7FB8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FAAB4F-B7AA-4263-8BF8-F92373EA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5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8545E7-8306-415D-B2BC-F880F417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A61D49-8433-4B8D-B803-7ACDF3D6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CD4F44-FCBE-44DE-9B2F-E2B1C9F8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5ED638-42A0-4DCC-828C-59CCA7C2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780D040-9100-4F08-A651-7AA7D78D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6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21C187-DCB0-4490-8C1C-23904F91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241422-07B9-4A21-82D7-6710A8F4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0ACEAC-5D15-4128-B449-4593FC14C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6DAAE1-639E-404B-9317-3F3F5BE7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7A30C5-C404-4A44-8B30-BB840042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8250F5A-D0A5-48A7-A2C0-02079ABF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1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3C61C7-2879-4965-997C-AF5B1A47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9AEBDB0-38C5-45F8-9F34-29F16947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6729A3-66F9-447F-AC32-208F95CAA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9C5532C-86E5-4CBD-AE3D-DB44EA2E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6299FCD-613D-4064-9CBD-04786575E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67458A2-CE9E-44AC-896E-EABFAA2A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CDB7657-6062-4127-B3EC-EF002473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247B0F4-7F81-439E-8797-BF31D613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8C16CB-CDFE-4403-9E24-41EDE398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5C1849B-4082-411D-AB9C-36ED13C2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DC2036E-5774-4ED2-A6B0-12E41E2E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5495298-16DF-486C-B517-0F42102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1D0F391-2FC1-4EF5-970B-7D4616BA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654B789-506B-4B18-A0AB-0A3EC65A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5EAF907-E290-4731-823C-ACF3A1D9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D3C21F-F7D1-48BA-8F56-75CA7536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E390CE-610C-4FF4-8766-DE3B40EB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DD4F532-16D3-41A4-BEAE-F890A2183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EEBCE59-E494-4E3B-84FF-93EEDAEE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E3D20A3-1538-4CD7-AF28-99793FAE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42304A3-44F6-4B83-877F-80A5CB55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0FCE7C-816D-42D6-A7AF-95615459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2428AB9-3634-45F6-A94D-68C2244A8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574A7FB-B043-4CBF-88B6-1DF8AEDA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515E2E8-EC14-4844-B9C2-C5BA946C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C43E9AC-48A5-4F38-9192-88634F1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9F6B9-0160-4917-A313-D1BC7199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8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F09802E-7296-4ED2-9E07-55DD47D8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80A4F67-372F-43A1-9203-8855EDD7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59F8FD-7C08-4453-B1DC-25C14B0BF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7718-5AB3-4D22-B823-D653BBBC539D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1B40EEB-9D09-4350-B5AC-A79B9939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B89DBF-64A0-47AA-BDD2-FBC0BD65A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36E-175C-4B93-A2F2-27DF0E139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8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44BB241-F883-46B5-99B0-53FCA37AA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7" r="18700" b="40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D5748F-0C5A-4931-8B60-8AE59B1861E3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 spc="-3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백신</a:t>
            </a:r>
            <a:r>
              <a:rPr lang="ko-KR" altLang="en-US" sz="4400" b="1" spc="-300" dirty="0">
                <a:latin typeface="+mj-lt"/>
                <a:ea typeface="+mj-ea"/>
                <a:cs typeface="+mj-cs"/>
              </a:rPr>
              <a:t>접종 예약 홈페이지 </a:t>
            </a:r>
            <a:endParaRPr lang="en-US" altLang="ko-KR" sz="4400" b="1" spc="-300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 spc="-300" dirty="0">
                <a:latin typeface="+mj-lt"/>
                <a:ea typeface="+mj-ea"/>
                <a:cs typeface="+mj-cs"/>
              </a:rPr>
              <a:t>요구사항 분석서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03EEA9-E0BF-4AD0-9325-38AC52E0C938}"/>
              </a:ext>
            </a:extLst>
          </p:cNvPr>
          <p:cNvSpPr txBox="1"/>
          <p:nvPr/>
        </p:nvSpPr>
        <p:spPr>
          <a:xfrm>
            <a:off x="477981" y="5448850"/>
            <a:ext cx="4023360" cy="783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-300" dirty="0">
                <a:latin typeface="+mj-lt"/>
                <a:ea typeface="+mj-ea"/>
                <a:cs typeface="+mj-cs"/>
              </a:rPr>
              <a:t>5</a:t>
            </a:r>
            <a:r>
              <a:rPr lang="ko-KR" altLang="en-US" sz="2400" b="1" spc="-300" dirty="0">
                <a:latin typeface="+mj-lt"/>
                <a:ea typeface="+mj-ea"/>
                <a:cs typeface="+mj-cs"/>
              </a:rPr>
              <a:t>조</a:t>
            </a:r>
            <a:r>
              <a:rPr lang="en-US" altLang="ko-KR" sz="2400" b="1" spc="-300" dirty="0">
                <a:latin typeface="+mj-lt"/>
                <a:ea typeface="+mj-ea"/>
                <a:cs typeface="+mj-cs"/>
              </a:rPr>
              <a:t> : </a:t>
            </a:r>
            <a:r>
              <a:rPr lang="ko-KR" altLang="en-US" sz="2400" b="1" spc="-300" dirty="0">
                <a:latin typeface="+mj-lt"/>
                <a:ea typeface="+mj-ea"/>
                <a:cs typeface="+mj-cs"/>
              </a:rPr>
              <a:t>손현식</a:t>
            </a:r>
            <a:r>
              <a:rPr lang="en-US" altLang="ko-KR" sz="2400" b="1" spc="-3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400" b="1" spc="-300" dirty="0">
                <a:latin typeface="+mj-lt"/>
                <a:ea typeface="+mj-ea"/>
                <a:cs typeface="+mj-cs"/>
              </a:rPr>
              <a:t>김준</a:t>
            </a:r>
            <a:r>
              <a:rPr lang="en-US" altLang="ko-KR" sz="2400" b="1" spc="-3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400" b="1" spc="-300" dirty="0" err="1">
                <a:latin typeface="+mj-lt"/>
                <a:ea typeface="+mj-ea"/>
                <a:cs typeface="+mj-cs"/>
              </a:rPr>
              <a:t>박근호</a:t>
            </a:r>
            <a:r>
              <a:rPr lang="en-US" altLang="ko-KR" sz="2400" b="1" spc="-3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400" b="1" spc="-300" dirty="0">
                <a:latin typeface="+mj-lt"/>
                <a:ea typeface="+mj-ea"/>
                <a:cs typeface="+mj-cs"/>
              </a:rPr>
              <a:t>이가희</a:t>
            </a:r>
            <a:r>
              <a:rPr lang="en-US" altLang="ko-KR" sz="2400" b="1" spc="-3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400" b="1" spc="-300" dirty="0" err="1">
                <a:latin typeface="+mj-lt"/>
                <a:ea typeface="+mj-ea"/>
                <a:cs typeface="+mj-cs"/>
              </a:rPr>
              <a:t>이다한</a:t>
            </a:r>
            <a:r>
              <a:rPr lang="en-US" altLang="ko-KR" sz="2400" b="1" spc="-3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400" b="1" spc="-300" dirty="0">
                <a:latin typeface="+mj-lt"/>
                <a:ea typeface="+mj-ea"/>
                <a:cs typeface="+mj-cs"/>
              </a:rPr>
              <a:t>이상훈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52A1AAC-DBDB-4D0C-B52C-C6C9DF7BEF39}"/>
              </a:ext>
            </a:extLst>
          </p:cNvPr>
          <p:cNvSpPr txBox="1"/>
          <p:nvPr/>
        </p:nvSpPr>
        <p:spPr>
          <a:xfrm>
            <a:off x="477981" y="4767342"/>
            <a:ext cx="4023360" cy="479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spc="-300" dirty="0">
                <a:latin typeface="+mj-lt"/>
                <a:ea typeface="+mj-ea"/>
                <a:cs typeface="+mj-cs"/>
              </a:rPr>
              <a:t>한국 </a:t>
            </a:r>
            <a:r>
              <a:rPr lang="en-US" altLang="ko-KR" sz="2400" b="1" spc="-300" dirty="0">
                <a:latin typeface="+mj-lt"/>
                <a:ea typeface="+mj-ea"/>
                <a:cs typeface="+mj-cs"/>
              </a:rPr>
              <a:t>ICT </a:t>
            </a:r>
            <a:r>
              <a:rPr lang="ko-KR" altLang="en-US" sz="2400" b="1" spc="-300" dirty="0">
                <a:latin typeface="+mj-lt"/>
                <a:ea typeface="+mj-ea"/>
                <a:cs typeface="+mj-cs"/>
              </a:rPr>
              <a:t>인재개발원</a:t>
            </a:r>
          </a:p>
        </p:txBody>
      </p:sp>
    </p:spTree>
    <p:extLst>
      <p:ext uri="{BB962C8B-B14F-4D97-AF65-F5344CB8AC3E}">
        <p14:creationId xmlns:p14="http://schemas.microsoft.com/office/powerpoint/2010/main" val="35963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4CCD0E-8A34-4FAB-8B18-CA4CFCF6538A}"/>
              </a:ext>
            </a:extLst>
          </p:cNvPr>
          <p:cNvSpPr txBox="1"/>
          <p:nvPr/>
        </p:nvSpPr>
        <p:spPr>
          <a:xfrm>
            <a:off x="315798" y="27227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solidFill>
                  <a:schemeClr val="accent2"/>
                </a:solidFill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A6B03AF-CF27-4045-9170-3860C2464FA1}"/>
              </a:ext>
            </a:extLst>
          </p:cNvPr>
          <p:cNvCxnSpPr/>
          <p:nvPr/>
        </p:nvCxnSpPr>
        <p:spPr>
          <a:xfrm>
            <a:off x="315798" y="857054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52A18CB-01F0-4343-AD5A-5772D0C7F17D}"/>
              </a:ext>
            </a:extLst>
          </p:cNvPr>
          <p:cNvGrpSpPr/>
          <p:nvPr/>
        </p:nvGrpSpPr>
        <p:grpSpPr>
          <a:xfrm>
            <a:off x="818499" y="1315532"/>
            <a:ext cx="4505406" cy="707886"/>
            <a:chOff x="767634" y="2238492"/>
            <a:chExt cx="45054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7D6E7FD-B9AD-4EB6-9E03-AB5D2D75D808}"/>
                </a:ext>
              </a:extLst>
            </p:cNvPr>
            <p:cNvSpPr txBox="1"/>
            <p:nvPr/>
          </p:nvSpPr>
          <p:spPr>
            <a:xfrm>
              <a:off x="2131075" y="2354580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chemeClr val="bg1"/>
                  </a:solidFill>
                </a:rPr>
                <a:t>프로젝트 개요</a:t>
              </a: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xmlns="" id="{21FECE1F-B624-4087-88FE-716E980B12F1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FF329B8-E818-4E11-9E38-012D9FD74B54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451874C-03B3-4AB5-9A01-F5ADF23180E2}"/>
              </a:ext>
            </a:extLst>
          </p:cNvPr>
          <p:cNvGrpSpPr/>
          <p:nvPr/>
        </p:nvGrpSpPr>
        <p:grpSpPr>
          <a:xfrm>
            <a:off x="6476152" y="1315532"/>
            <a:ext cx="4505406" cy="707886"/>
            <a:chOff x="767634" y="2238492"/>
            <a:chExt cx="4505406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4717EF3-A589-42FE-988D-C8ACEEFC9D53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chemeClr val="bg1"/>
                  </a:solidFill>
                </a:rPr>
                <a:t>요구사항 분석</a:t>
              </a:r>
            </a:p>
          </p:txBody>
        </p:sp>
        <p:sp>
          <p:nvSpPr>
            <p:cNvPr id="12" name="양쪽 대괄호 11">
              <a:extLst>
                <a:ext uri="{FF2B5EF4-FFF2-40B4-BE49-F238E27FC236}">
                  <a16:creationId xmlns:a16="http://schemas.microsoft.com/office/drawing/2014/main" xmlns="" id="{C8232E8F-01E9-4CF6-B559-98528F549E60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5892D3A-284E-4ADF-AEBB-0680B92218F7}"/>
                </a:ext>
              </a:extLst>
            </p:cNvPr>
            <p:cNvSpPr txBox="1"/>
            <p:nvPr/>
          </p:nvSpPr>
          <p:spPr>
            <a:xfrm>
              <a:off x="767634" y="2238492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2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1B8DAFD-5B6D-4B3A-88E6-5F26CD2683C4}"/>
              </a:ext>
            </a:extLst>
          </p:cNvPr>
          <p:cNvGrpSpPr/>
          <p:nvPr/>
        </p:nvGrpSpPr>
        <p:grpSpPr>
          <a:xfrm>
            <a:off x="818499" y="5293060"/>
            <a:ext cx="4505406" cy="707886"/>
            <a:chOff x="776444" y="4456495"/>
            <a:chExt cx="4505406" cy="707886"/>
          </a:xfrm>
        </p:grpSpPr>
        <p:sp>
          <p:nvSpPr>
            <p:cNvPr id="16" name="양쪽 대괄호 15">
              <a:extLst>
                <a:ext uri="{FF2B5EF4-FFF2-40B4-BE49-F238E27FC236}">
                  <a16:creationId xmlns:a16="http://schemas.microsoft.com/office/drawing/2014/main" xmlns="" id="{C3D2B9D9-4A89-4E43-8FA4-A72C4D2E4221}"/>
                </a:ext>
              </a:extLst>
            </p:cNvPr>
            <p:cNvSpPr/>
            <p:nvPr/>
          </p:nvSpPr>
          <p:spPr>
            <a:xfrm>
              <a:off x="1583610" y="4480250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496DF01-1BE1-424B-95B5-31423D0F4B78}"/>
                </a:ext>
              </a:extLst>
            </p:cNvPr>
            <p:cNvSpPr txBox="1"/>
            <p:nvPr/>
          </p:nvSpPr>
          <p:spPr>
            <a:xfrm>
              <a:off x="776444" y="4456495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3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E3BA7981-7B3F-42A0-95C1-E90BD48C5BB0}"/>
              </a:ext>
            </a:extLst>
          </p:cNvPr>
          <p:cNvGrpSpPr/>
          <p:nvPr/>
        </p:nvGrpSpPr>
        <p:grpSpPr>
          <a:xfrm>
            <a:off x="6476152" y="5293060"/>
            <a:ext cx="4505406" cy="707886"/>
            <a:chOff x="767634" y="4456495"/>
            <a:chExt cx="4505406" cy="707886"/>
          </a:xfrm>
        </p:grpSpPr>
        <p:sp>
          <p:nvSpPr>
            <p:cNvPr id="20" name="양쪽 대괄호 19">
              <a:extLst>
                <a:ext uri="{FF2B5EF4-FFF2-40B4-BE49-F238E27FC236}">
                  <a16:creationId xmlns:a16="http://schemas.microsoft.com/office/drawing/2014/main" xmlns="" id="{894E2E0B-F2F1-47A4-8C3C-BE81013550AB}"/>
                </a:ext>
              </a:extLst>
            </p:cNvPr>
            <p:cNvSpPr/>
            <p:nvPr/>
          </p:nvSpPr>
          <p:spPr>
            <a:xfrm>
              <a:off x="1574800" y="4480250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C3A47A0-ED5E-42AF-80A3-11484A9929FC}"/>
                </a:ext>
              </a:extLst>
            </p:cNvPr>
            <p:cNvSpPr txBox="1"/>
            <p:nvPr/>
          </p:nvSpPr>
          <p:spPr>
            <a:xfrm>
              <a:off x="767634" y="4456495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4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D565ED0-91A6-406E-AC94-54BF9311CD19}"/>
              </a:ext>
            </a:extLst>
          </p:cNvPr>
          <p:cNvSpPr txBox="1"/>
          <p:nvPr/>
        </p:nvSpPr>
        <p:spPr>
          <a:xfrm>
            <a:off x="2181940" y="5385393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300" dirty="0">
                <a:solidFill>
                  <a:schemeClr val="bg1"/>
                </a:solidFill>
              </a:rPr>
              <a:t>Use Case</a:t>
            </a:r>
            <a:endParaRPr lang="ko-KR" altLang="en-US" sz="2800" b="1" spc="-3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45B3240-4603-474E-A617-D2FEE6767253}"/>
              </a:ext>
            </a:extLst>
          </p:cNvPr>
          <p:cNvSpPr txBox="1"/>
          <p:nvPr/>
        </p:nvSpPr>
        <p:spPr>
          <a:xfrm>
            <a:off x="7852278" y="5385393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bg1"/>
                </a:solidFill>
              </a:rPr>
              <a:t>타당성 분석</a:t>
            </a:r>
          </a:p>
        </p:txBody>
      </p:sp>
    </p:spTree>
    <p:extLst>
      <p:ext uri="{BB962C8B-B14F-4D97-AF65-F5344CB8AC3E}">
        <p14:creationId xmlns:p14="http://schemas.microsoft.com/office/powerpoint/2010/main" val="15562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3641769-9F2B-4A18-B512-76A099AD6DE4}"/>
              </a:ext>
            </a:extLst>
          </p:cNvPr>
          <p:cNvSpPr txBox="1"/>
          <p:nvPr/>
        </p:nvSpPr>
        <p:spPr>
          <a:xfrm>
            <a:off x="315798" y="27227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solidFill>
                  <a:schemeClr val="accent2"/>
                </a:solidFill>
              </a:rPr>
              <a:t>프로젝트 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7BB1695-8509-4635-9F11-0984BAAB0C73}"/>
              </a:ext>
            </a:extLst>
          </p:cNvPr>
          <p:cNvCxnSpPr/>
          <p:nvPr/>
        </p:nvCxnSpPr>
        <p:spPr>
          <a:xfrm>
            <a:off x="315798" y="857054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9C3B8856-4F7D-4968-B535-C86578B5996D}"/>
              </a:ext>
            </a:extLst>
          </p:cNvPr>
          <p:cNvSpPr/>
          <p:nvPr/>
        </p:nvSpPr>
        <p:spPr>
          <a:xfrm>
            <a:off x="315799" y="1067783"/>
            <a:ext cx="11636294" cy="5517937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1.1 </a:t>
            </a:r>
            <a:r>
              <a:rPr lang="ko-KR" altLang="en-US" sz="2400" dirty="0">
                <a:solidFill>
                  <a:schemeClr val="tx1"/>
                </a:solidFill>
              </a:rPr>
              <a:t>개발 계획 및 목표 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본 프로젝트는 코로나</a:t>
            </a:r>
            <a:r>
              <a:rPr lang="en-US" altLang="ko-KR" sz="2400" dirty="0">
                <a:solidFill>
                  <a:schemeClr val="tx1"/>
                </a:solidFill>
              </a:rPr>
              <a:t>19 </a:t>
            </a:r>
            <a:r>
              <a:rPr lang="ko-KR" altLang="en-US" sz="2400" dirty="0">
                <a:solidFill>
                  <a:schemeClr val="tx1"/>
                </a:solidFill>
              </a:rPr>
              <a:t>시기에 모든 연령층들에게 백신 접종을 예약하고 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백신종류와 </a:t>
            </a:r>
            <a:r>
              <a:rPr lang="ko-KR" altLang="en-US" sz="2400" dirty="0" err="1">
                <a:solidFill>
                  <a:schemeClr val="tx1"/>
                </a:solidFill>
              </a:rPr>
              <a:t>회차</a:t>
            </a:r>
            <a:r>
              <a:rPr lang="en-US" altLang="ko-KR" sz="2400" dirty="0">
                <a:solidFill>
                  <a:schemeClr val="tx1"/>
                </a:solidFill>
              </a:rPr>
              <a:t>(1</a:t>
            </a:r>
            <a:r>
              <a:rPr lang="ko-KR" altLang="en-US" sz="2400" dirty="0">
                <a:solidFill>
                  <a:schemeClr val="tx1"/>
                </a:solidFill>
              </a:rPr>
              <a:t>차</a:t>
            </a:r>
            <a:r>
              <a:rPr lang="en-US" altLang="ko-KR" sz="2400" dirty="0">
                <a:solidFill>
                  <a:schemeClr val="tx1"/>
                </a:solidFill>
              </a:rPr>
              <a:t>,2</a:t>
            </a:r>
            <a:r>
              <a:rPr lang="ko-KR" altLang="en-US" sz="2400" dirty="0">
                <a:solidFill>
                  <a:schemeClr val="tx1"/>
                </a:solidFill>
              </a:rPr>
              <a:t>차</a:t>
            </a:r>
            <a:r>
              <a:rPr lang="en-US" altLang="ko-KR" sz="2400" dirty="0">
                <a:solidFill>
                  <a:schemeClr val="tx1"/>
                </a:solidFill>
              </a:rPr>
              <a:t>,3</a:t>
            </a:r>
            <a:r>
              <a:rPr lang="ko-KR" altLang="en-US" sz="2400" dirty="0">
                <a:solidFill>
                  <a:schemeClr val="tx1"/>
                </a:solidFill>
              </a:rPr>
              <a:t>차</a:t>
            </a:r>
            <a:r>
              <a:rPr lang="en-US" altLang="ko-KR" sz="2400" dirty="0">
                <a:solidFill>
                  <a:schemeClr val="tx1"/>
                </a:solidFill>
              </a:rPr>
              <a:t>), </a:t>
            </a:r>
            <a:r>
              <a:rPr lang="ko-KR" altLang="en-US" sz="2400" dirty="0">
                <a:solidFill>
                  <a:schemeClr val="tx1"/>
                </a:solidFill>
              </a:rPr>
              <a:t>병원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 err="1">
                <a:solidFill>
                  <a:schemeClr val="tx1"/>
                </a:solidFill>
              </a:rPr>
              <a:t>예약시간등</a:t>
            </a:r>
            <a:r>
              <a:rPr lang="ko-KR" altLang="en-US" sz="2400" dirty="0">
                <a:solidFill>
                  <a:schemeClr val="tx1"/>
                </a:solidFill>
              </a:rPr>
              <a:t> 다양한 정보를 제공하고 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미접종자에 대해 백신에 대한 불안한 감정을 완화시키고  조금이라도 백신 접종을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권장하도록 할 수 있게 만드는 것이 목표입니다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1.2 </a:t>
            </a:r>
            <a:r>
              <a:rPr lang="ko-KR" altLang="en-US" sz="2400" dirty="0">
                <a:solidFill>
                  <a:schemeClr val="tx1"/>
                </a:solidFill>
              </a:rPr>
              <a:t>시스템 설계 요약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- </a:t>
            </a:r>
            <a:r>
              <a:rPr lang="ko-KR" altLang="en-US" sz="2400" dirty="0">
                <a:solidFill>
                  <a:schemeClr val="tx1"/>
                </a:solidFill>
              </a:rPr>
              <a:t>기존 백신 접종 예약 사이트</a:t>
            </a:r>
            <a:r>
              <a:rPr lang="en-US" altLang="ko-KR" sz="2400" dirty="0">
                <a:solidFill>
                  <a:schemeClr val="tx1"/>
                </a:solidFill>
              </a:rPr>
              <a:t>(https://ncvr2.kdca.go.kr/)</a:t>
            </a:r>
            <a:r>
              <a:rPr lang="ko-KR" altLang="en-US" sz="2400" dirty="0">
                <a:solidFill>
                  <a:schemeClr val="tx1"/>
                </a:solidFill>
              </a:rPr>
              <a:t>을 벤치 </a:t>
            </a:r>
            <a:r>
              <a:rPr lang="ko-KR" altLang="en-US" sz="2400" dirty="0" err="1">
                <a:solidFill>
                  <a:schemeClr val="tx1"/>
                </a:solidFill>
              </a:rPr>
              <a:t>마킹하여</a:t>
            </a:r>
            <a:r>
              <a:rPr lang="ko-KR" altLang="en-US" sz="2400" dirty="0">
                <a:solidFill>
                  <a:schemeClr val="tx1"/>
                </a:solidFill>
              </a:rPr>
              <a:t> 요구사항 분석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- Use Case Diagram</a:t>
            </a:r>
            <a:r>
              <a:rPr lang="ko-KR" altLang="en-US" sz="2400" dirty="0">
                <a:solidFill>
                  <a:schemeClr val="tx1"/>
                </a:solidFill>
              </a:rPr>
              <a:t>으로 시스템 기능 모델링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- </a:t>
            </a:r>
            <a:r>
              <a:rPr lang="ko-KR" altLang="en-US" sz="2400" dirty="0">
                <a:solidFill>
                  <a:schemeClr val="tx1"/>
                </a:solidFill>
              </a:rPr>
              <a:t>각 기능별 이벤트 플로우 대한 명세</a:t>
            </a:r>
          </a:p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A03BE2-0AAA-4770-BFD4-ABCC6644CD73}"/>
              </a:ext>
            </a:extLst>
          </p:cNvPr>
          <p:cNvSpPr txBox="1"/>
          <p:nvPr/>
        </p:nvSpPr>
        <p:spPr>
          <a:xfrm>
            <a:off x="315798" y="27227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solidFill>
                  <a:schemeClr val="accent2"/>
                </a:solidFill>
              </a:rPr>
              <a:t>요구사항 분석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F426B1A-56DE-4A06-8D2E-D9AF833D0B3D}"/>
              </a:ext>
            </a:extLst>
          </p:cNvPr>
          <p:cNvCxnSpPr/>
          <p:nvPr/>
        </p:nvCxnSpPr>
        <p:spPr>
          <a:xfrm>
            <a:off x="315798" y="857054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AB1FDB11-F9AA-414B-8A07-CB4999FFBFA0}"/>
              </a:ext>
            </a:extLst>
          </p:cNvPr>
          <p:cNvSpPr/>
          <p:nvPr/>
        </p:nvSpPr>
        <p:spPr>
          <a:xfrm>
            <a:off x="315799" y="1067783"/>
            <a:ext cx="11423918" cy="5517937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2.1</a:t>
            </a:r>
            <a:r>
              <a:rPr lang="ko-KR" altLang="en-US" sz="2000" dirty="0">
                <a:solidFill>
                  <a:schemeClr val="tx1"/>
                </a:solidFill>
              </a:rPr>
              <a:t>기능적 요구사항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</a:rPr>
              <a:t>회원 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백신종류와 </a:t>
            </a:r>
            <a:r>
              <a:rPr lang="ko-KR" altLang="en-US" sz="2000" dirty="0" err="1">
                <a:solidFill>
                  <a:schemeClr val="tx1"/>
                </a:solidFill>
              </a:rPr>
              <a:t>회차</a:t>
            </a:r>
            <a:r>
              <a:rPr lang="ko-KR" altLang="en-US" sz="2000" dirty="0">
                <a:solidFill>
                  <a:schemeClr val="tx1"/>
                </a:solidFill>
              </a:rPr>
              <a:t> 및 병원 정보를 조회 할 수 있어야 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- </a:t>
            </a:r>
            <a:r>
              <a:rPr lang="ko-KR" altLang="en-US" sz="2000" dirty="0">
                <a:solidFill>
                  <a:schemeClr val="tx1"/>
                </a:solidFill>
              </a:rPr>
              <a:t>회원가입 및 로그인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>
                <a:solidFill>
                  <a:schemeClr val="tx1"/>
                </a:solidFill>
              </a:rPr>
              <a:t>로그아웃을 할 수 있어야 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</a:rPr>
              <a:t>비회원 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개인정보를 입력해 백신 예약을 할 수 있어야한다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2.2</a:t>
            </a:r>
            <a:r>
              <a:rPr lang="ko-KR" altLang="en-US" sz="2000" dirty="0">
                <a:solidFill>
                  <a:schemeClr val="tx1"/>
                </a:solidFill>
              </a:rPr>
              <a:t>비기능적 요구사항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</a:rPr>
              <a:t>회원 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</a:rPr>
              <a:t>비회원 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회원가입을 따로 하지 않고 개인정보 또는 본인인증을 통해 백신 예약정보를 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     확인 </a:t>
            </a:r>
            <a:r>
              <a:rPr lang="ko-KR" altLang="en-US" sz="2000" dirty="0" err="1">
                <a:solidFill>
                  <a:schemeClr val="tx1"/>
                </a:solidFill>
              </a:rPr>
              <a:t>가능해야한다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3) </a:t>
            </a:r>
            <a:r>
              <a:rPr lang="ko-KR" altLang="en-US" sz="2000" dirty="0">
                <a:solidFill>
                  <a:schemeClr val="tx1"/>
                </a:solidFill>
              </a:rPr>
              <a:t>시스템 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예약 화면에 주변 병원 현황을 </a:t>
            </a:r>
            <a:r>
              <a:rPr lang="ko-KR" altLang="en-US" sz="2000" dirty="0" err="1">
                <a:solidFill>
                  <a:schemeClr val="tx1"/>
                </a:solidFill>
              </a:rPr>
              <a:t>보여주어야한다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- </a:t>
            </a:r>
            <a:r>
              <a:rPr lang="ko-KR" altLang="en-US" sz="2000" dirty="0">
                <a:solidFill>
                  <a:schemeClr val="tx1"/>
                </a:solidFill>
              </a:rPr>
              <a:t>병원에 잔여 백신 또는 사용자가 맞고 싶은 백신이 있는지 실시간으로 업데이트 </a:t>
            </a:r>
            <a:r>
              <a:rPr lang="ko-KR" altLang="en-US" sz="2000" dirty="0" err="1">
                <a:solidFill>
                  <a:schemeClr val="tx1"/>
                </a:solidFill>
              </a:rPr>
              <a:t>해야한다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B6EEAA-CA33-49AF-8DED-7A09B5D77C7B}"/>
              </a:ext>
            </a:extLst>
          </p:cNvPr>
          <p:cNvSpPr txBox="1"/>
          <p:nvPr/>
        </p:nvSpPr>
        <p:spPr>
          <a:xfrm>
            <a:off x="315798" y="272279"/>
            <a:ext cx="1944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>
                <a:solidFill>
                  <a:schemeClr val="accent2"/>
                </a:solidFill>
              </a:rPr>
              <a:t>Use Case</a:t>
            </a:r>
            <a:endParaRPr lang="ko-KR" altLang="en-US" sz="3200" b="1" i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8C40834-FFD9-4E59-873B-83815ABA0131}"/>
              </a:ext>
            </a:extLst>
          </p:cNvPr>
          <p:cNvCxnSpPr/>
          <p:nvPr/>
        </p:nvCxnSpPr>
        <p:spPr>
          <a:xfrm>
            <a:off x="315798" y="857054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28901ED-4C8B-4B1F-A1E1-2424EA24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1" y="1960632"/>
            <a:ext cx="10517897" cy="4625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50FF36-8E78-4085-B516-EBEF59ACBBA2}"/>
              </a:ext>
            </a:extLst>
          </p:cNvPr>
          <p:cNvSpPr txBox="1"/>
          <p:nvPr/>
        </p:nvSpPr>
        <p:spPr>
          <a:xfrm>
            <a:off x="975371" y="1142277"/>
            <a:ext cx="321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 Use Case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1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DB8B2F-76EA-4174-89E5-CFA80530125E}"/>
              </a:ext>
            </a:extLst>
          </p:cNvPr>
          <p:cNvSpPr txBox="1"/>
          <p:nvPr/>
        </p:nvSpPr>
        <p:spPr>
          <a:xfrm>
            <a:off x="417881" y="94429"/>
            <a:ext cx="321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3.2 Actor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6487D7-4A54-4DDE-AA3C-BCABBED52DD3}"/>
              </a:ext>
            </a:extLst>
          </p:cNvPr>
          <p:cNvSpPr txBox="1"/>
          <p:nvPr/>
        </p:nvSpPr>
        <p:spPr>
          <a:xfrm>
            <a:off x="417881" y="2105728"/>
            <a:ext cx="321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3.3 Use Case </a:t>
            </a:r>
            <a:r>
              <a:rPr lang="ko-KR" altLang="en-US" dirty="0"/>
              <a:t>명세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61809"/>
              </p:ext>
            </p:extLst>
          </p:nvPr>
        </p:nvGraphicFramePr>
        <p:xfrm>
          <a:off x="417881" y="463761"/>
          <a:ext cx="8128000" cy="1584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6502400"/>
              </a:tblGrid>
              <a:tr h="390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Actor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비회원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회원가입을 하지 않은 사용자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예약 기능을 이용할 때에 자신의 정보를 먼저 입력한 후에 예약 기능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을 이용 할 수 있으며 접종예약과 예약확인 기능만을 이용 할 수 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페이지의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모든 기능을 이용할 수 있다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79823"/>
              </p:ext>
            </p:extLst>
          </p:nvPr>
        </p:nvGraphicFramePr>
        <p:xfrm>
          <a:off x="417881" y="2593107"/>
          <a:ext cx="8686669" cy="3865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51"/>
                <a:gridCol w="7057918"/>
              </a:tblGrid>
              <a:tr h="312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Case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 요약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메인페이지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백신 예약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 조회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초기 페이지로 이동 가능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4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백신 예약 및 조회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기능들을 이용하기 위해 로그인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본인인증여부확인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대신 인증으로 대체 할 수 있다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4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사용자 정보를 입력하여 회원으로 등록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4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아이디 찾기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고객의 아이디를 이름과 휴대폰 번호를 통해 전달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비밀번호 찾기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고객의 비밀번호를 아이디를 통해 전달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4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백신 예약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백신종류와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주변 병원 선택과 백신 여부를 통해 백신 예약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4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예약 조회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사용자가 예약한 백신과 병원을 보여준다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4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80521"/>
              </p:ext>
            </p:extLst>
          </p:nvPr>
        </p:nvGraphicFramePr>
        <p:xfrm>
          <a:off x="143561" y="496387"/>
          <a:ext cx="9222377" cy="6182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30831"/>
                <a:gridCol w="2745935"/>
                <a:gridCol w="2645611"/>
              </a:tblGrid>
              <a:tr h="34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Case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백신 예약 및 예약정보기능들을 사용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회원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3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 조건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백신예약 사이트에 회원가입이 되어 있는 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ko-KR" altLang="en-US" b="1" dirty="0" smtClean="0"/>
                        <a:t>상태에 사용자여야 한다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8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</a:t>
                      </a:r>
                      <a:r>
                        <a:rPr lang="ko-KR" altLang="en-US" dirty="0" err="1" smtClean="0"/>
                        <a:t>플로우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&lt;</a:t>
                      </a:r>
                      <a:r>
                        <a:rPr lang="ko-KR" altLang="en-US" b="1" dirty="0" smtClean="0"/>
                        <a:t>정상 수행</a:t>
                      </a:r>
                      <a:r>
                        <a:rPr lang="en-US" altLang="ko-KR" b="1" dirty="0" smtClean="0"/>
                        <a:t>&gt;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&lt;</a:t>
                      </a:r>
                      <a:r>
                        <a:rPr lang="ko-KR" altLang="en-US" b="1" dirty="0" smtClean="0"/>
                        <a:t>대체 수행</a:t>
                      </a:r>
                      <a:r>
                        <a:rPr lang="en-US" altLang="ko-KR" b="1" dirty="0" smtClean="0"/>
                        <a:t>&gt;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6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1. </a:t>
                      </a:r>
                      <a:r>
                        <a:rPr lang="ko-KR" altLang="en-US" b="1" dirty="0" smtClean="0"/>
                        <a:t>아이디 및 비밀번호  </a:t>
                      </a:r>
                      <a:r>
                        <a:rPr lang="ko-KR" altLang="en-US" b="1" dirty="0" err="1" smtClean="0"/>
                        <a:t>를입력한다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1.</a:t>
                      </a:r>
                      <a:r>
                        <a:rPr lang="ko-KR" altLang="en-US" b="1" dirty="0" smtClean="0"/>
                        <a:t>아이디 및 비밀번호를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ko-KR" altLang="en-US" b="1" dirty="0" smtClean="0"/>
                        <a:t>잘 못 입력한다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2. </a:t>
                      </a:r>
                      <a:r>
                        <a:rPr lang="ko-KR" altLang="en-US" b="1" dirty="0" smtClean="0"/>
                        <a:t>재입력 요청한다</a:t>
                      </a:r>
                      <a:r>
                        <a:rPr lang="en-US" altLang="ko-KR" b="1" dirty="0" smtClean="0"/>
                        <a:t>,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6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3.</a:t>
                      </a:r>
                      <a:r>
                        <a:rPr lang="ko-KR" altLang="en-US" b="1" dirty="0" smtClean="0"/>
                        <a:t>아이디 및 비밀번호를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ko-KR" altLang="en-US" b="1" dirty="0" smtClean="0"/>
                        <a:t>재입력한다</a:t>
                      </a:r>
                      <a:r>
                        <a:rPr lang="en-US" altLang="ko-KR" b="1" dirty="0" smtClean="0"/>
                        <a:t>,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6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4.</a:t>
                      </a:r>
                      <a:r>
                        <a:rPr lang="ko-KR" altLang="en-US" b="1" baseline="0" dirty="0" smtClean="0"/>
                        <a:t>정상수행 </a:t>
                      </a:r>
                      <a:r>
                        <a:rPr lang="en-US" altLang="ko-KR" b="1" baseline="0" dirty="0" smtClean="0"/>
                        <a:t>2. </a:t>
                      </a:r>
                      <a:r>
                        <a:rPr lang="ko-KR" altLang="en-US" b="1" baseline="0" dirty="0" smtClean="0"/>
                        <a:t>또는 대체수행 </a:t>
                      </a:r>
                      <a:r>
                        <a:rPr lang="en-US" altLang="ko-KR" b="1" baseline="0" dirty="0" smtClean="0"/>
                        <a:t>2</a:t>
                      </a:r>
                      <a:r>
                        <a:rPr lang="ko-KR" altLang="en-US" b="1" baseline="0" dirty="0" smtClean="0"/>
                        <a:t>를 수행한다</a:t>
                      </a:r>
                      <a:r>
                        <a:rPr lang="en-US" altLang="ko-KR" b="1" baseline="0" dirty="0" smtClean="0"/>
                        <a:t>.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6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2. </a:t>
                      </a:r>
                      <a:r>
                        <a:rPr lang="ko-KR" altLang="en-US" b="1" dirty="0" smtClean="0"/>
                        <a:t>아이디 분실 시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5.</a:t>
                      </a:r>
                      <a:r>
                        <a:rPr lang="ko-KR" altLang="en-US" b="1" dirty="0" smtClean="0"/>
                        <a:t>이름 및 전화번호를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ko-KR" altLang="en-US" b="1" dirty="0" smtClean="0"/>
                        <a:t>입력하여 수행한다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3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3. </a:t>
                      </a:r>
                      <a:r>
                        <a:rPr lang="ko-KR" altLang="en-US" b="1" dirty="0" smtClean="0"/>
                        <a:t>비밀번호 분실 시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6.</a:t>
                      </a:r>
                      <a:r>
                        <a:rPr lang="ko-KR" altLang="en-US" b="1" dirty="0" smtClean="0"/>
                        <a:t>아이디를 입력하여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ko-KR" altLang="en-US" b="1" dirty="0" smtClean="0"/>
                        <a:t>수행한다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4.</a:t>
                      </a:r>
                      <a:r>
                        <a:rPr lang="ko-KR" altLang="en-US" b="1" dirty="0" err="1" smtClean="0"/>
                        <a:t>로그인한다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B8B2F-76EA-4174-89E5-CFA80530125E}"/>
              </a:ext>
            </a:extLst>
          </p:cNvPr>
          <p:cNvSpPr txBox="1"/>
          <p:nvPr/>
        </p:nvSpPr>
        <p:spPr>
          <a:xfrm>
            <a:off x="143561" y="29115"/>
            <a:ext cx="321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0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B1C9C1-A6A1-4414-A9FA-BB619B48605D}"/>
              </a:ext>
            </a:extLst>
          </p:cNvPr>
          <p:cNvSpPr txBox="1"/>
          <p:nvPr/>
        </p:nvSpPr>
        <p:spPr>
          <a:xfrm>
            <a:off x="315798" y="27227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solidFill>
                  <a:schemeClr val="accent2"/>
                </a:solidFill>
              </a:rPr>
              <a:t>타당성 분석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5C474B5-030C-443B-823C-C627FEB917DD}"/>
              </a:ext>
            </a:extLst>
          </p:cNvPr>
          <p:cNvCxnSpPr/>
          <p:nvPr/>
        </p:nvCxnSpPr>
        <p:spPr>
          <a:xfrm>
            <a:off x="315798" y="857054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1A9061-9DFC-4C8D-9E7D-2E099A16A4CA}"/>
              </a:ext>
            </a:extLst>
          </p:cNvPr>
          <p:cNvSpPr txBox="1"/>
          <p:nvPr/>
        </p:nvSpPr>
        <p:spPr>
          <a:xfrm>
            <a:off x="315797" y="1149973"/>
            <a:ext cx="340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4.1 Use Case </a:t>
            </a:r>
            <a:r>
              <a:rPr lang="ko-KR" altLang="en-US" dirty="0"/>
              <a:t>모델 타당성 분석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8BDE66D0-C279-4D3E-AE54-C27C34A45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94249"/>
              </p:ext>
            </p:extLst>
          </p:nvPr>
        </p:nvGraphicFramePr>
        <p:xfrm>
          <a:off x="453684" y="1746906"/>
          <a:ext cx="8128000" cy="287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814">
                  <a:extLst>
                    <a:ext uri="{9D8B030D-6E8A-4147-A177-3AD203B41FA5}">
                      <a16:colId xmlns:a16="http://schemas.microsoft.com/office/drawing/2014/main" xmlns="" val="432602399"/>
                    </a:ext>
                  </a:extLst>
                </a:gridCol>
                <a:gridCol w="6467186">
                  <a:extLst>
                    <a:ext uri="{9D8B030D-6E8A-4147-A177-3AD203B41FA5}">
                      <a16:colId xmlns:a16="http://schemas.microsoft.com/office/drawing/2014/main" xmlns="" val="3740771808"/>
                    </a:ext>
                  </a:extLst>
                </a:gridCol>
              </a:tblGrid>
              <a:tr h="605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7090594"/>
                  </a:ext>
                </a:extLst>
              </a:tr>
              <a:tr h="1136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 </a:t>
                      </a:r>
                      <a:r>
                        <a:rPr lang="ko-KR" altLang="en-US" dirty="0" err="1"/>
                        <a:t>운용성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접종예약을 할 때 접종자가 동 시간 대와 같은 병원에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몰리지 않도록 예약을 하는 순간 실시간으로 정보를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업데이트 하는 것이 좋다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5935390"/>
                  </a:ext>
                </a:extLst>
              </a:tr>
              <a:tr h="1136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트렌드 </a:t>
                      </a:r>
                      <a:r>
                        <a:rPr lang="ko-KR" altLang="en-US" dirty="0" err="1"/>
                        <a:t>부합성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관련정보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백신에</a:t>
                      </a:r>
                      <a:r>
                        <a:rPr lang="ko-KR" altLang="en-US" baseline="0" dirty="0" smtClean="0"/>
                        <a:t> 대해 잘 모르는 사람들을 위해 </a:t>
                      </a:r>
                      <a:r>
                        <a:rPr lang="ko-KR" altLang="en-US" baseline="0" dirty="0" err="1" smtClean="0"/>
                        <a:t>메인화면에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진입할 때 백신과 관련된 정보와 주의사항을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알려주는 것이 좋다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4379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1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515</Words>
  <Application>Microsoft Office PowerPoint</Application>
  <PresentationFormat>사용자 지정</PresentationFormat>
  <Paragraphs>112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Duke Shaw</dc:creator>
  <cp:lastModifiedBy>rmsgh2392</cp:lastModifiedBy>
  <cp:revision>19</cp:revision>
  <dcterms:created xsi:type="dcterms:W3CDTF">2021-12-20T07:03:17Z</dcterms:created>
  <dcterms:modified xsi:type="dcterms:W3CDTF">2022-01-17T09:05:57Z</dcterms:modified>
</cp:coreProperties>
</file>