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78" r:id="rId5"/>
    <p:sldId id="485" r:id="rId6"/>
    <p:sldId id="422" r:id="rId7"/>
    <p:sldId id="472" r:id="rId8"/>
    <p:sldId id="479" r:id="rId9"/>
    <p:sldId id="486" r:id="rId10"/>
    <p:sldId id="487" r:id="rId11"/>
    <p:sldId id="488" r:id="rId12"/>
    <p:sldId id="490" r:id="rId13"/>
    <p:sldId id="491" r:id="rId14"/>
    <p:sldId id="489" r:id="rId15"/>
    <p:sldId id="492" r:id="rId16"/>
    <p:sldId id="495" r:id="rId17"/>
    <p:sldId id="493" r:id="rId18"/>
    <p:sldId id="494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507FCC"/>
    <a:srgbClr val="E1300D"/>
    <a:srgbClr val="C40000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4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</inkml:traceFormat>
        <inkml:channelProperties>
          <inkml:channelProperty channel="X" name="resolution" value="43.48597" units="1/cm"/>
          <inkml:channelProperty channel="Y" name="resolution" value="28.34646" units="1/cm"/>
        </inkml:channelProperties>
      </inkml:inkSource>
      <inkml:timestamp xml:id="ts0" timeString="2019-04-12T02:44:50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19579 8268,'-99'0,"0"-33,33 0,33 33,-34 0,-32 0,-33 0,-67 0,-32 66,-1 0,-65 34,-34-1,0 0,34 0,-34 0,132 34,-32-1,132-66,0 100,32-67,1 66,33-66,-33 67,0-67,33 66,33-65,-33 65,0-33,0 67,-1-34,34 0,0 1,0 65,0 34,67-67,-1 67,33-67,66 1,1-34,32-33,1-32,98-1,1 33,-33-33,65-33,1 1,0-1,-34 0,34 33,0-66,0 33,-34-33,34 34,0-1,32-33,1 0,33 33,-33-66,33 0,0 0,33 0,0 0,-34 0,34 0,0 0,-66 0,33-33,-66 0,-133-33,1 0,-100 32,0-65,-66 33,33-33,0-66,1 32,32-65,-66-1,33 1,-33-1,0 1,-33 33,0-67,0 100,0-67,0 67,-33-66,0 32,-33 67,0-33,33 33,-67-1,1-32,33 66,-66-66,-1-1,1 34,-66 0,-67-33,-32-1,65-32,-66 33,-32 32,65 1,-66-33,100 33,-34 0,34 32,32 1,-32 33,-34 0,1 33,-100-33,33 0,66 33,-98 0,-1 0,99 0,-65 0,32 0,0 0,34 0,-1 0,34 0,-34 0,33 0,100 0,33 0,33 0,66 0,33-66</inkml:trace>
  <inkml:trace contextRef="#ctx0" brushRef="#br0" timeOffset="1024">21200 7111,'0'0,"-33"33,-67 33,-32 33,-33 0,-34 1,1 32,-1-33,-32 33,99-32,-1-1,67-33,0-33,66 0,-33-33,33 33,33 33,0-33,66 34,34-1,-34-66,0 33,33 0,1 0,-133-33,33 0,0 0,0 0,0 0,-33-33,0-66,0-34,0-98,-33-1,-33 34,0-34,-1 67,34 66,0 33,0 33,33 33,-33 66,0 66,-33 66,0 1,0 32,33 34,0 0,-1-133,34-66,0-33,0 0,0 0,0-33,34 0,-1 0,33 0,99 0,-33-33,34-33,-1-66,1-34,-1 34,-33-33,-66 32,0 67,-32 33,-34 0,0 0,-34 33,34 0,-99 33</inkml:trace>
  <inkml:trace contextRef="#ctx0" brushRef="#br0" timeOffset="2359">14585 3274,'0'-33,"33"66,0 33,0 1,34 98,-1-33,0 67,0 32,0 34,0-1,0 34,1 0,32-1,-66-32,33 32,-33-32,0-33,0-1,0 34,-33-34,0 67,0 0,0-34,0 34,0-1,-66 34,-33 33,33 66,0-33,-67 66,34 0,-33-66,33 33,-34-67,-32-65,33-66,32-34,1-33,0 1,33-34,33 33,0-65,-33-34,32 0,34-33,0 0,0-33,-33 33,33-33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</inkml:traceFormat>
        <inkml:channelProperties>
          <inkml:channelProperty channel="X" name="resolution" value="43.48597" units="1/cm"/>
          <inkml:channelProperty channel="Y" name="resolution" value="28.34646" units="1/cm"/>
        </inkml:channelProperties>
      </inkml:inkSource>
      <inkml:timestamp xml:id="ts0" timeString="2019-04-12T02:46:24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16867 5887,'33'-33,"-33"33,33 0,0-33,34 0,-67 33,33 0,-33 0,33 0</inkml:trace>
  <inkml:trace contextRef="#ctx0" brushRef="#br0" timeOffset="904">16966 5854,'0'0,"0"33,33 0,1 33,-34 0,33 0,-33 1,0-1,0-33,0 0,0 66,0 0,0-66,0 1,0 32,0-66,0 33,0 0,0 99,0-66,-33 100,33-100,-34 0,34-66,0 0</inkml:trace>
  <inkml:trace contextRef="#ctx0" brushRef="#br0" timeOffset="2537">16603 7078,'-33'0,"-1"33,-98 33,33 0,0-33,-34 33,1-33,-33 0,32-33,1 0,33 0,33 0,0 0,-34 0,1 0,0 0,-33 0,33-33,-1 0,-32 0,66-66,-33 66,-34-66,34 32,0 34,33-33,0 66,-1-33,1-33,33 66,0-33,33 0,0 0,0 33,0-66,0 0,0 32,0-65,0 33,66-33,0 33,1-34,32 34,-33 0,66-33,1 0,32 0,0-1,-32 100,32-33,-33 0,-66 33,67 0,-67 0,33 0,0 0,34 0,-34 0,0 0,0 0,0 0,-32 0,-1 0,0 0,0 33,33 33,-33 34,1-34,-1 66,0-33,-33 0,-33 1,0 32,0 33,0 1,-33-34,0-33,-33 0,33-32,-1-1,34-66,-33 33,0 0,33 0,-33-33,33 0,-66 0,66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</inkml:traceFormat>
        <inkml:channelProperties>
          <inkml:channelProperty channel="X" name="resolution" value="43.48597" units="1/cm"/>
          <inkml:channelProperty channel="Y" name="resolution" value="28.34646" units="1/cm"/>
        </inkml:channelProperties>
      </inkml:inkSource>
      <inkml:timestamp xml:id="ts0" timeString="2019-04-12T02:47:27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20373 8830</inkml:trace>
  <inkml:trace contextRef="#ctx0" brushRef="#br0" timeOffset="2767">18289 9128,'0'0,"0"0,-33 0,33 0,-66 0,33 33,0-33,0 0,-66 0,66 0,-67 33,-32 0,33 0,-33 0,-67 1,1-1,98-33,-32 0,0 0,33 0,-34 0,1 0,-33 0,32 0,34 0,33 0,0 0,0 0,0 0,-34 0,67 0,-66 0,33-33,-66-1,66 1,32 33,-65-33,33-33,33 66,-33-33,33 0,0 33,0-33,0 0,33 0,0-33,-33 0,33 32,-34-65,34 33,0 0,0 0,0 0,0 0,0-34,0 34,0 0,0-33,34 33,-34 33,0-34,33 34,0 0,-33 33,0-33,66-33,-66 33,33 0,0 0,0-33,33 0,0-1,-33 1,34 0,-34 33,66 0,-33-33,-33 33,33 33,-33-33,0 0,0 33,0-33,34-1,-67 34,99 0,-33-33,33 0,0 0,1 33,-1-33,-33 33,66-33,34 0,-100 33,33 0,0 0,0 0,-32 0,32 0,-66 0,0 0,0 0,-33 0,66 0,-33 0,33 0,1 0,-34 0,66 33,-66-33,33 0,-33 33,0 0,-33-33,66 0,1 0,-34 33,33 0,33 0,-33 1,0-1,0-33,-33 33,1 33,32-33,0 33,0 0,-33 0,0 0,33 1,-66-34,33 66,-33-99,0 33,0 33,0 0,0 34,0-1,0 33,0 33,-33-98,33-1,-66 0,0 33,-33-33,33 0,-1 0,-65 34,66-67,0 33,33-66,0 33,0 0</inkml:trace>
  <inkml:trace contextRef="#ctx0" brushRef="#br0" timeOffset="4000">18058 14784,'0'33,"-66"33,33-66,0 33,-1-33,34 0,-99 33,33-33,0 0,-132 33,98 0,-32 0,33-33,-67 0,-32 0,66 0,-1 0,-32 0,66 0,0-33,32 0,-32 0,33 0,0-33,-33 0,-1-34,1 1,33-33,-33 66,33-33,66-34,-66 67,33 0,33 33,0-33,0 0,0-1,66 1,0-33,0 33,66 0,1 0,65-34,0 67,100-33,-33 33,-34 33,34 0,-34 0,1 0,-67 33,-66 33,-32-33,32 67,-33-1,0 66,-33 34,0-100,0 33,-33-33,0 34,0-34,-33 66,-33-99,66 1,-33-1,0 0,33-33,0 0,-33 0,33 0,-33 132</inkml:trace>
  <inkml:trace contextRef="#ctx0" brushRef="#br0" timeOffset="5033">17363 16636,'0'-33,"0"33,-33 0,33 0,-66 33,33 0,0 0,-66 0,-1 0,-32 0,33 33,-66-33,-1 0,34-33,-33 0,-1 0,34 0,-33 0,32 0,1-66,66 33,0 0,0 0,-1 0,67-33,0 33,0-33,0-67,0 1,67 33,-1 0,0-34,66 34,33 33,-32 0,98 0,1 32,-1 1,-32 33,65 0,34 0,-166 0,67 67,-67-1,33 0,1 33,-67-33,33 33,-66-32,1-1,-34 33,0-33,-33 33,0 34,-33 65,-34 0,-65 1,33-34,-33-65,66-1,-1-33,1-33,66-33,33 0</inkml:trace>
  <inkml:trace contextRef="#ctx0" brushRef="#br0" timeOffset="5816">22390 17165,'0'-33,"0"33,-66 33,0 0,-66 33,-34-33,1 0,-100 0,34 33,-34-32,34 32,32-33,100-33,0 0,0 0,0 0,32-33,67 0,-33-34,-33 1,33 0,-33-66,33 0,33 32,0-32,0-66,33 98,66-32,0 66,34-33,-1 33,133-1,-1-32,67 66,-67 33,100 0,-132 66,-1-33,-32 67,-34 65,0 33,-32 1,-67 65,0-65,-33-34,-33-66,0 1,0 65,-33-99,0-33,33 33,-33-66,0 33,33-33,-33 0,0 34,99-34</inkml:trace>
  <inkml:trace contextRef="#ctx0" brushRef="#br0" timeOffset="6456">27550 17066,'-99'66,"32"0,-32 0,-66 0,-67 0,1 1,-1-34,-32 0,65-33,-98-33,32-34,-33-65,34-33,65 66,100-1,0-32,33-33,66-1,0-65,66-1,66 1,100 98,32 34,100 66,-33 0,-67 33,67 33,-99 0,-67 66,-66 1,0-1,-32 66,-34-32,0 32,-33-66,0 33,0-32,-33 65,0-66,-34 0,34-65,0-1,33 0,-66 0,66-33,-66 33,99-33</inkml:trace>
  <inkml:trace contextRef="#ctx0" brushRef="#br0" timeOffset="7080">30559 16999,'0'0,"0"34,-33 32,0-33,-66-33,0 66,-33-33,-34 33,-32-33,65-33,-98 0,32-33,1-33,66-33,-34 0,67-34,33 1,33-33,0-1,99-131,33 65,67 34,131-1,34 100,33 33,0 0,-133 66,-32 0,65 0,-132 99,1 33,32 67,0 98,-65 1,-34-33,0-67,-33-66,-33-33,0 1,-66-34,66-33,-66 0,33 0,0 0,-34-33,34 33,0-33,-33 33,66-33,-33 0,0 0</inkml:trace>
  <inkml:trace contextRef="#ctx0" brushRef="#br0" timeOffset="9200">7474 8070,'0'66,"-33"0,0-33,0 0,-33 0,0 33,33-32,-66 32,33-33,-34 33,-32 0,0-33,-1 0,-65 0,66-33,-67 0,-32-66,32 66,67-33,-33 0,65 0,1-33,0 66,0-66,0-1,-34 1,34-33,-33 0,-34 33,34-33,-33 32,-1-32,34-33,0 33,0-67,32 67,34-33,33 33,-33-1,33 1,33 33,0-33,-33-34,33 34,-33-33,33 33,0-1,0 1,0 0,0 0,0-67,0 67,33 0,33 33,-33 33,66-66,-33 32,1 1,-1 33,33-33,0 66,33-33,34 33,-1 0,100-33,-1 0,-98 33,32 0,-66 0,-32 0,-34 0,-33 0,33 0,33 0,67 0,32 33,0-33,-65 33,65 0,-99 33,1-33,-34 0,33 67,-33-1,33 66,1 67,-1 65,33 1,-33-33,-33 32,-33-65,1-67,-34-66,0 100,0-34,-34 34,-32-34,33-66,-33 0,66-32,-33-1,0-33,33 0,-33-33,0 0,0 0,33 0,33-66,66-34</inkml:trace>
  <inkml:trace contextRef="#ctx0" brushRef="#br0" timeOffset="10384">17198 8996,'-66'0,"-33"33,99-33,-100 33,67 0,0-33,33 0,-66 0,-66-33,-34-33,-32-66,-34-34,-98-32,-34-67,33 1,34-1,32 0,100-65,65 32,34-66,66 133,66-67,67 67,32 65,67 1,32 66,1-34,-1 67,-32 0,-1 33,-98 33,-1 0,-33 0,-33 0,33 0,-65 0,-1 66,0 0,33 67,0 32,0 33,-33 1,0 32,0-65,0 32,-33-99,0 67,0-1,33-33,-33-66,0 67,34-34,-34-66,33 66,-33-66,0 0,33 0,-33 34,33-67,0 66,-33 0</inkml:trace>
  <inkml:trace contextRef="#ctx0" brushRef="#br0" timeOffset="11439">17463 14916,'-34'33,"-32"0,66 0,-66-33,66 0,-33 0,-99 0,33 0,-1-66,1 33,-33 0,33-33,-67-34,1 1,33 0,-34-33,-32-1,-1-32,67-66,33 32,33-65,0 32,32 67,34-1,67 1,32 33,0-1,33 1,34 0,-1-1,34 67,-1 0,0 33,34-66,-1 66,-131 33,32 0,-33 0,33 0,1 99,-34 33,33-66,34 100,-34-34,-66 33,0-65,-33 65,-33-66,0 1,0 65,0 0,-33-66,-33 1,33-34,33 0,-33-66</inkml:trace>
  <inkml:trace contextRef="#ctx0" brushRef="#br0" timeOffset="13264">7541 4002,'0'-33,"-33"66,-1 66,-32-33,0 0,33 34,0 32,0 0,33-33,0 67,0 32,33-99,0 1,-33-67,33 0,0-33,-33 0,33 0,33-33,1 0,-1-34,33 34,-66-66,66 0,-66 0,34-34,-34 34,-33 66,0-33,0 33,0 33,0-33,0 0,0 33,0 0,-33-33,33 33,-34-33,1 0</inkml:trace>
  <inkml:trace contextRef="#ctx0" brushRef="#br0" timeOffset="14048">8897 4068,'-33'0,"-1"0,-32 66,0-33,33 33,-33-33,66 0,-66 1,66-1,0 0,-33 33,33-33,0-33,0 33,0 66,0-66,33 0,33 67,0-67,33 33,-33 0,-32 0,32 33,-33-33,0 1,-33-34,0 33,-33 33,0-33,-33-33,-67 0,34 33,0-66,0 34,66-34,-1 0,1 0,33 0,-33 0,33 0,-66 0,66 0</inkml:trace>
  <inkml:trace contextRef="#ctx0" brushRef="#br0" timeOffset="15032">8632 5986,'0'0,"-66"0,-33 0,-1 0,-65 0,-66 0,-34 0,67-33,-1-33,67 33,0 0,65 0,1-33,0 66,33-67,0-32,-33 0,33 0,0-67,0-32,33 99,0-33,0 32,0 1,0 33,66-33,-66 33,66-1,33-32,33 0,1 0,65 0,1-1,32 1,67 0,-67 0,1 66,-34 33,-66-33,-65 33,-1 0,33 0,0 0,-66 33,33 0,-33 66,34 33,-1 34,0-1,33 66,-66-65,0 32,0-65,-33-1,0-33,-33 33,-33-32,-33 32,0 0,-67-33,-32 67,-34-1,34-33,66-66,32-32,67-34,0 0,0 0,33 0</inkml:trace>
  <inkml:trace contextRef="#ctx0" brushRef="#br0" timeOffset="20096">7045 6813,'33'-66,"0"0,0 0,33 33,-66-1,33 1,-33 33,33-33,0 33,66 0,1 0,32 0,66 0,-32 0,32 0,1 0,-67 0,0 0,-33 0,1 0,-1 0,0-33,-66 33,-33 0,33 0,0 0,-33 0,33 0,0 0,0 0,67 0,-1 0,-33 66,0-33,0-33,100 0,-67 0,66 34,-32-1,32 33,66-33,-32 0,32 0,1 0,-1 0,-32-33,-34 0,-33 0,-32 0,32 33,-99 0,0-33,0 0,-33 0,66 33,-33 0,0-33,67 0,-67 0,33 0,33 0,0 0,1 0,-1 0,0 0,0 0,34 0,-1 0,99 0,-32-33,-67 0,33 33,-131 0,-1 0,-33 0,33 0,-33 0,33 0,0 0,0 0,33 0,0 0,33 0,-66 0,1 0,-34 0,33 0,0 0,-33 0,-33 33</inkml:trace>
  <inkml:trace contextRef="#ctx0" brushRef="#br0" timeOffset="21336">6383 8632,'0'33,"0"99,66 34,0 32,67 1,-1 32,99-65,-32 32,-1-66,1 1,65-34,-32 0,-1-33,-32 33,32 1,34-1,-1 33,1-33,0-33,-34 1,67-1,33-33,32 33,1 0,-66-66,66 0,32 0,-32 0,0 33,-66 0,-67 0,1 33,-67-32,34-1,-100-33,0 33,-66 0,0-33,33 33,-66-33,66 33,-32 0,32 33,0-66,33 66,-33-33,-33-33,-33 0,-33 0</inkml:trace>
  <inkml:trace contextRef="#ctx0" brushRef="#br0" timeOffset="25871">7309 8500,'0'0,"0"0,-33 0,0 0,-33 0,0 33,0-33,-34 33,1 0,0 0,0 0,33 0,32-33,-65 0,-33 33,33 0,33-33,-34 0,1 0,0 0,0 0,-1 0,-65 0,66 0,0 0,-1 0,1-33,0 0,33 33,-33-33,-34 0,34-33,-66 0,66 33,-34-67,34 34,-33 33,66-66,-1 33,-32-33,33-1,0 34,33-66,-66 66,33-33,32-34,1 67,0 33,33 0,0-33,0 0,0 0,0 33,0-1,0-32,0-66,0-99,0 98,33-32,34 33,-34-34,0 67,0 33,0-66,0 65,0 1,-33-33,66-33,0 33,0-1,-33-32,34 66,-67 33,33-33,33 33,-66-34,66 67,-33-66,33 33,-33 33,33-33,1 0,-34 33,33 0,0 0,33 0,33 0,100 0,33 33,-34 33,34 0,65 34,-65-34,0-33,-34 0,-99 0,-32-33,-34 33,0 0,-33 0,33 0,-33 0,0 0,0 1,33-1,-33 33,34 0,-67 0,66 66,-33-32,0-1,-33-33,33 66,0 34,0-67,-33 0,0 66,0-65,0-1,0 0,0 0,-33-33,33 1,-33 32,-33 0,33 0,-66-33,32 67,1-67,33 0,-99 33,66-33,0-33,-1 0,34 1,-33-1,66-33</inkml:trace>
  <inkml:trace contextRef="#ctx0" brushRef="#br0" timeOffset="30239">7078 8401,'0'0,"-67"0,34 33,-33 0,0 0,0 0,0-33,-33 33,-1 33,1-33,-33 0,33-33,-34 0,34 0,-33 0,0 0,-67 0,67 0,0 0,-1 0,-32 0,33 0,-1 0,67 0,-66-33,66 0,-34-33,1 66,0-66,0 33,33 0,0 0,-1-1,34 1,-33-33,33 33,0-33,33 0,-33 33,0 0,33 33,0-99,0-1,0-65,0-34,0 34,0-66,0 32,0 67,0 0,0 32,0 34,0-33,0-33,0-1,33 34,0 0,0 33,0-66,33 65,-66 1,66 0,-66 33,67 0,-34-66,33 33,0-1,0-32,0 33,33 0,-65 0,32 33,-33 0,0 0,66-34,-66 34,33-33,34 33,-34 33,0-33,0 0,0 33,0-33,-33 33,67 0,-1 0,0 0,66 0,1 0,-1 33,-66 0,34 0,-1 0,0 0,67 33,-34 1,33 32,1-33,-1 33,-65-33,-1 0,-66-32,0-34,0 33,-33 0,0 0,-33 33,0-33,34 66,-1 0,0 67,-33-34,0 33,0 34,0 32,-66-32,-1-1,-32 1,0-1,0-33,-1-32,1-1,0 0,0-65,33-1,0 33,32-66,1 33,0-66,0 33</inkml:trace>
  <inkml:trace contextRef="#ctx0" brushRef="#br0" timeOffset="33031">5920 12435,'-33'0,"0"0,0 0,-33 0,-34 0,1 0,-33 0,33 0,0 0,-1 0,-65-33,66 33,33 0,-67-33,67 33,-33 0,33 0,0 0,33 0,33 0,-34 0,34 0,-33 0,0 0,0 0,-66 0,33 0,-33 0,-1 0,67 0,-33 0,0 0,33 0,-33 0,-33 0,66 33,0 0,-34 34,34-34,-33-33,33 66,0-66,0 66,0-66,33 66,-33-66,33 33,-33 33,0-33,0 34,-1-1,1-33,0 66,33-33,-33 0,0 0,0 1,33-34,-33 33,0 33,33-66,-33 33,0 33,0-32,0-1,0 0,33 0,0 0,0 33,0 1,0-34,0 66,33-33,-33-33,33 1,0-1,0 33,33-33,0 0,33 66,1-32,-34-1,99 0,1 0,-34-33,66 34,-32 32,-1-33,66 0,-32 1,66 32,-34-66,1 0,65 0,-65 34,98-34,34 0,-33-33,33 0,0 33,-67-33,-65-33,32 0,34 0,-33 0,-34 0,34 0,-34 0,34 0,-34 0,34 0,66 0,-67 0,1 0,-1 0,-32 0,65 0,-131-33,32-33,-32 33,-34 0,-33 33,133-66,-133 33,0 0,66 0,-65-34,-1 1,0 33,-33-33,0 33,1 0,-1-33,-33 0,0-1,33-32,-33-33,-33 33,33-1,0-32,-33 33,0-99,0-34,-33 67,-33-34,33 1,0 99,33-1,0-98,-33 99,0 33,0-1,0 1,33 0,0 66,-67-66,34-33,0 33,0 33,0-34,0 34,-66 0,33 0,0 0,-34-33,1 33,-33-33,0 33,-1 0,-65 0,-1-1,34 1,-67 0,1 0,33 33,-67 0,-66 0,67 0,-1 0,-66 0,67 0,-67 0,33-33,67 33,-1 0,34 0,-34-33,100 0,0 0,-34 0,34 0,0 33,33 0,-1 0,-32 0,33 0,-33 0,32 0,34 0,0 0,-33-33,99 0,-33 33,33 0,-33 0,0 0,-33-33,-1 33,1 0,0-34,0 1,0 33,33-33,0 0,33 33,-67 0,34 0,-33 0,0 0,-33-33,66 33,-33 0,0 0,-1 0,67 0,-33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.donga.com/7906/" TargetMode="External"/><Relationship Id="rId7" Type="http://schemas.openxmlformats.org/officeDocument/2006/relationships/image" Target="../media/image7.emf"/><Relationship Id="rId2" Type="http://schemas.openxmlformats.org/officeDocument/2006/relationships/image" Target="../media/image5.jpg&amp;ehk=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.donga.com/7906/" TargetMode="External"/><Relationship Id="rId2" Type="http://schemas.openxmlformats.org/officeDocument/2006/relationships/image" Target="../media/image5.jpg&amp;ehk=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xmlns="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17.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인터페이스와 추상클래스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제시한 문제의 해결책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상속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D6D02A3-E024-41DC-B01C-79FAFCBCE781}"/>
              </a:ext>
            </a:extLst>
          </p:cNvPr>
          <p:cNvSpPr/>
          <p:nvPr/>
        </p:nvSpPr>
        <p:spPr>
          <a:xfrm>
            <a:off x="1193531" y="1712574"/>
            <a:ext cx="5868451" cy="2427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 err="1">
                <a:latin typeface="Consolas" panose="020B0609020204030204" pitchFamily="49" charset="0"/>
              </a:rPr>
              <a:t>ColorPrintable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printCMYK</a:t>
            </a:r>
            <a:r>
              <a:rPr lang="en-US" altLang="ko-KR" sz="1500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465716-62C0-4791-926B-429905A36F2D}"/>
              </a:ext>
            </a:extLst>
          </p:cNvPr>
          <p:cNvSpPr/>
          <p:nvPr/>
        </p:nvSpPr>
        <p:spPr>
          <a:xfrm>
            <a:off x="1193531" y="4701846"/>
            <a:ext cx="47521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기존 클래스 수정할 필요 없음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래픽 6" descr="팩스">
            <a:extLst>
              <a:ext uri="{FF2B5EF4-FFF2-40B4-BE49-F238E27FC236}">
                <a16:creationId xmlns:a16="http://schemas.microsoft.com/office/drawing/2014/main" xmlns="" id="{B2923787-E9F4-426A-B03F-7935F8BC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32193" y="4399726"/>
            <a:ext cx="1106557" cy="11065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232E5C5-2445-4177-B029-BCBF018752F5}"/>
              </a:ext>
            </a:extLst>
          </p:cNvPr>
          <p:cNvSpPr/>
          <p:nvPr/>
        </p:nvSpPr>
        <p:spPr>
          <a:xfrm>
            <a:off x="9784078" y="5389790"/>
            <a:ext cx="1371602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컬러 프린터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드라이버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9C1C6F7-11B2-4E31-88D8-598D9AAC9C74}"/>
              </a:ext>
            </a:extLst>
          </p:cNvPr>
          <p:cNvSpPr/>
          <p:nvPr/>
        </p:nvSpPr>
        <p:spPr>
          <a:xfrm>
            <a:off x="6392816" y="1772778"/>
            <a:ext cx="5409978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Prn909Drv implements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   // </a:t>
            </a:r>
            <a:r>
              <a:rPr lang="ko-KR" altLang="en-US" sz="1400" dirty="0">
                <a:latin typeface="Consolas" panose="020B0609020204030204" pitchFamily="49" charset="0"/>
              </a:rPr>
              <a:t>흑백 출력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System.out.println("black &amp; white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latin typeface="Consolas" panose="020B0609020204030204" pitchFamily="49" charset="0"/>
              </a:rPr>
              <a:t>(String doc) {   // </a:t>
            </a:r>
            <a:r>
              <a:rPr lang="ko-KR" altLang="en-US" sz="1400" dirty="0">
                <a:latin typeface="Consolas" panose="020B0609020204030204" pitchFamily="49" charset="0"/>
              </a:rPr>
              <a:t>컬러 출력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System.out.println("CMYK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29E3D67-8B9D-4457-9D41-13507FD25745}"/>
              </a:ext>
            </a:extLst>
          </p:cNvPr>
          <p:cNvSpPr/>
          <p:nvPr/>
        </p:nvSpPr>
        <p:spPr>
          <a:xfrm>
            <a:off x="2300727" y="2707141"/>
            <a:ext cx="364496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인터페이스간 상속도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extends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22823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디폴트 메소드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제시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5A86A191-2075-4224-A8DD-3EF22B62C19A}"/>
              </a:ext>
            </a:extLst>
          </p:cNvPr>
          <p:cNvSpPr/>
          <p:nvPr/>
        </p:nvSpPr>
        <p:spPr>
          <a:xfrm>
            <a:off x="1603719" y="2039816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53E178F-BBC3-4F8E-8CDF-BCC95731473F}"/>
              </a:ext>
            </a:extLst>
          </p:cNvPr>
          <p:cNvSpPr/>
          <p:nvPr/>
        </p:nvSpPr>
        <p:spPr>
          <a:xfrm>
            <a:off x="3542716" y="2039815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784E23F-CD92-4944-A414-B55E211DB9AF}"/>
              </a:ext>
            </a:extLst>
          </p:cNvPr>
          <p:cNvSpPr/>
          <p:nvPr/>
        </p:nvSpPr>
        <p:spPr>
          <a:xfrm>
            <a:off x="5481713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3EBA75E-5F11-4238-872A-880F6269842F}"/>
              </a:ext>
            </a:extLst>
          </p:cNvPr>
          <p:cNvSpPr/>
          <p:nvPr/>
        </p:nvSpPr>
        <p:spPr>
          <a:xfrm>
            <a:off x="7472292" y="2234975"/>
            <a:ext cx="912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.   .   .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41680CE3-78E9-45ED-8263-D8E973E81FF5}"/>
              </a:ext>
            </a:extLst>
          </p:cNvPr>
          <p:cNvSpPr/>
          <p:nvPr/>
        </p:nvSpPr>
        <p:spPr>
          <a:xfrm>
            <a:off x="8501578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E8209A0-1298-4F27-9CE8-AB45345047DB}"/>
              </a:ext>
            </a:extLst>
          </p:cNvPr>
          <p:cNvSpPr/>
          <p:nvPr/>
        </p:nvSpPr>
        <p:spPr>
          <a:xfrm>
            <a:off x="1505245" y="3243848"/>
            <a:ext cx="99297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개의 인터페이스가 존재하는 상황에서 모든 인터페이스에 다음 추상 메소드를 추가해야 한다면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인터페이스간 상속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물론 인터페이스간 상속으로 문제 해결 가능하다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다만 인터페이스의 수가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 늘어날 뿐이다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해결책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디폴트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3840F16-2C91-4BA7-A560-6B045AB7FAF4}"/>
              </a:ext>
            </a:extLst>
          </p:cNvPr>
          <p:cNvSpPr/>
          <p:nvPr/>
        </p:nvSpPr>
        <p:spPr>
          <a:xfrm>
            <a:off x="1603719" y="2039816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436E00E-A6CB-48D1-B6C5-C01179B5C683}"/>
              </a:ext>
            </a:extLst>
          </p:cNvPr>
          <p:cNvSpPr/>
          <p:nvPr/>
        </p:nvSpPr>
        <p:spPr>
          <a:xfrm>
            <a:off x="3542716" y="2039815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84628A0A-6DFB-4649-8929-41E3A5C3D397}"/>
              </a:ext>
            </a:extLst>
          </p:cNvPr>
          <p:cNvSpPr/>
          <p:nvPr/>
        </p:nvSpPr>
        <p:spPr>
          <a:xfrm>
            <a:off x="5481713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21F9AC1-C4B3-47BB-90AF-7A002B4B6587}"/>
              </a:ext>
            </a:extLst>
          </p:cNvPr>
          <p:cNvSpPr/>
          <p:nvPr/>
        </p:nvSpPr>
        <p:spPr>
          <a:xfrm>
            <a:off x="7472292" y="2234975"/>
            <a:ext cx="912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.   .   .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E88872C-B11F-4BAC-95CB-2F9780BEA0C8}"/>
              </a:ext>
            </a:extLst>
          </p:cNvPr>
          <p:cNvSpPr/>
          <p:nvPr/>
        </p:nvSpPr>
        <p:spPr>
          <a:xfrm>
            <a:off x="8501578" y="2039814"/>
            <a:ext cx="1716257" cy="759655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interface 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 . . i256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A23ABB-EACD-42FB-8B9C-63676277E56F}"/>
              </a:ext>
            </a:extLst>
          </p:cNvPr>
          <p:cNvSpPr/>
          <p:nvPr/>
        </p:nvSpPr>
        <p:spPr>
          <a:xfrm>
            <a:off x="1505245" y="3243848"/>
            <a:ext cx="9929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총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256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개의 인터페이스가 존재하는 상황에서 모든 인터페이스에 다음 추상 메소드를 추가해야 한다면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다음 디폴트 메소드로 이 문제를 해결하면 인터페이스의 수가 늘어나지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latin typeface="Consolas" panose="020B0609020204030204" pitchFamily="49" charset="0"/>
              </a:rPr>
              <a:t>printCMYK</a:t>
            </a:r>
            <a:r>
              <a:rPr lang="en-US" altLang="ko-KR" dirty="0">
                <a:latin typeface="Consolas" panose="020B0609020204030204" pitchFamily="49" charset="0"/>
              </a:rPr>
              <a:t>(String doc) { }    // </a:t>
            </a:r>
            <a:r>
              <a:rPr lang="ko-KR" altLang="en-US" dirty="0">
                <a:latin typeface="Consolas" panose="020B0609020204030204" pitchFamily="49" charset="0"/>
              </a:rPr>
              <a:t>디폴트 메소드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디폴트 메소드의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DDB71CE-C433-4A68-9AAD-5C7AD345B820}"/>
              </a:ext>
            </a:extLst>
          </p:cNvPr>
          <p:cNvSpPr/>
          <p:nvPr/>
        </p:nvSpPr>
        <p:spPr>
          <a:xfrm>
            <a:off x="6462588" y="1557826"/>
            <a:ext cx="4752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59E4B00-9626-4EF8-88E3-E1E3850772AA}"/>
              </a:ext>
            </a:extLst>
          </p:cNvPr>
          <p:cNvSpPr/>
          <p:nvPr/>
        </p:nvSpPr>
        <p:spPr>
          <a:xfrm>
            <a:off x="6462588" y="3885360"/>
            <a:ext cx="4752158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Prn909Drv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latin typeface="Consolas" panose="020B0609020204030204" pitchFamily="49" charset="0"/>
              </a:rPr>
              <a:t>(String doc)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FFB29D6-7B3B-4BC6-9A3B-701D0CAE1B85}"/>
              </a:ext>
            </a:extLst>
          </p:cNvPr>
          <p:cNvSpPr/>
          <p:nvPr/>
        </p:nvSpPr>
        <p:spPr>
          <a:xfrm>
            <a:off x="6438444" y="2821273"/>
            <a:ext cx="4886047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기존에 정의된 클래스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 교체로 인해 코드 수정 필요 없다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F88B5AF-6271-4B6A-B4A0-FD36910C56D8}"/>
              </a:ext>
            </a:extLst>
          </p:cNvPr>
          <p:cNvSpPr/>
          <p:nvPr/>
        </p:nvSpPr>
        <p:spPr>
          <a:xfrm>
            <a:off x="6462588" y="5692978"/>
            <a:ext cx="27291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새로 정의된 클래스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E317D2EA-FDA6-4A5D-9134-9DF7D0E10C45}"/>
              </a:ext>
            </a:extLst>
          </p:cNvPr>
          <p:cNvSpPr/>
          <p:nvPr/>
        </p:nvSpPr>
        <p:spPr>
          <a:xfrm>
            <a:off x="1193531" y="1602702"/>
            <a:ext cx="4743035" cy="1449987"/>
          </a:xfrm>
          <a:prstGeom prst="roundRect">
            <a:avLst>
              <a:gd name="adj" fmla="val 2114"/>
            </a:avLst>
          </a:prstGeom>
          <a:solidFill>
            <a:schemeClr val="accent2">
              <a:lumMod val="5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7B66B26-10F0-4236-A72E-DF3156AF7066}"/>
              </a:ext>
            </a:extLst>
          </p:cNvPr>
          <p:cNvSpPr/>
          <p:nvPr/>
        </p:nvSpPr>
        <p:spPr>
          <a:xfrm>
            <a:off x="1362343" y="1770925"/>
            <a:ext cx="4174434" cy="109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24C8256-3848-49A7-93B7-AB90145A757F}"/>
              </a:ext>
            </a:extLst>
          </p:cNvPr>
          <p:cNvSpPr/>
          <p:nvPr/>
        </p:nvSpPr>
        <p:spPr>
          <a:xfrm>
            <a:off x="1278227" y="3921339"/>
            <a:ext cx="4921350" cy="1440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500" dirty="0">
                <a:latin typeface="Consolas" panose="020B0609020204030204" pitchFamily="49" charset="0"/>
              </a:rPr>
              <a:t>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printCMYK</a:t>
            </a:r>
            <a:r>
              <a:rPr lang="en-US" altLang="ko-KR" sz="1500" dirty="0">
                <a:latin typeface="Consolas" panose="020B0609020204030204" pitchFamily="49" charset="0"/>
              </a:rPr>
              <a:t>(String doc) {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ED45652F-21A3-4508-B20D-D561642CD674}"/>
              </a:ext>
            </a:extLst>
          </p:cNvPr>
          <p:cNvCxnSpPr/>
          <p:nvPr/>
        </p:nvCxnSpPr>
        <p:spPr>
          <a:xfrm>
            <a:off x="2996419" y="2942821"/>
            <a:ext cx="0" cy="92073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086320FF-96E0-4765-A88D-FEA485FD52C5}"/>
              </a:ext>
            </a:extLst>
          </p:cNvPr>
          <p:cNvSpPr/>
          <p:nvPr/>
        </p:nvSpPr>
        <p:spPr>
          <a:xfrm>
            <a:off x="1193531" y="3929884"/>
            <a:ext cx="4743035" cy="1661038"/>
          </a:xfrm>
          <a:prstGeom prst="roundRect">
            <a:avLst>
              <a:gd name="adj" fmla="val 2114"/>
            </a:avLst>
          </a:prstGeom>
          <a:solidFill>
            <a:schemeClr val="accent2">
              <a:lumMod val="5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43D5365-13BC-4A5D-AFB6-4D3696CA0FF2}"/>
              </a:ext>
            </a:extLst>
          </p:cNvPr>
          <p:cNvSpPr/>
          <p:nvPr/>
        </p:nvSpPr>
        <p:spPr>
          <a:xfrm>
            <a:off x="3101927" y="3183896"/>
            <a:ext cx="2729132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인터페이스의 교체</a:t>
            </a:r>
          </a:p>
        </p:txBody>
      </p:sp>
    </p:spTree>
    <p:extLst>
      <p:ext uri="{BB962C8B-B14F-4D97-AF65-F5344CB8AC3E}">
        <p14:creationId xmlns:p14="http://schemas.microsoft.com/office/powerpoint/2010/main" val="40755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</a:t>
            </a:r>
            <a:r>
              <a:rPr lang="en-US" altLang="ko-KR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5D94821-5189-4495-A84B-0297FFBE900D}"/>
              </a:ext>
            </a:extLst>
          </p:cNvPr>
          <p:cNvSpPr/>
          <p:nvPr/>
        </p:nvSpPr>
        <p:spPr>
          <a:xfrm>
            <a:off x="1193531" y="1304019"/>
            <a:ext cx="10044331" cy="151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700" dirty="0">
                <a:latin typeface="+mn-ea"/>
              </a:rPr>
              <a:t>“인터페이스에도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메소드를 정의할 수 있다</a:t>
            </a:r>
            <a:r>
              <a:rPr lang="en-US" altLang="ko-KR" sz="1700" dirty="0">
                <a:latin typeface="+mn-ea"/>
              </a:rPr>
              <a:t>.”</a:t>
            </a:r>
          </a:p>
          <a:p>
            <a:pPr>
              <a:lnSpc>
                <a:spcPct val="300000"/>
              </a:lnSpc>
            </a:pPr>
            <a:r>
              <a:rPr lang="ko-KR" altLang="en-US" sz="1700" dirty="0">
                <a:latin typeface="+mn-ea"/>
              </a:rPr>
              <a:t>“그리고 인터페이스의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 호출 방법은 클래스의 </a:t>
            </a:r>
            <a:r>
              <a:rPr lang="en-US" altLang="ko-KR" sz="1700" dirty="0">
                <a:latin typeface="+mn-ea"/>
              </a:rPr>
              <a:t>static </a:t>
            </a:r>
            <a:r>
              <a:rPr lang="ko-KR" altLang="en-US" sz="1700" dirty="0">
                <a:latin typeface="+mn-ea"/>
              </a:rPr>
              <a:t>메소드 호출 방법과 같다</a:t>
            </a:r>
            <a:r>
              <a:rPr lang="en-US" altLang="ko-KR" sz="1700" dirty="0">
                <a:latin typeface="+mn-ea"/>
              </a:rPr>
              <a:t>.”</a:t>
            </a:r>
            <a:endParaRPr lang="ko-KR" altLang="en-US" sz="17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7060909-CDAD-43B9-AB8B-AB3D804A1DE2}"/>
              </a:ext>
            </a:extLst>
          </p:cNvPr>
          <p:cNvSpPr/>
          <p:nvPr/>
        </p:nvSpPr>
        <p:spPr>
          <a:xfrm>
            <a:off x="1193531" y="3303957"/>
            <a:ext cx="6965852" cy="272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interface Printable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static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  <a:ea typeface="+mj-ea"/>
              </a:rPr>
              <a:t>printLine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(String str)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   System.out.println(str);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}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Consolas" panose="020B0609020204030204" pitchFamily="49" charset="0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default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void print(String doc) {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  <a:ea typeface="+mj-ea"/>
              </a:rPr>
              <a:t>printLine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(doc); //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인터페이스의 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static </a:t>
            </a:r>
            <a:r>
              <a:rPr lang="ko-KR" altLang="en-US" sz="1600" dirty="0">
                <a:latin typeface="Consolas" panose="020B0609020204030204" pitchFamily="49" charset="0"/>
                <a:ea typeface="+mj-ea"/>
              </a:rPr>
              <a:t>메소드 호출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}</a:t>
            </a:r>
            <a:endParaRPr lang="ko-KR" altLang="en-US" sz="16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18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대상의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CD4F08B-7AF3-44A8-A34B-F7FF22180940}"/>
              </a:ext>
            </a:extLst>
          </p:cNvPr>
          <p:cNvSpPr/>
          <p:nvPr/>
        </p:nvSpPr>
        <p:spPr>
          <a:xfrm>
            <a:off x="1193531" y="1667325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if(ca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dirty="0">
                <a:latin typeface="Consolas" panose="020B0609020204030204" pitchFamily="49" charset="0"/>
              </a:rPr>
              <a:t> Cake) ....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F5F6A9C-48D7-4848-9F28-AA92CFEE1D7D}"/>
              </a:ext>
            </a:extLst>
          </p:cNvPr>
          <p:cNvSpPr/>
          <p:nvPr/>
        </p:nvSpPr>
        <p:spPr>
          <a:xfrm>
            <a:off x="1333759" y="2414031"/>
            <a:ext cx="96865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는 클래스의 이름도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인터페이스의 이름도 될 수 있다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가 참조하는 인스턴스를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형 참조변수로 참조할 수 있으면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true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반환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교재에서는 이를 다음과 같이 설명하고 있다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. (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같은 의미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표현만 다를 뿐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가 참조하는 인스턴스가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Cake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를 직접 혹은 간접적으로 구현한 클래스의 인스턴스인 경우 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true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반환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63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대상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91A7376-C3F4-4733-9007-CBDE846F57A4}"/>
              </a:ext>
            </a:extLst>
          </p:cNvPr>
          <p:cNvSpPr/>
          <p:nvPr/>
        </p:nvSpPr>
        <p:spPr>
          <a:xfrm>
            <a:off x="1193531" y="1526739"/>
            <a:ext cx="4902469" cy="4434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nb-NO" altLang="ko-KR" sz="1400" dirty="0">
                <a:latin typeface="Consolas" panose="020B0609020204030204" pitchFamily="49" charset="0"/>
              </a:rPr>
              <a:t>   void printLine(String 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SimplePrinter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printLine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MultiPrinter extends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SimplePrinter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printLine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("start of multi...");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super.printLine</a:t>
            </a:r>
            <a:r>
              <a:rPr lang="en-US" altLang="ko-KR" sz="1400" dirty="0">
                <a:latin typeface="Consolas" panose="020B0609020204030204" pitchFamily="49" charset="0"/>
              </a:rPr>
              <a:t>("end of multi");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262B7B8-14D3-416C-A717-38E4A5D0DED6}"/>
              </a:ext>
            </a:extLst>
          </p:cNvPr>
          <p:cNvSpPr/>
          <p:nvPr/>
        </p:nvSpPr>
        <p:spPr>
          <a:xfrm>
            <a:off x="6096000" y="1512670"/>
            <a:ext cx="6096000" cy="28966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Printable prn1 = new SimplePrinter();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Printable prn2 = new MultiPrinter();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if(prn1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Printable)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prn1.printLine("This is a simple printer.");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if(prn2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Printable)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prn2.printLine("This is a </a:t>
            </a:r>
            <a:r>
              <a:rPr lang="en-US" altLang="ko-KR" sz="1400" dirty="0" err="1">
                <a:latin typeface="Consolas" panose="020B0609020204030204" pitchFamily="49" charset="0"/>
              </a:rPr>
              <a:t>multiful</a:t>
            </a:r>
            <a:r>
              <a:rPr lang="en-US" altLang="ko-KR" sz="1400" dirty="0">
                <a:latin typeface="Consolas" panose="020B0609020204030204" pitchFamily="49" charset="0"/>
              </a:rPr>
              <a:t> printer.");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4C2011-3FFD-4411-89F8-D0B20D7F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07" y="4409297"/>
            <a:ext cx="3538330" cy="18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또 다른 용도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Marker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FAEB2E9-7FB2-440E-A41F-BBC6B488FFDB}"/>
              </a:ext>
            </a:extLst>
          </p:cNvPr>
          <p:cNvSpPr/>
          <p:nvPr/>
        </p:nvSpPr>
        <p:spPr>
          <a:xfrm>
            <a:off x="1193531" y="1598187"/>
            <a:ext cx="4465147" cy="4434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dirty="0">
                <a:latin typeface="Consolas" panose="020B0609020204030204" pitchFamily="49" charset="0"/>
              </a:rPr>
              <a:t> { }   // </a:t>
            </a:r>
            <a:r>
              <a:rPr lang="ko-KR" altLang="en-US" sz="1400" dirty="0">
                <a:latin typeface="Consolas" panose="020B0609020204030204" pitchFamily="49" charset="0"/>
              </a:rPr>
              <a:t>마커 인터페이스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dirty="0">
                <a:latin typeface="Consolas" panose="020B0609020204030204" pitchFamily="49" charset="0"/>
              </a:rPr>
              <a:t> { }   // </a:t>
            </a:r>
            <a:r>
              <a:rPr lang="ko-KR" altLang="en-US" sz="1400" dirty="0">
                <a:latin typeface="Consolas" panose="020B0609020204030204" pitchFamily="49" charset="0"/>
              </a:rPr>
              <a:t>마커 인터페이스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getContents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Report implements Printable,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cons;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Report(String cons)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this.cons</a:t>
            </a:r>
            <a:r>
              <a:rPr lang="en-US" altLang="ko-KR" sz="1400" dirty="0">
                <a:latin typeface="Consolas" panose="020B0609020204030204" pitchFamily="49" charset="0"/>
              </a:rPr>
              <a:t> = cons;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cons;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5C16EE1-EBA6-49E2-8741-3315423A920D}"/>
              </a:ext>
            </a:extLst>
          </p:cNvPr>
          <p:cNvSpPr/>
          <p:nvPr/>
        </p:nvSpPr>
        <p:spPr>
          <a:xfrm>
            <a:off x="5777948" y="1598187"/>
            <a:ext cx="6096000" cy="26401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public void printContents(Printable doc) {</a:t>
            </a:r>
          </a:p>
          <a:p>
            <a:pPr>
              <a:lnSpc>
                <a:spcPts val="20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if(doc instanceof Upper)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()).</a:t>
            </a:r>
            <a:r>
              <a:rPr lang="en-US" altLang="ko-KR" sz="1400" dirty="0" err="1">
                <a:latin typeface="Consolas" panose="020B0609020204030204" pitchFamily="49" charset="0"/>
              </a:rPr>
              <a:t>toUpperCase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 if(doc instanceof Lower)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()).</a:t>
            </a:r>
            <a:r>
              <a:rPr lang="en-US" altLang="ko-KR" sz="1400" dirty="0" err="1">
                <a:latin typeface="Consolas" panose="020B0609020204030204" pitchFamily="49" charset="0"/>
              </a:rPr>
              <a:t>toLowerCase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doc.getContents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380D8EE-B201-4557-A89C-C8D1DB140136}"/>
              </a:ext>
            </a:extLst>
          </p:cNvPr>
          <p:cNvSpPr/>
          <p:nvPr/>
        </p:nvSpPr>
        <p:spPr>
          <a:xfrm>
            <a:off x="5777948" y="4546569"/>
            <a:ext cx="5963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클래스에 특정 표시를 해 두기 위한 목적으로 정의된 인터페이스를 마커 인터페이스라 한다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마커 인터페이스에는 구현해야 할 메소드가 없는 경우가 흔하다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C42CC81-5BD9-4922-9391-B29183D03C84}"/>
              </a:ext>
            </a:extLst>
          </p:cNvPr>
          <p:cNvSpPr/>
          <p:nvPr/>
        </p:nvSpPr>
        <p:spPr>
          <a:xfrm>
            <a:off x="3841978" y="3025353"/>
            <a:ext cx="228450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Lower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로 표시해 둔다면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056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추상 클래스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DFEE55A-4BD5-46D5-BB37-9F7DDBB565FF}"/>
              </a:ext>
            </a:extLst>
          </p:cNvPr>
          <p:cNvSpPr/>
          <p:nvPr/>
        </p:nvSpPr>
        <p:spPr>
          <a:xfrm>
            <a:off x="1193531" y="1689149"/>
            <a:ext cx="77119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abstract</a:t>
            </a:r>
            <a:r>
              <a:rPr lang="en-US" altLang="ko-KR" sz="1600" dirty="0">
                <a:latin typeface="Consolas" panose="020B0609020204030204" pitchFamily="49" charset="0"/>
              </a:rPr>
              <a:t> class House {    // </a:t>
            </a:r>
            <a:r>
              <a:rPr lang="ko-KR" altLang="en-US" sz="1600" dirty="0">
                <a:latin typeface="Consolas" panose="020B0609020204030204" pitchFamily="49" charset="0"/>
              </a:rPr>
              <a:t>추상 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methodOne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System.out.println("method one");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abstract void </a:t>
            </a:r>
            <a:r>
              <a:rPr lang="en-US" altLang="ko-KR" sz="1600" dirty="0" err="1">
                <a:latin typeface="Consolas" panose="020B0609020204030204" pitchFamily="49" charset="0"/>
              </a:rPr>
              <a:t>methodTwo</a:t>
            </a:r>
            <a:r>
              <a:rPr lang="en-US" altLang="ko-KR" sz="1600" dirty="0">
                <a:latin typeface="Consolas" panose="020B0609020204030204" pitchFamily="49" charset="0"/>
              </a:rPr>
              <a:t>();    // </a:t>
            </a:r>
            <a:r>
              <a:rPr lang="ko-KR" altLang="en-US" sz="1600" dirty="0">
                <a:latin typeface="Consolas" panose="020B0609020204030204" pitchFamily="49" charset="0"/>
              </a:rPr>
              <a:t>추상 메소드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450E3F0-65ED-4D17-B7F3-BAF81F25D264}"/>
              </a:ext>
            </a:extLst>
          </p:cNvPr>
          <p:cNvSpPr/>
          <p:nvPr/>
        </p:nvSpPr>
        <p:spPr>
          <a:xfrm>
            <a:off x="1193532" y="4546569"/>
            <a:ext cx="10547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하나 이상의 추상 메소드를 지니는 클래스를 가리켜 추상 클래스라 한다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그리고 추상 클래스를 대상으로는 인스턴스 생성이 불가능하다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물론 참조변수 선언은 가능하다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04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17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17-1.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200" dirty="0">
                <a:solidFill>
                  <a:schemeClr val="tx2"/>
                </a:solidFill>
              </a:rPr>
              <a:t>인터페이스의 기본과 그 의미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추상 메소드만 담고 있는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5073CC-B275-4E6C-A083-1C1705D10397}"/>
              </a:ext>
            </a:extLst>
          </p:cNvPr>
          <p:cNvSpPr/>
          <p:nvPr/>
        </p:nvSpPr>
        <p:spPr>
          <a:xfrm>
            <a:off x="1193531" y="1615416"/>
            <a:ext cx="6814460" cy="91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500" dirty="0">
                <a:latin typeface="Consolas" panose="020B0609020204030204" pitchFamily="49" charset="0"/>
              </a:rPr>
              <a:t> Printable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doc);   // </a:t>
            </a:r>
            <a:r>
              <a:rPr lang="ko-KR" altLang="en-US" sz="1500" dirty="0">
                <a:latin typeface="Consolas" panose="020B0609020204030204" pitchFamily="49" charset="0"/>
              </a:rPr>
              <a:t>추상 메소드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183EAE5-125C-4918-938A-9D347BF4B566}"/>
              </a:ext>
            </a:extLst>
          </p:cNvPr>
          <p:cNvSpPr/>
          <p:nvPr/>
        </p:nvSpPr>
        <p:spPr>
          <a:xfrm>
            <a:off x="1193531" y="3593477"/>
            <a:ext cx="4690434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Printer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500" dirty="0">
                <a:latin typeface="Consolas" panose="020B0609020204030204" pitchFamily="49" charset="0"/>
              </a:rPr>
              <a:t> Printable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print(String doc) {  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System.out.println(doc);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665D876-259B-4E6A-BD19-3D09F6BA2FBC}"/>
              </a:ext>
            </a:extLst>
          </p:cNvPr>
          <p:cNvSpPr/>
          <p:nvPr/>
        </p:nvSpPr>
        <p:spPr>
          <a:xfrm>
            <a:off x="1193531" y="2515170"/>
            <a:ext cx="5997002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인터페이스의 정의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메소드의 몸체를 갖지 않는다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따라서 인스턴스 생성 불가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참조변수 선언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BAFDF26-11EF-4ACC-B378-DD40E1AA4B5E}"/>
              </a:ext>
            </a:extLst>
          </p:cNvPr>
          <p:cNvSpPr/>
          <p:nvPr/>
        </p:nvSpPr>
        <p:spPr>
          <a:xfrm>
            <a:off x="1193531" y="5096453"/>
            <a:ext cx="101370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인터페이스를 구현하는 클래스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구현하는 메소드와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추상 메소드 사이에도 메소드 오버라이딩 관계 성립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따라서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@Override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붙일 수 있음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1AD0142-0B69-4E28-8E95-E16CE2EEF679}"/>
              </a:ext>
            </a:extLst>
          </p:cNvPr>
          <p:cNvSpPr/>
          <p:nvPr/>
        </p:nvSpPr>
        <p:spPr>
          <a:xfrm>
            <a:off x="6126480" y="3593477"/>
            <a:ext cx="39814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Printable prn = new Printer();</a:t>
            </a:r>
          </a:p>
          <a:p>
            <a:pPr>
              <a:lnSpc>
                <a:spcPts val="22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prn.print</a:t>
            </a:r>
            <a:r>
              <a:rPr lang="en-US" altLang="ko-KR" sz="1500" dirty="0">
                <a:latin typeface="Consolas" panose="020B0609020204030204" pitchFamily="49" charset="0"/>
              </a:rPr>
              <a:t>("Hello");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EAF55D-1F7D-47EE-81F3-72A75429156F}"/>
              </a:ext>
            </a:extLst>
          </p:cNvPr>
          <p:cNvSpPr/>
          <p:nvPr/>
        </p:nvSpPr>
        <p:spPr>
          <a:xfrm>
            <a:off x="6126480" y="3264713"/>
            <a:ext cx="31067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2060"/>
                </a:solidFill>
                <a:latin typeface="Consolas" panose="020B0609020204030204" pitchFamily="49" charset="0"/>
              </a:rPr>
              <a:t>인터페이스형 참조변수 선언 가능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964760" y="1166760"/>
              <a:ext cx="4858200" cy="39175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5400" y="1157400"/>
                <a:ext cx="4876920" cy="39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42935AB-1F7C-423D-B6FD-2645A5C15B9F}"/>
              </a:ext>
            </a:extLst>
          </p:cNvPr>
          <p:cNvSpPr/>
          <p:nvPr/>
        </p:nvSpPr>
        <p:spPr>
          <a:xfrm>
            <a:off x="1193531" y="2141607"/>
            <a:ext cx="8056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Robot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dirty="0">
                <a:latin typeface="Consolas" panose="020B0609020204030204" pitchFamily="49" charset="0"/>
              </a:rPr>
              <a:t> Machine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latin typeface="Consolas" panose="020B0609020204030204" pitchFamily="49" charset="0"/>
              </a:rPr>
              <a:t> Movable, Runnable {...}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9CC83B7-AB04-4D3B-96AD-50AD8CE7F60F}"/>
              </a:ext>
            </a:extLst>
          </p:cNvPr>
          <p:cNvSpPr/>
          <p:nvPr/>
        </p:nvSpPr>
        <p:spPr>
          <a:xfrm>
            <a:off x="1564592" y="2825944"/>
            <a:ext cx="638671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Robot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Machine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클래스를 상속한다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Robot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Movable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Runnable </a:t>
            </a:r>
            <a:r>
              <a:rPr lang="ko-KR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인터페이스를 구현한다</a:t>
            </a:r>
            <a:r>
              <a:rPr lang="en-US" altLang="ko-KR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3144332-39D9-4AF7-B292-0A93BBEBE5B4}"/>
              </a:ext>
            </a:extLst>
          </p:cNvPr>
          <p:cNvSpPr/>
          <p:nvPr/>
        </p:nvSpPr>
        <p:spPr>
          <a:xfrm>
            <a:off x="2903061" y="4574427"/>
            <a:ext cx="4637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이렇듯 둘 이상의 인터페이스 구현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554F9AC-0B89-42BF-9004-485DBC4A62A5}"/>
              </a:ext>
            </a:extLst>
          </p:cNvPr>
          <p:cNvSpPr/>
          <p:nvPr/>
        </p:nvSpPr>
        <p:spPr>
          <a:xfrm>
            <a:off x="2903061" y="3322234"/>
            <a:ext cx="46374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이렇듯 상속과 구현 동시에 가능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4929120" y="1988280"/>
              <a:ext cx="1226880" cy="6789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9760" y="1978920"/>
                <a:ext cx="1245600" cy="6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7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인터페이스의 본질적 의미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333827B-9D71-46AC-BFB8-D5119025A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77348" y="1614269"/>
            <a:ext cx="2030895" cy="1547349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CE80079A-B1BB-4DBE-AB07-079C5517BCA3}"/>
              </a:ext>
            </a:extLst>
          </p:cNvPr>
          <p:cNvSpPr/>
          <p:nvPr/>
        </p:nvSpPr>
        <p:spPr>
          <a:xfrm>
            <a:off x="1802296" y="3021495"/>
            <a:ext cx="3701003" cy="1507322"/>
          </a:xfrm>
          <a:custGeom>
            <a:avLst/>
            <a:gdLst>
              <a:gd name="connsiteX0" fmla="*/ 0 w 2835965"/>
              <a:gd name="connsiteY0" fmla="*/ 0 h 1507322"/>
              <a:gd name="connsiteX1" fmla="*/ 450574 w 2835965"/>
              <a:gd name="connsiteY1" fmla="*/ 848139 h 1507322"/>
              <a:gd name="connsiteX2" fmla="*/ 1815548 w 2835965"/>
              <a:gd name="connsiteY2" fmla="*/ 848139 h 1507322"/>
              <a:gd name="connsiteX3" fmla="*/ 2504661 w 2835965"/>
              <a:gd name="connsiteY3" fmla="*/ 1417983 h 1507322"/>
              <a:gd name="connsiteX4" fmla="*/ 2835965 w 2835965"/>
              <a:gd name="connsiteY4" fmla="*/ 1497496 h 15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965" h="1507322">
                <a:moveTo>
                  <a:pt x="0" y="0"/>
                </a:moveTo>
                <a:cubicBezTo>
                  <a:pt x="73991" y="353391"/>
                  <a:pt x="147983" y="706783"/>
                  <a:pt x="450574" y="848139"/>
                </a:cubicBezTo>
                <a:cubicBezTo>
                  <a:pt x="753165" y="989495"/>
                  <a:pt x="1473200" y="753165"/>
                  <a:pt x="1815548" y="848139"/>
                </a:cubicBezTo>
                <a:cubicBezTo>
                  <a:pt x="2157896" y="943113"/>
                  <a:pt x="2334592" y="1309757"/>
                  <a:pt x="2504661" y="1417983"/>
                </a:cubicBezTo>
                <a:cubicBezTo>
                  <a:pt x="2674731" y="1526209"/>
                  <a:pt x="2755348" y="1511852"/>
                  <a:pt x="2835965" y="14974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7D5D6027-1BD5-475D-BB22-F331272256EB}"/>
              </a:ext>
            </a:extLst>
          </p:cNvPr>
          <p:cNvSpPr/>
          <p:nvPr/>
        </p:nvSpPr>
        <p:spPr>
          <a:xfrm>
            <a:off x="2743201" y="2326744"/>
            <a:ext cx="2749496" cy="460416"/>
          </a:xfrm>
          <a:custGeom>
            <a:avLst/>
            <a:gdLst>
              <a:gd name="connsiteX0" fmla="*/ 0 w 1934817"/>
              <a:gd name="connsiteY0" fmla="*/ 244177 h 460416"/>
              <a:gd name="connsiteX1" fmla="*/ 490330 w 1934817"/>
              <a:gd name="connsiteY1" fmla="*/ 5638 h 460416"/>
              <a:gd name="connsiteX2" fmla="*/ 1285461 w 1934817"/>
              <a:gd name="connsiteY2" fmla="*/ 456212 h 460416"/>
              <a:gd name="connsiteX3" fmla="*/ 1749287 w 1934817"/>
              <a:gd name="connsiteY3" fmla="*/ 230925 h 460416"/>
              <a:gd name="connsiteX4" fmla="*/ 1934817 w 1934817"/>
              <a:gd name="connsiteY4" fmla="*/ 230925 h 46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817" h="460416">
                <a:moveTo>
                  <a:pt x="0" y="244177"/>
                </a:moveTo>
                <a:cubicBezTo>
                  <a:pt x="138043" y="107238"/>
                  <a:pt x="276086" y="-29701"/>
                  <a:pt x="490330" y="5638"/>
                </a:cubicBezTo>
                <a:cubicBezTo>
                  <a:pt x="704574" y="40977"/>
                  <a:pt x="1075635" y="418664"/>
                  <a:pt x="1285461" y="456212"/>
                </a:cubicBezTo>
                <a:cubicBezTo>
                  <a:pt x="1495287" y="493760"/>
                  <a:pt x="1641061" y="268473"/>
                  <a:pt x="1749287" y="230925"/>
                </a:cubicBezTo>
                <a:cubicBezTo>
                  <a:pt x="1857513" y="193377"/>
                  <a:pt x="1896165" y="212151"/>
                  <a:pt x="1934817" y="2309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7EB0A75-4278-4367-9D15-0EA502D35C51}"/>
              </a:ext>
            </a:extLst>
          </p:cNvPr>
          <p:cNvSpPr/>
          <p:nvPr/>
        </p:nvSpPr>
        <p:spPr>
          <a:xfrm rot="1000538">
            <a:off x="3740426" y="2192243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12A4EEB-C455-442F-A079-C9A6AD7EA608}"/>
              </a:ext>
            </a:extLst>
          </p:cNvPr>
          <p:cNvSpPr/>
          <p:nvPr/>
        </p:nvSpPr>
        <p:spPr>
          <a:xfrm rot="698595">
            <a:off x="3573114" y="3483466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9359FAB-2827-46CF-8854-E5C16BD82E41}"/>
              </a:ext>
            </a:extLst>
          </p:cNvPr>
          <p:cNvSpPr/>
          <p:nvPr/>
        </p:nvSpPr>
        <p:spPr>
          <a:xfrm>
            <a:off x="1114702" y="4371161"/>
            <a:ext cx="4174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19" name="그래픽 18" descr="팩스">
            <a:extLst>
              <a:ext uri="{FF2B5EF4-FFF2-40B4-BE49-F238E27FC236}">
                <a16:creationId xmlns:a16="http://schemas.microsoft.com/office/drawing/2014/main" xmlns="" id="{1E0774A7-B34B-4481-9908-CA61C3DF2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91920" y="1745031"/>
            <a:ext cx="1106557" cy="1106557"/>
          </a:xfrm>
          <a:prstGeom prst="rect">
            <a:avLst/>
          </a:prstGeom>
        </p:spPr>
      </p:pic>
      <p:pic>
        <p:nvPicPr>
          <p:cNvPr id="20" name="그래픽 19" descr="팩스">
            <a:extLst>
              <a:ext uri="{FF2B5EF4-FFF2-40B4-BE49-F238E27FC236}">
                <a16:creationId xmlns:a16="http://schemas.microsoft.com/office/drawing/2014/main" xmlns="" id="{5E91BB33-CCEA-4234-BD13-410206509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91919" y="3845500"/>
            <a:ext cx="1106557" cy="110655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7A79DE1-E7B1-4C71-8936-1EC90D18F650}"/>
              </a:ext>
            </a:extLst>
          </p:cNvPr>
          <p:cNvSpPr/>
          <p:nvPr/>
        </p:nvSpPr>
        <p:spPr>
          <a:xfrm>
            <a:off x="5364699" y="2818719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삼성 프린터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13B5CD0-E46B-4A43-B2E8-57CC3E1F5531}"/>
              </a:ext>
            </a:extLst>
          </p:cNvPr>
          <p:cNvSpPr/>
          <p:nvPr/>
        </p:nvSpPr>
        <p:spPr>
          <a:xfrm>
            <a:off x="5364699" y="4929284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LG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프린터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6C47E25-5FE8-4496-BB38-C9CD0CA10322}"/>
              </a:ext>
            </a:extLst>
          </p:cNvPr>
          <p:cNvSpPr/>
          <p:nvPr/>
        </p:nvSpPr>
        <p:spPr>
          <a:xfrm>
            <a:off x="1057718" y="4063731"/>
            <a:ext cx="284921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MS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에서 제공하는 인터페이스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D201722-EE15-4DEE-BB6C-FBB20D528441}"/>
              </a:ext>
            </a:extLst>
          </p:cNvPr>
          <p:cNvSpPr/>
          <p:nvPr/>
        </p:nvSpPr>
        <p:spPr>
          <a:xfrm>
            <a:off x="6828340" y="1980415"/>
            <a:ext cx="4507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E44EDC0-5B86-4345-8526-B04BF9198C8A}"/>
              </a:ext>
            </a:extLst>
          </p:cNvPr>
          <p:cNvSpPr/>
          <p:nvPr/>
        </p:nvSpPr>
        <p:spPr>
          <a:xfrm>
            <a:off x="6811919" y="4021799"/>
            <a:ext cx="45638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/>
              <p14:cNvContentPartPr/>
              <p14:nvPr/>
            </p14:nvContentPartPr>
            <p14:xfrm>
              <a:off x="916920" y="1226520"/>
              <a:ext cx="10513440" cy="5227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560" y="1217160"/>
                <a:ext cx="10532160" cy="52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2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Printer Driver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예제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3312E4F-8228-4167-AD14-D56D4C759146}"/>
              </a:ext>
            </a:extLst>
          </p:cNvPr>
          <p:cNvSpPr/>
          <p:nvPr/>
        </p:nvSpPr>
        <p:spPr>
          <a:xfrm>
            <a:off x="1097280" y="1701585"/>
            <a:ext cx="54060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Printable { // MS</a:t>
            </a:r>
            <a:r>
              <a:rPr lang="ko-KR" altLang="en-US" sz="1400" dirty="0">
                <a:latin typeface="YDVYMjOStd12"/>
              </a:rPr>
              <a:t>가 정의하고 제공한 인터페이스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System.out.println("From Samsung printer");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Printable {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print(String doc)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System.out.println("From LG printer");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System.out.println(doc);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5EF2B92-C939-42DF-9519-F23C0889AE63}"/>
              </a:ext>
            </a:extLst>
          </p:cNvPr>
          <p:cNvSpPr/>
          <p:nvPr/>
        </p:nvSpPr>
        <p:spPr>
          <a:xfrm>
            <a:off x="6599584" y="2812124"/>
            <a:ext cx="4691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 = "This is a report about...";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YDVYMjOStd12"/>
              </a:rPr>
              <a:t>삼성 프린터로 출력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Printable prn = new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LG </a:t>
            </a:r>
            <a:r>
              <a:rPr lang="ko-KR" altLang="en-US" sz="1400" dirty="0">
                <a:latin typeface="YDVYMjOStd12"/>
              </a:rPr>
              <a:t>프린터로 출력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prn = new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prn.print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myDoc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900" dirty="0">
                <a:solidFill>
                  <a:schemeClr val="tx2"/>
                </a:solidFill>
              </a:rPr>
              <a:t>17-2. </a:t>
            </a:r>
            <a:r>
              <a:rPr lang="ko-KR" altLang="en-US" sz="3900" dirty="0">
                <a:solidFill>
                  <a:schemeClr val="tx2"/>
                </a:solidFill>
              </a:rPr>
              <a:t>인터페이스의 문법 구성과 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인터페이스에 선언되는 메소드와 변수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9071CE4-54D3-4763-972E-C4674EFBC3DE}"/>
              </a:ext>
            </a:extLst>
          </p:cNvPr>
          <p:cNvSpPr/>
          <p:nvPr/>
        </p:nvSpPr>
        <p:spPr>
          <a:xfrm>
            <a:off x="1193531" y="1789930"/>
            <a:ext cx="7281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latin typeface="Consolas" panose="020B0609020204030204" pitchFamily="49" charset="0"/>
              </a:rPr>
              <a:t> void print(String doc);    // </a:t>
            </a:r>
            <a:r>
              <a:rPr lang="ko-KR" altLang="en-US" sz="1600" dirty="0">
                <a:latin typeface="YDVYMjOStd12"/>
              </a:rPr>
              <a:t>추상 메소드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08ABCE1-D9D9-446F-A387-59D647F09C82}"/>
              </a:ext>
            </a:extLst>
          </p:cNvPr>
          <p:cNvSpPr/>
          <p:nvPr/>
        </p:nvSpPr>
        <p:spPr>
          <a:xfrm>
            <a:off x="1193531" y="345170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Printable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static final </a:t>
            </a:r>
            <a:r>
              <a:rPr lang="en-US" altLang="ko-KR" sz="1600" dirty="0">
                <a:latin typeface="Consolas" panose="020B0609020204030204" pitchFamily="49" charset="0"/>
              </a:rPr>
              <a:t>int PAPER_WIDTH = 70;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static final </a:t>
            </a:r>
            <a:r>
              <a:rPr lang="en-US" altLang="ko-KR" sz="1600" dirty="0">
                <a:latin typeface="Consolas" panose="020B0609020204030204" pitchFamily="49" charset="0"/>
              </a:rPr>
              <a:t>int PAPER_HEIGHT = 120;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latin typeface="Consolas" panose="020B0609020204030204" pitchFamily="49" charset="0"/>
              </a:rPr>
              <a:t>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02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인터페이스간 상속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상황의 제시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D3C9CCE-7805-4755-997E-0B960A3FF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63281" y="1346428"/>
            <a:ext cx="2030895" cy="1547349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F730B67A-9EE3-40E4-A560-3B16B5737470}"/>
              </a:ext>
            </a:extLst>
          </p:cNvPr>
          <p:cNvSpPr/>
          <p:nvPr/>
        </p:nvSpPr>
        <p:spPr>
          <a:xfrm>
            <a:off x="1788229" y="2753654"/>
            <a:ext cx="3701003" cy="1507322"/>
          </a:xfrm>
          <a:custGeom>
            <a:avLst/>
            <a:gdLst>
              <a:gd name="connsiteX0" fmla="*/ 0 w 2835965"/>
              <a:gd name="connsiteY0" fmla="*/ 0 h 1507322"/>
              <a:gd name="connsiteX1" fmla="*/ 450574 w 2835965"/>
              <a:gd name="connsiteY1" fmla="*/ 848139 h 1507322"/>
              <a:gd name="connsiteX2" fmla="*/ 1815548 w 2835965"/>
              <a:gd name="connsiteY2" fmla="*/ 848139 h 1507322"/>
              <a:gd name="connsiteX3" fmla="*/ 2504661 w 2835965"/>
              <a:gd name="connsiteY3" fmla="*/ 1417983 h 1507322"/>
              <a:gd name="connsiteX4" fmla="*/ 2835965 w 2835965"/>
              <a:gd name="connsiteY4" fmla="*/ 1497496 h 15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5965" h="1507322">
                <a:moveTo>
                  <a:pt x="0" y="0"/>
                </a:moveTo>
                <a:cubicBezTo>
                  <a:pt x="73991" y="353391"/>
                  <a:pt x="147983" y="706783"/>
                  <a:pt x="450574" y="848139"/>
                </a:cubicBezTo>
                <a:cubicBezTo>
                  <a:pt x="753165" y="989495"/>
                  <a:pt x="1473200" y="753165"/>
                  <a:pt x="1815548" y="848139"/>
                </a:cubicBezTo>
                <a:cubicBezTo>
                  <a:pt x="2157896" y="943113"/>
                  <a:pt x="2334592" y="1309757"/>
                  <a:pt x="2504661" y="1417983"/>
                </a:cubicBezTo>
                <a:cubicBezTo>
                  <a:pt x="2674731" y="1526209"/>
                  <a:pt x="2755348" y="1511852"/>
                  <a:pt x="2835965" y="14974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687985D4-34CF-41C0-A6B0-79554B58EDBB}"/>
              </a:ext>
            </a:extLst>
          </p:cNvPr>
          <p:cNvSpPr/>
          <p:nvPr/>
        </p:nvSpPr>
        <p:spPr>
          <a:xfrm>
            <a:off x="2729134" y="2058903"/>
            <a:ext cx="2749496" cy="460416"/>
          </a:xfrm>
          <a:custGeom>
            <a:avLst/>
            <a:gdLst>
              <a:gd name="connsiteX0" fmla="*/ 0 w 1934817"/>
              <a:gd name="connsiteY0" fmla="*/ 244177 h 460416"/>
              <a:gd name="connsiteX1" fmla="*/ 490330 w 1934817"/>
              <a:gd name="connsiteY1" fmla="*/ 5638 h 460416"/>
              <a:gd name="connsiteX2" fmla="*/ 1285461 w 1934817"/>
              <a:gd name="connsiteY2" fmla="*/ 456212 h 460416"/>
              <a:gd name="connsiteX3" fmla="*/ 1749287 w 1934817"/>
              <a:gd name="connsiteY3" fmla="*/ 230925 h 460416"/>
              <a:gd name="connsiteX4" fmla="*/ 1934817 w 1934817"/>
              <a:gd name="connsiteY4" fmla="*/ 230925 h 46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4817" h="460416">
                <a:moveTo>
                  <a:pt x="0" y="244177"/>
                </a:moveTo>
                <a:cubicBezTo>
                  <a:pt x="138043" y="107238"/>
                  <a:pt x="276086" y="-29701"/>
                  <a:pt x="490330" y="5638"/>
                </a:cubicBezTo>
                <a:cubicBezTo>
                  <a:pt x="704574" y="40977"/>
                  <a:pt x="1075635" y="418664"/>
                  <a:pt x="1285461" y="456212"/>
                </a:cubicBezTo>
                <a:cubicBezTo>
                  <a:pt x="1495287" y="493760"/>
                  <a:pt x="1641061" y="268473"/>
                  <a:pt x="1749287" y="230925"/>
                </a:cubicBezTo>
                <a:cubicBezTo>
                  <a:pt x="1857513" y="193377"/>
                  <a:pt x="1896165" y="212151"/>
                  <a:pt x="1934817" y="2309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9C0239B-8817-461C-A825-F9F24070F3CA}"/>
              </a:ext>
            </a:extLst>
          </p:cNvPr>
          <p:cNvSpPr/>
          <p:nvPr/>
        </p:nvSpPr>
        <p:spPr>
          <a:xfrm rot="1000538">
            <a:off x="3726359" y="1924402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21C5E9F-6193-4CD6-B035-DF337463D4A9}"/>
              </a:ext>
            </a:extLst>
          </p:cNvPr>
          <p:cNvSpPr/>
          <p:nvPr/>
        </p:nvSpPr>
        <p:spPr>
          <a:xfrm rot="698595">
            <a:off x="3559047" y="3215625"/>
            <a:ext cx="1371602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97C68CB-5FCA-444A-BFEF-32533374470E}"/>
              </a:ext>
            </a:extLst>
          </p:cNvPr>
          <p:cNvSpPr/>
          <p:nvPr/>
        </p:nvSpPr>
        <p:spPr>
          <a:xfrm>
            <a:off x="1100635" y="3967465"/>
            <a:ext cx="417443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interface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void print(String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(String doc);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그래픽 9" descr="팩스">
            <a:extLst>
              <a:ext uri="{FF2B5EF4-FFF2-40B4-BE49-F238E27FC236}">
                <a16:creationId xmlns:a16="http://schemas.microsoft.com/office/drawing/2014/main" xmlns="" id="{89B0DA38-9290-4747-91A7-DE93C87E6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77853" y="1477190"/>
            <a:ext cx="1106557" cy="1106557"/>
          </a:xfrm>
          <a:prstGeom prst="rect">
            <a:avLst/>
          </a:prstGeom>
        </p:spPr>
      </p:pic>
      <p:pic>
        <p:nvPicPr>
          <p:cNvPr id="11" name="그래픽 10" descr="팩스">
            <a:extLst>
              <a:ext uri="{FF2B5EF4-FFF2-40B4-BE49-F238E27FC236}">
                <a16:creationId xmlns:a16="http://schemas.microsoft.com/office/drawing/2014/main" xmlns="" id="{F320354F-52F0-4423-96DA-055447150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77852" y="3577659"/>
            <a:ext cx="1106557" cy="11065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BED43FC-D4A5-4B04-AE1E-7532C45F9119}"/>
              </a:ext>
            </a:extLst>
          </p:cNvPr>
          <p:cNvSpPr/>
          <p:nvPr/>
        </p:nvSpPr>
        <p:spPr>
          <a:xfrm>
            <a:off x="5350632" y="2550878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삼성 프린터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2A1C379-02F2-44E5-AEEB-129C3035FD90}"/>
              </a:ext>
            </a:extLst>
          </p:cNvPr>
          <p:cNvSpPr/>
          <p:nvPr/>
        </p:nvSpPr>
        <p:spPr>
          <a:xfrm>
            <a:off x="5350632" y="4661443"/>
            <a:ext cx="137160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LG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프린터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F01C2AE-3747-4E18-ABF4-63EF968D7962}"/>
              </a:ext>
            </a:extLst>
          </p:cNvPr>
          <p:cNvSpPr/>
          <p:nvPr/>
        </p:nvSpPr>
        <p:spPr>
          <a:xfrm>
            <a:off x="1395630" y="5171865"/>
            <a:ext cx="3955002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컬러 출력 위한 메소드 추가되면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시스템 전체에 문제 발생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A63D157-B38B-469A-8326-4AFA6C733003}"/>
              </a:ext>
            </a:extLst>
          </p:cNvPr>
          <p:cNvSpPr/>
          <p:nvPr/>
        </p:nvSpPr>
        <p:spPr>
          <a:xfrm>
            <a:off x="6814273" y="1712574"/>
            <a:ext cx="4752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이 클래스에서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메소드 구현해야 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073F8A6-7D52-4C91-916F-41F387D284D9}"/>
              </a:ext>
            </a:extLst>
          </p:cNvPr>
          <p:cNvSpPr/>
          <p:nvPr/>
        </p:nvSpPr>
        <p:spPr>
          <a:xfrm>
            <a:off x="6797852" y="3753958"/>
            <a:ext cx="489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LPrinterDriver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Printable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public void print(String doc) {...}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이 클래스에서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printCMYK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메소드 구현해야 함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2E027D1-8116-4396-A2E3-84ECAC1C4D43}"/>
              </a:ext>
            </a:extLst>
          </p:cNvPr>
          <p:cNvSpPr/>
          <p:nvPr/>
        </p:nvSpPr>
        <p:spPr>
          <a:xfrm>
            <a:off x="5477852" y="5453467"/>
            <a:ext cx="60885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인터페이스를 구현하는 클래스는 해당 인터페이스의 모든 추상 메소드를 구현해야 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그래야 인스턴스 생성 가능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9461</TotalTime>
  <Words>1265</Words>
  <Application>Microsoft Office PowerPoint</Application>
  <PresentationFormat>사용자 지정</PresentationFormat>
  <Paragraphs>274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추억</vt:lpstr>
      <vt:lpstr> 열혈 Java 프로그래밍</vt:lpstr>
      <vt:lpstr>17-1.  인터페이스의 기본과 그 의미</vt:lpstr>
      <vt:lpstr>PowerPoint 프레젠테이션</vt:lpstr>
      <vt:lpstr>PowerPoint 프레젠테이션</vt:lpstr>
      <vt:lpstr>PowerPoint 프레젠테이션</vt:lpstr>
      <vt:lpstr>PowerPoint 프레젠테이션</vt:lpstr>
      <vt:lpstr>17-2. 인터페이스의 문법 구성과 추상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305</cp:lastModifiedBy>
  <cp:revision>1431</cp:revision>
  <dcterms:created xsi:type="dcterms:W3CDTF">2017-07-09T08:11:09Z</dcterms:created>
  <dcterms:modified xsi:type="dcterms:W3CDTF">2019-04-12T23:41:46Z</dcterms:modified>
</cp:coreProperties>
</file>