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4" r:id="rId4"/>
    <p:sldId id="266" r:id="rId5"/>
    <p:sldId id="267" r:id="rId6"/>
    <p:sldId id="263" r:id="rId7"/>
    <p:sldId id="269" r:id="rId8"/>
    <p:sldId id="270" r:id="rId9"/>
    <p:sldId id="271" r:id="rId10"/>
    <p:sldId id="272" r:id="rId11"/>
    <p:sldId id="273" r:id="rId12"/>
    <p:sldId id="274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4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followthehashtag.com/datasets/170000-uk-geolocated-tweets-free-twitter-datas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5261-5EB5-2045-B781-1FF2CDA45C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Tweet </a:t>
            </a:r>
            <a:r>
              <a:rPr lang="en-GB" dirty="0" smtClean="0"/>
              <a:t>Geolocation </a:t>
            </a:r>
            <a:r>
              <a:rPr lang="en-GB" dirty="0"/>
              <a:t>Identifier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F3503-F6D0-724E-87C7-B4C18B0D3A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Patrick, Jonathan and Roberto</a:t>
            </a:r>
          </a:p>
        </p:txBody>
      </p:sp>
    </p:spTree>
    <p:extLst>
      <p:ext uri="{BB962C8B-B14F-4D97-AF65-F5344CB8AC3E}">
        <p14:creationId xmlns:p14="http://schemas.microsoft.com/office/powerpoint/2010/main" val="101215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SVC model</a:t>
            </a:r>
            <a:br>
              <a:rPr lang="en-US" dirty="0" smtClean="0"/>
            </a:br>
            <a:r>
              <a:rPr lang="en-US" dirty="0" smtClean="0"/>
              <a:t>(SVC: Support Vector Classifier)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72" y="3331288"/>
            <a:ext cx="2431868" cy="2616430"/>
          </a:xfrm>
        </p:spPr>
      </p:pic>
      <p:sp>
        <p:nvSpPr>
          <p:cNvPr id="4" name="Rectangle 3"/>
          <p:cNvSpPr/>
          <p:nvPr/>
        </p:nvSpPr>
        <p:spPr>
          <a:xfrm>
            <a:off x="555172" y="6192519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>
                <a:latin typeface="+mj-lt"/>
              </a:rPr>
              <a:t>Bennett, Kristin P.; Campbell, Colin (2000). "Support Vector Machines: Hype or Hallelujah?" </a:t>
            </a:r>
            <a:r>
              <a:rPr lang="en-US" sz="1000" dirty="0" smtClean="0">
                <a:latin typeface="+mj-lt"/>
              </a:rPr>
              <a:t>.</a:t>
            </a:r>
            <a:r>
              <a:rPr lang="en-US" sz="1000" dirty="0">
                <a:latin typeface="+mj-lt"/>
              </a:rPr>
              <a:t> </a:t>
            </a:r>
            <a:r>
              <a:rPr lang="en-US" sz="1000" i="1" dirty="0">
                <a:latin typeface="+mj-lt"/>
              </a:rPr>
              <a:t>SIGKDD Explorations</a:t>
            </a:r>
            <a:r>
              <a:rPr lang="en-US" sz="1000" dirty="0">
                <a:latin typeface="+mj-lt"/>
              </a:rPr>
              <a:t>. </a:t>
            </a:r>
            <a:r>
              <a:rPr lang="en-US" sz="1000" b="1" dirty="0">
                <a:latin typeface="+mj-lt"/>
              </a:rPr>
              <a:t>2</a:t>
            </a:r>
            <a:r>
              <a:rPr lang="en-US" sz="1000" dirty="0">
                <a:latin typeface="+mj-lt"/>
              </a:rPr>
              <a:t> (2): 1–13. </a:t>
            </a:r>
            <a:endParaRPr lang="en-US" sz="1000" dirty="0" smtClean="0">
              <a:latin typeface="+mj-lt"/>
            </a:endParaRPr>
          </a:p>
          <a:p>
            <a:endParaRPr lang="en-US" sz="1000" dirty="0">
              <a:latin typeface="+mj-lt"/>
            </a:endParaRPr>
          </a:p>
          <a:p>
            <a:r>
              <a:rPr lang="en-US" sz="1000" dirty="0">
                <a:latin typeface="+mj-lt"/>
              </a:rPr>
              <a:t>https://medium.com/analytics-vidhya/support-vector-machine-86bbcb650e81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3840" y="1966220"/>
            <a:ext cx="9553303" cy="3676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dirty="0" smtClean="0"/>
              <a:t>High </a:t>
            </a:r>
            <a:r>
              <a:rPr lang="en-US" dirty="0"/>
              <a:t>dimensional input </a:t>
            </a:r>
            <a:r>
              <a:rPr lang="en-US" dirty="0" smtClean="0"/>
              <a:t>space</a:t>
            </a:r>
          </a:p>
          <a:p>
            <a:pPr>
              <a:buFont typeface="+mj-lt"/>
              <a:buAutoNum type="arabicPeriod"/>
            </a:pPr>
            <a:r>
              <a:rPr lang="en-US" dirty="0"/>
              <a:t>Document vectors are </a:t>
            </a:r>
            <a:r>
              <a:rPr lang="en-US" dirty="0" smtClean="0"/>
              <a:t>sparse</a:t>
            </a:r>
          </a:p>
          <a:p>
            <a:pPr>
              <a:buFont typeface="+mj-lt"/>
              <a:buAutoNum type="arabicPeriod"/>
            </a:pPr>
            <a:r>
              <a:rPr lang="en-US" dirty="0"/>
              <a:t>Most text categorization problems are linearly </a:t>
            </a:r>
            <a:r>
              <a:rPr lang="en-US" dirty="0" smtClean="0"/>
              <a:t>separable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201318" y="5727610"/>
            <a:ext cx="16674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</a:t>
            </a:r>
            <a:r>
              <a:rPr lang="en-US" sz="1000" dirty="0" smtClean="0"/>
              <a:t>ade with Mathematica</a:t>
            </a:r>
            <a:r>
              <a:rPr lang="en-US" sz="1000" baseline="30000" dirty="0" smtClean="0"/>
              <a:t>®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3097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0905" y="2808515"/>
            <a:ext cx="4199466" cy="1320800"/>
          </a:xfrm>
        </p:spPr>
        <p:txBody>
          <a:bodyPr/>
          <a:lstStyle/>
          <a:p>
            <a:pPr algn="ctr"/>
            <a:r>
              <a:rPr lang="en-US" dirty="0" smtClean="0"/>
              <a:t>Transport Data and Front 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9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6923" y="2987040"/>
            <a:ext cx="4364929" cy="1320800"/>
          </a:xfrm>
        </p:spPr>
        <p:txBody>
          <a:bodyPr/>
          <a:lstStyle/>
          <a:p>
            <a:r>
              <a:rPr lang="en-US" dirty="0" smtClean="0"/>
              <a:t>Front End Concept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186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0905" y="2808515"/>
            <a:ext cx="4199466" cy="1320800"/>
          </a:xfrm>
        </p:spPr>
        <p:txBody>
          <a:bodyPr/>
          <a:lstStyle/>
          <a:p>
            <a:pPr algn="ctr"/>
            <a:r>
              <a:rPr lang="en-US" dirty="0" smtClean="0"/>
              <a:t>Demonstration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60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67" y="1423169"/>
            <a:ext cx="9056601" cy="3880773"/>
          </a:xfrm>
        </p:spPr>
        <p:txBody>
          <a:bodyPr>
            <a:normAutofit/>
          </a:bodyPr>
          <a:lstStyle/>
          <a:p>
            <a:r>
              <a:rPr lang="en-US" sz="2000" dirty="0"/>
              <a:t>Demographic lexica have potential for widespread use in </a:t>
            </a:r>
            <a:r>
              <a:rPr lang="en-US" sz="2000" b="1" dirty="0">
                <a:solidFill>
                  <a:srgbClr val="FF0000"/>
                </a:solidFill>
              </a:rPr>
              <a:t>social science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FF0000"/>
                </a:solidFill>
              </a:rPr>
              <a:t>economic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FF0000"/>
                </a:solidFill>
              </a:rPr>
              <a:t>business applications</a:t>
            </a:r>
            <a:r>
              <a:rPr lang="en-US" sz="2000" dirty="0"/>
              <a:t>.</a:t>
            </a:r>
          </a:p>
          <a:p>
            <a:r>
              <a:rPr lang="en-US" sz="2000" dirty="0" smtClean="0"/>
              <a:t>Accurate </a:t>
            </a:r>
            <a:r>
              <a:rPr lang="en-US" sz="2000" dirty="0"/>
              <a:t>estimation of user location is an important factor for many online services, such as </a:t>
            </a:r>
            <a:r>
              <a:rPr lang="en-US" sz="2000" b="1" dirty="0"/>
              <a:t>recommendation systems </a:t>
            </a:r>
            <a:r>
              <a:rPr lang="en-US" sz="2000" dirty="0"/>
              <a:t>(</a:t>
            </a:r>
            <a:r>
              <a:rPr lang="en-US" sz="2000" dirty="0" err="1"/>
              <a:t>Quercia</a:t>
            </a:r>
            <a:r>
              <a:rPr lang="en-US" sz="2000" dirty="0"/>
              <a:t> et al., 2010), </a:t>
            </a:r>
            <a:r>
              <a:rPr lang="en-US" sz="2000" b="1" dirty="0"/>
              <a:t>event detection </a:t>
            </a:r>
            <a:r>
              <a:rPr lang="en-US" sz="2000" dirty="0"/>
              <a:t>(</a:t>
            </a:r>
            <a:r>
              <a:rPr lang="en-US" sz="2000" dirty="0" err="1"/>
              <a:t>Sakaki</a:t>
            </a:r>
            <a:r>
              <a:rPr lang="en-US" sz="2000" dirty="0"/>
              <a:t> et al., 2010), and </a:t>
            </a:r>
            <a:r>
              <a:rPr lang="en-US" sz="2000" b="1" dirty="0" smtClean="0"/>
              <a:t>disaster management </a:t>
            </a:r>
            <a:r>
              <a:rPr lang="en-US" sz="2000" dirty="0" smtClean="0"/>
              <a:t>(</a:t>
            </a:r>
            <a:r>
              <a:rPr lang="en-US" sz="2000" dirty="0" err="1"/>
              <a:t>Carley</a:t>
            </a:r>
            <a:r>
              <a:rPr lang="en-US" sz="2000" dirty="0"/>
              <a:t> et al., 2016).</a:t>
            </a:r>
          </a:p>
          <a:p>
            <a:r>
              <a:rPr lang="en-US" sz="2000" dirty="0"/>
              <a:t>However, the vast majority of text classification articles and tutorials on the internet are binary text classification such as email </a:t>
            </a:r>
            <a:r>
              <a:rPr lang="en-US" sz="2000" b="1" dirty="0"/>
              <a:t>spam </a:t>
            </a:r>
            <a:r>
              <a:rPr lang="en-US" sz="2000" b="1" dirty="0" smtClean="0"/>
              <a:t>filtering</a:t>
            </a:r>
            <a:r>
              <a:rPr lang="en-US" sz="2000" dirty="0" smtClean="0"/>
              <a:t>, </a:t>
            </a:r>
            <a:r>
              <a:rPr lang="en-US" sz="2000" b="1" dirty="0"/>
              <a:t>sentiment analysis </a:t>
            </a:r>
            <a:r>
              <a:rPr lang="en-US" sz="2000" dirty="0"/>
              <a:t>(positive vs. negative).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most cases, our </a:t>
            </a:r>
            <a:r>
              <a:rPr lang="en-US" sz="2000" b="1" dirty="0" smtClean="0"/>
              <a:t>REAL WORLD</a:t>
            </a:r>
            <a:r>
              <a:rPr lang="en-US" sz="2000" dirty="0" smtClean="0"/>
              <a:t> </a:t>
            </a:r>
            <a:r>
              <a:rPr lang="en-US" sz="2000" dirty="0"/>
              <a:t>problem are </a:t>
            </a:r>
            <a:r>
              <a:rPr lang="en-US" sz="2000" b="1" dirty="0" smtClean="0"/>
              <a:t>MUCH</a:t>
            </a:r>
            <a:r>
              <a:rPr lang="en-US" sz="2000" dirty="0" smtClean="0"/>
              <a:t> </a:t>
            </a:r>
            <a:r>
              <a:rPr lang="en-US" sz="2000" dirty="0"/>
              <a:t>more complicated than that.</a:t>
            </a:r>
          </a:p>
        </p:txBody>
      </p:sp>
      <p:sp>
        <p:nvSpPr>
          <p:cNvPr id="4" name="Rectangle 3"/>
          <p:cNvSpPr/>
          <p:nvPr/>
        </p:nvSpPr>
        <p:spPr>
          <a:xfrm>
            <a:off x="555522" y="5612506"/>
            <a:ext cx="947239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/>
              <a:t>Quercia</a:t>
            </a:r>
            <a:r>
              <a:rPr lang="en-US" sz="1000" dirty="0"/>
              <a:t>, Daniele, et al. "Recommending social events from mobile phone location data." 2010 IEEE international conference on data mining. IEEE, 2010.</a:t>
            </a:r>
          </a:p>
          <a:p>
            <a:endParaRPr lang="en-US" sz="1000" dirty="0" smtClean="0"/>
          </a:p>
          <a:p>
            <a:r>
              <a:rPr lang="en-US" sz="1000" dirty="0" smtClean="0"/>
              <a:t>Takeshi </a:t>
            </a:r>
            <a:r>
              <a:rPr lang="en-US" sz="1000" b="1" dirty="0" err="1"/>
              <a:t>Sakaki</a:t>
            </a:r>
            <a:r>
              <a:rPr lang="en-US" sz="1000" dirty="0"/>
              <a:t>, Makoto Okazaki, and Yutaka Matsuo. 2010. Earthquake shakes Twitter users: real-time event detection by social sensors. In Proceedings of the 19th International conference on World Wide Web (WWW '10). ACM, 851-860</a:t>
            </a:r>
            <a:r>
              <a:rPr lang="en-US" sz="1000" dirty="0" smtClean="0"/>
              <a:t>.</a:t>
            </a:r>
          </a:p>
          <a:p>
            <a:endParaRPr lang="en-US" sz="1000" dirty="0"/>
          </a:p>
          <a:p>
            <a:r>
              <a:rPr lang="en-US" sz="1000" dirty="0" err="1"/>
              <a:t>Carley</a:t>
            </a:r>
            <a:r>
              <a:rPr lang="en-US" sz="1000" dirty="0"/>
              <a:t>, Kathleen M., et al. "Crowd sourcing disaster management: The complex nature of Twitter usage in Padang Indonesia." Safety science 90 (2016): 48-61.</a:t>
            </a:r>
            <a:endParaRPr lang="en-US" sz="1000" dirty="0" smtClean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747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173" y="2530880"/>
            <a:ext cx="8939107" cy="152443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dirty="0" smtClean="0"/>
              <a:t>Locate the county from a tweet without a geolocation tag using </a:t>
            </a:r>
            <a:r>
              <a:rPr lang="en-US" sz="2800" b="1" dirty="0" smtClean="0"/>
              <a:t>multi-class </a:t>
            </a:r>
            <a:r>
              <a:rPr lang="en-US" sz="2800" b="1" dirty="0"/>
              <a:t>text classification  </a:t>
            </a:r>
          </a:p>
        </p:txBody>
      </p:sp>
    </p:spTree>
    <p:extLst>
      <p:ext uri="{BB962C8B-B14F-4D97-AF65-F5344CB8AC3E}">
        <p14:creationId xmlns:p14="http://schemas.microsoft.com/office/powerpoint/2010/main" val="254178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8149"/>
            <a:ext cx="9746826" cy="495649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Single </a:t>
            </a:r>
            <a:r>
              <a:rPr lang="en-US" sz="2400" dirty="0"/>
              <a:t>tweets rarely contain enough information by themselves to reliably infer a </a:t>
            </a:r>
            <a:r>
              <a:rPr lang="en-US" sz="2400" dirty="0" smtClean="0"/>
              <a:t>location;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Large </a:t>
            </a:r>
            <a:r>
              <a:rPr lang="en-US" sz="2400" dirty="0"/>
              <a:t>number of labels </a:t>
            </a:r>
            <a:r>
              <a:rPr lang="en-US" sz="2400" dirty="0" smtClean="0"/>
              <a:t>combinations that </a:t>
            </a:r>
            <a:r>
              <a:rPr lang="en-US" sz="2400" dirty="0"/>
              <a:t>grows exponentially, high dimensionality, </a:t>
            </a:r>
            <a:r>
              <a:rPr lang="en-US" sz="2400" dirty="0" smtClean="0"/>
              <a:t>unbalanced data;</a:t>
            </a:r>
          </a:p>
          <a:p>
            <a:r>
              <a:rPr lang="en-US" sz="2400" dirty="0" smtClean="0"/>
              <a:t>Some proposed solutions:</a:t>
            </a:r>
          </a:p>
          <a:p>
            <a:pPr lvl="2"/>
            <a:r>
              <a:rPr lang="en-US" sz="2000" dirty="0"/>
              <a:t>Exploiting correlations among labels to facilitate multi label </a:t>
            </a:r>
            <a:r>
              <a:rPr lang="en-US" sz="2000" dirty="0" smtClean="0"/>
              <a:t>learning</a:t>
            </a:r>
          </a:p>
          <a:p>
            <a:pPr lvl="2"/>
            <a:r>
              <a:rPr lang="en-US" sz="2000" dirty="0"/>
              <a:t>Proposing new features selection methods that are suitable for the nature of multi label </a:t>
            </a:r>
            <a:r>
              <a:rPr lang="en-US" sz="2000" dirty="0" smtClean="0"/>
              <a:t>datasets</a:t>
            </a:r>
          </a:p>
          <a:p>
            <a:pPr lvl="2"/>
            <a:r>
              <a:rPr lang="en-US" sz="2000" dirty="0" smtClean="0"/>
              <a:t> Construct a </a:t>
            </a:r>
            <a:r>
              <a:rPr lang="en-US" sz="2000" dirty="0"/>
              <a:t>hierarchy of ML classifiers where each classifier </a:t>
            </a:r>
            <a:r>
              <a:rPr lang="en-US" sz="2000" dirty="0" smtClean="0"/>
              <a:t>considers small subset of labels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66513" y="5862565"/>
            <a:ext cx="1016846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222222"/>
                </a:solidFill>
              </a:rPr>
              <a:t>Alazaidah</a:t>
            </a:r>
            <a:r>
              <a:rPr lang="en-US" sz="1000" dirty="0">
                <a:solidFill>
                  <a:srgbClr val="222222"/>
                </a:solidFill>
              </a:rPr>
              <a:t>, </a:t>
            </a:r>
            <a:r>
              <a:rPr lang="en-US" sz="1000" dirty="0" err="1">
                <a:solidFill>
                  <a:srgbClr val="222222"/>
                </a:solidFill>
              </a:rPr>
              <a:t>Raed</a:t>
            </a:r>
            <a:r>
              <a:rPr lang="en-US" sz="1000" dirty="0">
                <a:solidFill>
                  <a:srgbClr val="222222"/>
                </a:solidFill>
              </a:rPr>
              <a:t>, and </a:t>
            </a:r>
            <a:r>
              <a:rPr lang="en-US" sz="1000" dirty="0" err="1">
                <a:solidFill>
                  <a:srgbClr val="222222"/>
                </a:solidFill>
              </a:rPr>
              <a:t>Farzana</a:t>
            </a:r>
            <a:r>
              <a:rPr lang="en-US" sz="1000" dirty="0">
                <a:solidFill>
                  <a:srgbClr val="222222"/>
                </a:solidFill>
              </a:rPr>
              <a:t> </a:t>
            </a:r>
            <a:r>
              <a:rPr lang="en-US" sz="1000" dirty="0" err="1">
                <a:solidFill>
                  <a:srgbClr val="222222"/>
                </a:solidFill>
              </a:rPr>
              <a:t>Kabir</a:t>
            </a:r>
            <a:r>
              <a:rPr lang="en-US" sz="1000" dirty="0">
                <a:solidFill>
                  <a:srgbClr val="222222"/>
                </a:solidFill>
              </a:rPr>
              <a:t> Ahmad. "Trending challenges in multi label classification." </a:t>
            </a:r>
            <a:r>
              <a:rPr lang="en-US" sz="1000" i="1" dirty="0">
                <a:solidFill>
                  <a:srgbClr val="222222"/>
                </a:solidFill>
              </a:rPr>
              <a:t>International Journal of Advanced Computer Science and Applications</a:t>
            </a:r>
            <a:r>
              <a:rPr lang="en-US" sz="1000" dirty="0">
                <a:solidFill>
                  <a:srgbClr val="222222"/>
                </a:solidFill>
              </a:rPr>
              <a:t> 7.10 (2016): 127-131</a:t>
            </a:r>
            <a:r>
              <a:rPr lang="en-US" sz="1000" dirty="0" smtClean="0">
                <a:solidFill>
                  <a:srgbClr val="222222"/>
                </a:solidFill>
              </a:rPr>
              <a:t>.</a:t>
            </a:r>
          </a:p>
          <a:p>
            <a:endParaRPr lang="en-US" sz="1000" dirty="0">
              <a:solidFill>
                <a:srgbClr val="222222"/>
              </a:solidFill>
            </a:endParaRPr>
          </a:p>
          <a:p>
            <a:r>
              <a:rPr lang="en-US" sz="1000" dirty="0" err="1"/>
              <a:t>Grigorios</a:t>
            </a:r>
            <a:r>
              <a:rPr lang="en-US" sz="1000" dirty="0"/>
              <a:t> </a:t>
            </a:r>
            <a:r>
              <a:rPr lang="en-US" sz="1000" dirty="0" err="1"/>
              <a:t>Tsoumakas</a:t>
            </a:r>
            <a:r>
              <a:rPr lang="en-US" sz="1000" dirty="0"/>
              <a:t>, </a:t>
            </a:r>
            <a:r>
              <a:rPr lang="en-US" sz="1000" dirty="0" err="1"/>
              <a:t>Ioannis</a:t>
            </a:r>
            <a:r>
              <a:rPr lang="en-US" sz="1000" dirty="0"/>
              <a:t> </a:t>
            </a:r>
            <a:r>
              <a:rPr lang="en-US" sz="1000" dirty="0" err="1"/>
              <a:t>Katakis</a:t>
            </a:r>
            <a:r>
              <a:rPr lang="en-US" sz="1000" dirty="0"/>
              <a:t>, and </a:t>
            </a:r>
            <a:r>
              <a:rPr lang="en-US" sz="1000" dirty="0" err="1"/>
              <a:t>Ioannis</a:t>
            </a:r>
            <a:r>
              <a:rPr lang="en-US" sz="1000" dirty="0"/>
              <a:t> </a:t>
            </a:r>
            <a:r>
              <a:rPr lang="en-US" sz="1000" dirty="0" err="1"/>
              <a:t>Vlahavas</a:t>
            </a:r>
            <a:r>
              <a:rPr lang="en-US" sz="1000" dirty="0"/>
              <a:t>. </a:t>
            </a:r>
            <a:r>
              <a:rPr lang="en-US" sz="1000" dirty="0" smtClean="0"/>
              <a:t>2008. Effective </a:t>
            </a:r>
            <a:r>
              <a:rPr lang="en-US" sz="1000" dirty="0"/>
              <a:t>and efficient </a:t>
            </a:r>
            <a:r>
              <a:rPr lang="en-US" sz="1000" dirty="0" err="1"/>
              <a:t>multilabel</a:t>
            </a:r>
            <a:r>
              <a:rPr lang="en-US" sz="1000" dirty="0"/>
              <a:t> classification in domains with </a:t>
            </a:r>
            <a:r>
              <a:rPr lang="en-US" sz="1000" dirty="0" smtClean="0"/>
              <a:t>large number </a:t>
            </a:r>
            <a:r>
              <a:rPr lang="en-US" sz="1000" dirty="0"/>
              <a:t>of labels. In Proceedings of the ECML/PKDD 2008 </a:t>
            </a:r>
            <a:r>
              <a:rPr lang="en-US" sz="1000" dirty="0" smtClean="0"/>
              <a:t>Workshop on </a:t>
            </a:r>
            <a:r>
              <a:rPr lang="en-US" sz="1000" dirty="0"/>
              <a:t>Mining Multidimensional Data (MMD’08)</a:t>
            </a:r>
          </a:p>
        </p:txBody>
      </p:sp>
    </p:spTree>
    <p:extLst>
      <p:ext uri="{BB962C8B-B14F-4D97-AF65-F5344CB8AC3E}">
        <p14:creationId xmlns:p14="http://schemas.microsoft.com/office/powerpoint/2010/main" val="13871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4329"/>
            <a:ext cx="8596668" cy="1320800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2679" y="1270000"/>
            <a:ext cx="7248319" cy="48447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40280" y="6245274"/>
            <a:ext cx="10081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http://followthehashtag.com/datasets/170000-uk-geolocated-tweets-free-twitter-dataset/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80" y="1606519"/>
            <a:ext cx="8669644" cy="451986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544329"/>
            <a:ext cx="8596668" cy="1320800"/>
          </a:xfrm>
        </p:spPr>
        <p:txBody>
          <a:bodyPr/>
          <a:lstStyle/>
          <a:p>
            <a:r>
              <a:rPr lang="en-US" dirty="0" err="1" smtClean="0"/>
              <a:t>Wordcloud</a:t>
            </a:r>
            <a:r>
              <a:rPr lang="en-US" dirty="0" smtClean="0"/>
              <a:t> of the most used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69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9392" y="2808515"/>
            <a:ext cx="4210352" cy="1320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ETL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8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670905" y="2808515"/>
            <a:ext cx="4199466" cy="1320800"/>
          </a:xfrm>
        </p:spPr>
        <p:txBody>
          <a:bodyPr/>
          <a:lstStyle/>
          <a:p>
            <a:pPr algn="ctr"/>
            <a:r>
              <a:rPr lang="en-US" dirty="0" smtClean="0"/>
              <a:t>Training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0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 Comparison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04" y="1484272"/>
            <a:ext cx="7450913" cy="54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55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2726C8"/>
      </a:accent1>
      <a:accent2>
        <a:srgbClr val="4E76A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4450</TotalTime>
  <Words>387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Tweet Geolocation Identifier</vt:lpstr>
      <vt:lpstr>Motivation</vt:lpstr>
      <vt:lpstr>Project Goals</vt:lpstr>
      <vt:lpstr>Challenges</vt:lpstr>
      <vt:lpstr>Dataset</vt:lpstr>
      <vt:lpstr>Wordcloud of the most used words</vt:lpstr>
      <vt:lpstr>Data ETL</vt:lpstr>
      <vt:lpstr>Training Models</vt:lpstr>
      <vt:lpstr>Accuracy Comparison</vt:lpstr>
      <vt:lpstr>Linear SVC model (SVC: Support Vector Classifier)</vt:lpstr>
      <vt:lpstr>Transport Data and Front End</vt:lpstr>
      <vt:lpstr>Front End Concept 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Tweet Country Identifier</dc:title>
  <dc:creator>patrick murphy</dc:creator>
  <cp:lastModifiedBy>Roberto</cp:lastModifiedBy>
  <cp:revision>28</cp:revision>
  <dcterms:created xsi:type="dcterms:W3CDTF">2020-02-05T00:51:15Z</dcterms:created>
  <dcterms:modified xsi:type="dcterms:W3CDTF">2020-02-12T00:43:03Z</dcterms:modified>
</cp:coreProperties>
</file>