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8" r:id="rId2"/>
    <p:sldId id="256" r:id="rId3"/>
    <p:sldId id="257" r:id="rId4"/>
    <p:sldId id="259" r:id="rId5"/>
    <p:sldId id="260" r:id="rId6"/>
    <p:sldId id="262" r:id="rId7"/>
    <p:sldId id="263" r:id="rId8"/>
    <p:sldId id="264" r:id="rId9"/>
    <p:sldId id="265" r:id="rId10"/>
    <p:sldId id="267" r:id="rId11"/>
    <p:sldId id="269" r:id="rId12"/>
    <p:sldId id="270" r:id="rId13"/>
    <p:sldId id="271" r:id="rId14"/>
    <p:sldId id="272" r:id="rId15"/>
    <p:sldId id="273" r:id="rId16"/>
    <p:sldId id="274" r:id="rId17"/>
    <p:sldId id="276" r:id="rId18"/>
    <p:sldId id="275"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90" r:id="rId32"/>
    <p:sldId id="293" r:id="rId33"/>
    <p:sldId id="289" r:id="rId34"/>
    <p:sldId id="291" r:id="rId35"/>
    <p:sldId id="292" r:id="rId36"/>
    <p:sldId id="295" r:id="rId37"/>
    <p:sldId id="294" r:id="rId38"/>
    <p:sldId id="298" r:id="rId39"/>
    <p:sldId id="299" r:id="rId40"/>
    <p:sldId id="296" r:id="rId41"/>
    <p:sldId id="308" r:id="rId42"/>
    <p:sldId id="309" r:id="rId43"/>
    <p:sldId id="300" r:id="rId44"/>
    <p:sldId id="310" r:id="rId45"/>
    <p:sldId id="311" r:id="rId46"/>
    <p:sldId id="312" r:id="rId47"/>
    <p:sldId id="297" r:id="rId48"/>
    <p:sldId id="302" r:id="rId49"/>
    <p:sldId id="301" r:id="rId50"/>
    <p:sldId id="303" r:id="rId51"/>
    <p:sldId id="304" r:id="rId52"/>
    <p:sldId id="305" r:id="rId53"/>
    <p:sldId id="306" r:id="rId54"/>
    <p:sldId id="30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3" d="100"/>
          <a:sy n="73" d="100"/>
        </p:scale>
        <p:origin x="-62" y="-12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EABE00-2B29-4B48-9AB0-63B5B22AC6EA}" type="datetimeFigureOut">
              <a:rPr lang="en-US" smtClean="0"/>
              <a:pPr/>
              <a:t>11/17/2020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2EAC1-DA65-402E-902C-BC1C3B7F495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92EAC1-DA65-402E-902C-BC1C3B7F495E}" type="slidenum">
              <a:rPr lang="en-US" smtClean="0"/>
              <a:pPr/>
              <a:t>45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1183F-6028-4B7E-AD77-77378850F91C}" type="datetimeFigureOut">
              <a:rPr lang="en-US" smtClean="0"/>
              <a:pPr/>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CB605-C186-4F84-B2D1-356CE506618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1183F-6028-4B7E-AD77-77378850F91C}" type="datetimeFigureOut">
              <a:rPr lang="en-US" smtClean="0"/>
              <a:pPr/>
              <a:t>11/17/2020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CB605-C186-4F84-B2D1-356CE50661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Fourier_transform"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Probability_density_function" TargetMode="External"/><Relationship Id="rId2" Type="http://schemas.openxmlformats.org/officeDocument/2006/relationships/hyperlink" Target="https://en.wikipedia.org/wiki/Probability_theory" TargetMode="External"/><Relationship Id="rId1" Type="http://schemas.openxmlformats.org/officeDocument/2006/relationships/slideLayout" Target="../slideLayouts/slideLayout7.xml"/><Relationship Id="rId6" Type="http://schemas.openxmlformats.org/officeDocument/2006/relationships/hyperlink" Target="https://en.wikipedia.org/wiki/Probability_distribution"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Real-valued" TargetMode="External"/><Relationship Id="rId9" Type="http://schemas.openxmlformats.org/officeDocument/2006/relationships/hyperlink" Target="https://en.wikipedia.org/wiki/Cumulative_distribution_function"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Probability_distribution" TargetMode="External"/><Relationship Id="rId3" Type="http://schemas.openxmlformats.org/officeDocument/2006/relationships/hyperlink" Target="https://en.wikipedia.org/wiki/Measure_(mathematics)" TargetMode="External"/><Relationship Id="rId7" Type="http://schemas.openxmlformats.org/officeDocument/2006/relationships/hyperlink" Target="https://en.wikipedia.org/wiki/Bijection"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en.wikipedia.org/wiki/Even_and_odd_functions" TargetMode="External"/><Relationship Id="rId5" Type="http://schemas.openxmlformats.org/officeDocument/2006/relationships/hyperlink" Target="https://en.wikipedia.org/wiki/Hermitian_function" TargetMode="External"/><Relationship Id="rId4" Type="http://schemas.openxmlformats.org/officeDocument/2006/relationships/hyperlink" Target="https://en.wikipedia.org/wiki/Uniform_continuity" TargetMode="External"/><Relationship Id="rId9" Type="http://schemas.openxmlformats.org/officeDocument/2006/relationships/hyperlink" Target="https://en.wikipedia.org/wiki/Moment_(mathematic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just"/>
            <a:r>
              <a:rPr lang="en-US" sz="2800" dirty="0" smtClean="0"/>
              <a:t>We have introduced random variables from a general perspective and have seen that there are two basic types: </a:t>
            </a:r>
            <a:r>
              <a:rPr lang="en-US" sz="2800" b="1" dirty="0" smtClean="0"/>
              <a:t>discrete and continuous</a:t>
            </a:r>
            <a:r>
              <a:rPr lang="en-US" sz="2800" dirty="0" smtClean="0"/>
              <a:t>. We examine four particular examples of distributions for random variables which occur often in practice and have been given special names. They are the </a:t>
            </a:r>
            <a:r>
              <a:rPr lang="en-US" sz="2800" b="1" dirty="0" smtClean="0"/>
              <a:t>binomial distribution, the Poisson distribution, the </a:t>
            </a:r>
            <a:r>
              <a:rPr lang="en-US" sz="2800" b="1" dirty="0" err="1" smtClean="0"/>
              <a:t>Hypergeometric</a:t>
            </a:r>
            <a:r>
              <a:rPr lang="en-US" sz="2800" b="1" dirty="0" smtClean="0"/>
              <a:t> distribution </a:t>
            </a:r>
            <a:r>
              <a:rPr lang="en-US" sz="2800" dirty="0" smtClean="0"/>
              <a:t>and the </a:t>
            </a:r>
            <a:r>
              <a:rPr lang="en-US" sz="2800" dirty="0" smtClean="0">
                <a:solidFill>
                  <a:srgbClr val="FF0000"/>
                </a:solidFill>
              </a:rPr>
              <a:t>Normal distribution. </a:t>
            </a:r>
            <a:r>
              <a:rPr lang="en-US" sz="2800" dirty="0" smtClean="0"/>
              <a:t>The </a:t>
            </a:r>
            <a:r>
              <a:rPr lang="en-US" sz="2800" dirty="0" err="1" smtClean="0"/>
              <a:t>ﬁrst</a:t>
            </a:r>
            <a:r>
              <a:rPr lang="en-US" sz="2800" dirty="0" smtClean="0"/>
              <a:t> three are distributions for discrete random variables and the fourth is for a continuous random variable</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pPr algn="l"/>
            <a:r>
              <a:rPr lang="en-US" dirty="0" smtClean="0"/>
              <a:t>If we have to determine the probabilities of success when large values of n and small values of p are involved it would be very convenient if we could do so without having to construct tables. In fact we can do such calculations by using the Poisson distribution which, under certain constraints, may be considered as an approximation to the binomial distribution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584327"/>
          </a:xfrm>
        </p:spPr>
        <p:txBody>
          <a:bodyPr>
            <a:normAutofit fontScale="90000"/>
          </a:bodyPr>
          <a:lstStyle/>
          <a:p>
            <a:pPr algn="l"/>
            <a:r>
              <a:rPr lang="en-US" dirty="0" smtClean="0"/>
              <a:t/>
            </a:r>
            <a:br>
              <a:rPr lang="en-US" dirty="0" smtClean="0"/>
            </a:br>
            <a:r>
              <a:rPr lang="en-US" dirty="0" smtClean="0"/>
              <a:t>By considering </a:t>
            </a:r>
            <a:r>
              <a:rPr lang="en-US" dirty="0" err="1" smtClean="0"/>
              <a:t>simpliﬁcations</a:t>
            </a:r>
            <a:r>
              <a:rPr lang="en-US" dirty="0" smtClean="0"/>
              <a:t> applied to the binomial distribution subject to the conditions</a:t>
            </a:r>
            <a:br>
              <a:rPr lang="en-US" dirty="0" smtClean="0"/>
            </a:br>
            <a:r>
              <a:rPr lang="en-US" dirty="0" smtClean="0"/>
              <a:t>1. n is large</a:t>
            </a:r>
            <a:br>
              <a:rPr lang="en-US" dirty="0" smtClean="0"/>
            </a:br>
            <a:r>
              <a:rPr lang="en-US" dirty="0" smtClean="0"/>
              <a:t>2. p is small </a:t>
            </a:r>
            <a:br>
              <a:rPr lang="en-US" dirty="0" smtClean="0"/>
            </a:br>
            <a:r>
              <a:rPr lang="en-US" dirty="0" smtClean="0"/>
              <a:t>3. </a:t>
            </a:r>
            <a:r>
              <a:rPr lang="en-US" dirty="0" err="1" smtClean="0"/>
              <a:t>np</a:t>
            </a:r>
            <a:r>
              <a:rPr lang="en-US" dirty="0" smtClean="0"/>
              <a:t> = λ (λ a constant)</a:t>
            </a:r>
            <a:br>
              <a:rPr lang="en-US" dirty="0" smtClean="0"/>
            </a:br>
            <a:r>
              <a:rPr lang="en-US" dirty="0" smtClean="0"/>
              <a:t>we can derive the formula </a:t>
            </a:r>
            <a:br>
              <a:rPr lang="en-US" dirty="0" smtClean="0"/>
            </a:br>
            <a:r>
              <a:rPr lang="en-US" dirty="0" smtClean="0"/>
              <a:t>P(X = r) = e</a:t>
            </a:r>
            <a:r>
              <a:rPr lang="en-US" baseline="30000" dirty="0" smtClean="0"/>
              <a:t>−</a:t>
            </a:r>
            <a:r>
              <a:rPr lang="en-US" baseline="30000" dirty="0" err="1" smtClean="0"/>
              <a:t>λ</a:t>
            </a:r>
            <a:r>
              <a:rPr lang="en-US" dirty="0" err="1" smtClean="0"/>
              <a:t>λ</a:t>
            </a:r>
            <a:r>
              <a:rPr lang="en-US" baseline="30000" dirty="0" err="1" smtClean="0"/>
              <a:t>r</a:t>
            </a:r>
            <a:r>
              <a:rPr lang="en-US" dirty="0" smtClean="0"/>
              <a:t> /r!</a:t>
            </a:r>
            <a:br>
              <a:rPr lang="en-US" dirty="0" smtClean="0"/>
            </a:br>
            <a:r>
              <a:rPr lang="en-US" dirty="0" smtClean="0"/>
              <a:t>as an approximation to </a:t>
            </a:r>
            <a:br>
              <a:rPr lang="en-US" dirty="0" smtClean="0"/>
            </a:br>
            <a:r>
              <a:rPr lang="en-US" dirty="0" smtClean="0"/>
              <a:t>P(X = r) = </a:t>
            </a:r>
            <a:r>
              <a:rPr lang="en-US" dirty="0" err="1" smtClean="0"/>
              <a:t>nCrq</a:t>
            </a:r>
            <a:r>
              <a:rPr lang="en-US" baseline="30000" dirty="0" err="1" smtClean="0"/>
              <a:t>n−r</a:t>
            </a:r>
            <a:r>
              <a:rPr lang="en-US" dirty="0" err="1" smtClean="0"/>
              <a:t>p</a:t>
            </a:r>
            <a:r>
              <a:rPr lang="en-US" baseline="30000" dirty="0" err="1" smtClean="0"/>
              <a:t>r</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429784" cy="1470025"/>
          </a:xfrm>
        </p:spPr>
        <p:txBody>
          <a:bodyPr>
            <a:normAutofit fontScale="90000"/>
          </a:bodyPr>
          <a:lstStyle/>
          <a:p>
            <a:pPr algn="l"/>
            <a:r>
              <a:rPr lang="en-US" dirty="0" smtClean="0"/>
              <a:t>In the manufacture of glassware, bubbles can occur in the glass which reduces the status of the glassware to that of a ‘second’. If, on average, one in every 1000 items produced has a bubble, calculate the probability that exactly six items in a batch of three thousand are seconds. (n=3000,p=0.001,r=6)</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fontScale="90000"/>
          </a:bodyPr>
          <a:lstStyle/>
          <a:p>
            <a:pPr algn="l"/>
            <a:r>
              <a:rPr lang="en-US" dirty="0" smtClean="0"/>
              <a:t>A manufacturer produces light-bulbs that are packed into boxes of 100. If quality control studies indicate that 0.5% of the light-bulbs produced are defective, what percentage of the boxes will contain:</a:t>
            </a:r>
            <a:br>
              <a:rPr lang="en-US" dirty="0" smtClean="0"/>
            </a:br>
            <a:r>
              <a:rPr lang="en-US" dirty="0" smtClean="0"/>
              <a:t>(a) no defective? (b) 2 or more defectives?</a:t>
            </a:r>
            <a:br>
              <a:rPr lang="en-US" dirty="0" smtClean="0"/>
            </a:br>
            <a:r>
              <a:rPr lang="en-US" dirty="0" smtClean="0"/>
              <a:t>N=100,p=0.005, P(X=0),P(X&gt;=2)</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7496"/>
            <a:ext cx="8858280" cy="2327281"/>
          </a:xfrm>
        </p:spPr>
        <p:txBody>
          <a:bodyPr>
            <a:normAutofit fontScale="90000"/>
          </a:bodyPr>
          <a:lstStyle/>
          <a:p>
            <a:pPr algn="l"/>
            <a:r>
              <a:rPr lang="en-US" dirty="0" smtClean="0"/>
              <a:t>The mean number of bacteria per </a:t>
            </a:r>
            <a:r>
              <a:rPr lang="en-US" dirty="0" err="1" smtClean="0"/>
              <a:t>millilitre</a:t>
            </a:r>
            <a:r>
              <a:rPr lang="en-US" dirty="0" smtClean="0"/>
              <a:t> of a liquid is known to be 6. Find the probability that in 1 ml of the liquid, there will be:</a:t>
            </a:r>
            <a:br>
              <a:rPr lang="en-US" dirty="0" smtClean="0"/>
            </a:br>
            <a:r>
              <a:rPr lang="en-US" dirty="0" smtClean="0"/>
              <a:t>(a) 0, (b) 1, (c) 2, (d) 3, (e) less than 4, (f) 6 bacteria.</a:t>
            </a:r>
            <a:br>
              <a:rPr lang="en-US" dirty="0" smtClean="0"/>
            </a:br>
            <a:r>
              <a:rPr lang="en-US" dirty="0" smtClean="0"/>
              <a:t>.(lambda=6)</a:t>
            </a:r>
            <a:endParaRPr lang="en-US" dirty="0"/>
          </a:p>
        </p:txBody>
      </p:sp>
      <p:sp>
        <p:nvSpPr>
          <p:cNvPr id="3" name="Subtitle 2"/>
          <p:cNvSpPr>
            <a:spLocks noGrp="1"/>
          </p:cNvSpPr>
          <p:nvPr>
            <p:ph type="subTitle" idx="1"/>
          </p:nvPr>
        </p:nvSpPr>
        <p:spPr>
          <a:xfrm>
            <a:off x="0" y="0"/>
            <a:ext cx="9144000" cy="1643050"/>
          </a:xfrm>
        </p:spPr>
        <p:txBody>
          <a:bodyPr>
            <a:normAutofit lnSpcReduction="10000"/>
          </a:bodyPr>
          <a:lstStyle/>
          <a:p>
            <a:r>
              <a:rPr lang="en-US" dirty="0" smtClean="0"/>
              <a:t> </a:t>
            </a:r>
            <a:r>
              <a:rPr lang="en-US" dirty="0" smtClean="0">
                <a:solidFill>
                  <a:schemeClr val="tx1"/>
                </a:solidFill>
              </a:rPr>
              <a:t>Expectation and variance of the binomial distribution</a:t>
            </a:r>
          </a:p>
          <a:p>
            <a:r>
              <a:rPr lang="en-IN" dirty="0" smtClean="0">
                <a:solidFill>
                  <a:schemeClr val="tx1"/>
                </a:solidFill>
              </a:rPr>
              <a:t>E(x)=lambda</a:t>
            </a:r>
            <a:br>
              <a:rPr lang="en-IN" dirty="0" smtClean="0">
                <a:solidFill>
                  <a:schemeClr val="tx1"/>
                </a:solidFill>
              </a:rPr>
            </a:br>
            <a:r>
              <a:rPr lang="en-IN" dirty="0" err="1" smtClean="0">
                <a:solidFill>
                  <a:schemeClr val="tx1"/>
                </a:solidFill>
              </a:rPr>
              <a:t>var</a:t>
            </a:r>
            <a:r>
              <a:rPr lang="en-IN" dirty="0" smtClean="0">
                <a:solidFill>
                  <a:schemeClr val="tx1"/>
                </a:solidFill>
              </a:rPr>
              <a:t>(x)=lambda</a:t>
            </a:r>
            <a:endParaRPr lang="en-US" dirty="0" smtClean="0">
              <a:solidFill>
                <a:schemeClr val="tx1"/>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Hypergeometric</a:t>
            </a:r>
            <a:r>
              <a:rPr lang="en-IN" dirty="0" smtClean="0"/>
              <a:t> Distribution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The distribution given by</a:t>
            </a:r>
            <a:br>
              <a:rPr lang="en-US" dirty="0" smtClean="0"/>
            </a:br>
            <a:r>
              <a:rPr lang="en-US" dirty="0" smtClean="0"/>
              <a:t>P(X = r) = </a:t>
            </a:r>
            <a:r>
              <a:rPr lang="en-US" baseline="30000" dirty="0" err="1" smtClean="0"/>
              <a:t>M</a:t>
            </a:r>
            <a:r>
              <a:rPr lang="en-US" dirty="0" err="1" smtClean="0"/>
              <a:t>C</a:t>
            </a:r>
            <a:r>
              <a:rPr lang="en-US" baseline="-25000" dirty="0" err="1" smtClean="0"/>
              <a:t>r</a:t>
            </a:r>
            <a:r>
              <a:rPr lang="en-US" dirty="0" smtClean="0"/>
              <a:t> × </a:t>
            </a:r>
            <a:r>
              <a:rPr lang="en-US" baseline="30000" dirty="0" smtClean="0"/>
              <a:t>N−</a:t>
            </a:r>
            <a:r>
              <a:rPr lang="en-US" baseline="30000" dirty="0" err="1" smtClean="0"/>
              <a:t>M</a:t>
            </a:r>
            <a:r>
              <a:rPr lang="en-US" dirty="0" err="1" smtClean="0"/>
              <a:t>C</a:t>
            </a:r>
            <a:r>
              <a:rPr lang="en-US" baseline="-25000" dirty="0" err="1" smtClean="0"/>
              <a:t>n</a:t>
            </a:r>
            <a:r>
              <a:rPr lang="en-US" baseline="-25000" dirty="0" smtClean="0"/>
              <a:t>−r</a:t>
            </a:r>
            <a:r>
              <a:rPr lang="en-US" dirty="0" smtClean="0"/>
              <a:t> /</a:t>
            </a:r>
            <a:r>
              <a:rPr lang="en-US" baseline="30000" dirty="0" err="1" smtClean="0"/>
              <a:t>N</a:t>
            </a:r>
            <a:r>
              <a:rPr lang="en-US" dirty="0" err="1" smtClean="0"/>
              <a:t>C</a:t>
            </a:r>
            <a:r>
              <a:rPr lang="en-US" baseline="-25000" dirty="0" err="1" smtClean="0"/>
              <a:t>n</a:t>
            </a:r>
            <a:r>
              <a:rPr lang="en-US" dirty="0" smtClean="0"/>
              <a:t> which describes the probability of obtaining a sample of size n containing r defective items from a population of size N known to contain M defective items is known as the </a:t>
            </a:r>
            <a:r>
              <a:rPr lang="en-US" dirty="0" err="1" smtClean="0"/>
              <a:t>hypergeometric</a:t>
            </a:r>
            <a:r>
              <a:rPr lang="en-US" dirty="0" smtClean="0"/>
              <a:t> distribution.</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1785926"/>
            <a:ext cx="8786874" cy="3600450"/>
          </a:xfrm>
        </p:spPr>
        <p:txBody>
          <a:bodyPr>
            <a:noAutofit/>
          </a:bodyPr>
          <a:lstStyle/>
          <a:p>
            <a:pPr algn="l"/>
            <a:r>
              <a:rPr lang="en-US" sz="2400" dirty="0" smtClean="0"/>
              <a:t>The calculations involved when using the </a:t>
            </a:r>
            <a:r>
              <a:rPr lang="en-US" sz="2400" dirty="0" err="1" smtClean="0"/>
              <a:t>hypergeometric</a:t>
            </a:r>
            <a:r>
              <a:rPr lang="en-US" sz="2400" dirty="0" smtClean="0"/>
              <a:t> distribution are usually more complex than their binomial counterparts.</a:t>
            </a:r>
            <a:br>
              <a:rPr lang="en-US" sz="2400" dirty="0" smtClean="0"/>
            </a:br>
            <a:r>
              <a:rPr lang="en-US" sz="2400" dirty="0" smtClean="0"/>
              <a:t>If we sample without replacement we may proceed in general as follows: </a:t>
            </a:r>
            <a:br>
              <a:rPr lang="en-US" sz="2400" dirty="0" smtClean="0"/>
            </a:br>
            <a:r>
              <a:rPr lang="en-US" sz="2400" dirty="0" smtClean="0"/>
              <a:t>• we may select n items from a population of N items in </a:t>
            </a:r>
            <a:r>
              <a:rPr lang="en-US" sz="2400" dirty="0" err="1" smtClean="0"/>
              <a:t>NCn</a:t>
            </a:r>
            <a:r>
              <a:rPr lang="en-US" sz="2400" dirty="0" smtClean="0"/>
              <a:t> ways; </a:t>
            </a:r>
            <a:r>
              <a:rPr lang="en-US" sz="2400" dirty="0"/>
              <a:t/>
            </a:r>
            <a:br>
              <a:rPr lang="en-US" sz="2400" dirty="0"/>
            </a:br>
            <a:r>
              <a:rPr lang="en-US" sz="2400" dirty="0" smtClean="0"/>
              <a:t>• we may select r defective items from M defective items in </a:t>
            </a:r>
            <a:r>
              <a:rPr lang="en-US" sz="2400" dirty="0" err="1" smtClean="0"/>
              <a:t>MCr</a:t>
            </a:r>
            <a:r>
              <a:rPr lang="en-US" sz="2400" dirty="0" smtClean="0"/>
              <a:t> ways; </a:t>
            </a:r>
            <a:br>
              <a:rPr lang="en-US" sz="2400" dirty="0" smtClean="0"/>
            </a:br>
            <a:r>
              <a:rPr lang="en-US" sz="2400" dirty="0" smtClean="0"/>
              <a:t>• we may select n−r non-defective items from N −M non-defective items in N−</a:t>
            </a:r>
            <a:r>
              <a:rPr lang="en-US" sz="2400" dirty="0" err="1" smtClean="0"/>
              <a:t>MCn</a:t>
            </a:r>
            <a:r>
              <a:rPr lang="en-US" sz="2400" dirty="0" smtClean="0"/>
              <a:t>−r ways; </a:t>
            </a:r>
            <a:br>
              <a:rPr lang="en-US" sz="2400" dirty="0" smtClean="0"/>
            </a:br>
            <a:r>
              <a:rPr lang="en-US" sz="2400" dirty="0" smtClean="0"/>
              <a:t>• hence we may select n items containing r defectives in </a:t>
            </a:r>
            <a:r>
              <a:rPr lang="en-US" sz="2400" dirty="0" err="1" smtClean="0"/>
              <a:t>MCr</a:t>
            </a:r>
            <a:r>
              <a:rPr lang="en-US" sz="2400" dirty="0" smtClean="0"/>
              <a:t> × N−</a:t>
            </a:r>
            <a:r>
              <a:rPr lang="en-US" sz="2400" dirty="0" err="1" smtClean="0"/>
              <a:t>MCn</a:t>
            </a:r>
            <a:r>
              <a:rPr lang="en-US" sz="2400" dirty="0" smtClean="0"/>
              <a:t>−r ways. </a:t>
            </a:r>
            <a:br>
              <a:rPr lang="en-US" sz="2400" dirty="0" smtClean="0"/>
            </a:br>
            <a:r>
              <a:rPr lang="en-US" sz="2400" dirty="0" smtClean="0"/>
              <a:t>• hence the probability that we select a sample of size n containing r defective items from a population of N items known to contain M defective items</a:t>
            </a:r>
            <a:br>
              <a:rPr lang="en-US" sz="2400" dirty="0" smtClean="0"/>
            </a:br>
            <a:r>
              <a:rPr lang="en-US" sz="2400" dirty="0" smtClean="0"/>
              <a:t>P(X=r)=</a:t>
            </a:r>
            <a:r>
              <a:rPr lang="en-US" sz="2400" baseline="30000" dirty="0" smtClean="0"/>
              <a:t> </a:t>
            </a:r>
            <a:r>
              <a:rPr lang="en-US" sz="2400" baseline="30000" dirty="0" err="1" smtClean="0"/>
              <a:t>M</a:t>
            </a:r>
            <a:r>
              <a:rPr lang="en-US" sz="2400" dirty="0" err="1" smtClean="0"/>
              <a:t>C</a:t>
            </a:r>
            <a:r>
              <a:rPr lang="en-US" sz="2400" baseline="-25000" dirty="0" err="1" smtClean="0"/>
              <a:t>r</a:t>
            </a:r>
            <a:r>
              <a:rPr lang="en-US" sz="2400" dirty="0" smtClean="0"/>
              <a:t> × </a:t>
            </a:r>
            <a:r>
              <a:rPr lang="en-US" sz="2400" baseline="30000" dirty="0" smtClean="0"/>
              <a:t>N−</a:t>
            </a:r>
            <a:r>
              <a:rPr lang="en-US" sz="2400" baseline="30000" dirty="0" err="1" smtClean="0"/>
              <a:t>M</a:t>
            </a:r>
            <a:r>
              <a:rPr lang="en-US" sz="2400" dirty="0" err="1" smtClean="0"/>
              <a:t>C</a:t>
            </a:r>
            <a:r>
              <a:rPr lang="en-US" sz="2400" baseline="-25000" dirty="0" err="1" smtClean="0"/>
              <a:t>n</a:t>
            </a:r>
            <a:r>
              <a:rPr lang="en-US" sz="2400" baseline="-25000" dirty="0" smtClean="0"/>
              <a:t>−r</a:t>
            </a:r>
            <a:r>
              <a:rPr lang="en-US" sz="2400" dirty="0" smtClean="0"/>
              <a:t> /</a:t>
            </a:r>
            <a:r>
              <a:rPr lang="en-US" sz="2400" baseline="30000" dirty="0" err="1" smtClean="0"/>
              <a:t>N</a:t>
            </a:r>
            <a:r>
              <a:rPr lang="en-US" sz="2400" dirty="0" err="1" smtClean="0"/>
              <a:t>C</a:t>
            </a:r>
            <a:r>
              <a:rPr lang="en-US" sz="2400" baseline="-25000" dirty="0" err="1" smtClean="0"/>
              <a:t>n</a:t>
            </a:r>
            <a:r>
              <a:rPr lang="en-US" sz="2400" dirty="0" smtClean="0"/>
              <a:t> </a:t>
            </a:r>
            <a:br>
              <a:rPr lang="en-US" sz="2400" dirty="0" smtClean="0"/>
            </a:b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A batch of 10 rocker cover gaskets contains 4 defective gaskets. If we draw samples of size 3 without replacement, from the batch of 10, </a:t>
            </a:r>
            <a:r>
              <a:rPr lang="en-US" dirty="0" err="1" smtClean="0"/>
              <a:t>ﬁnd</a:t>
            </a:r>
            <a:r>
              <a:rPr lang="en-US" dirty="0" smtClean="0"/>
              <a:t> the probability that a sample contains 2 defective gaskets.</a:t>
            </a:r>
            <a:br>
              <a:rPr lang="en-US" dirty="0" smtClean="0"/>
            </a:br>
            <a:r>
              <a:rPr lang="en-US" dirty="0" smtClean="0"/>
              <a:t>N=10,M=4,n=3,r=2</a:t>
            </a:r>
            <a:br>
              <a:rPr lang="en-US" dirty="0" smtClean="0"/>
            </a:br>
            <a:r>
              <a:rPr lang="en-US" dirty="0" smtClean="0"/>
              <a:t>P(X=2)=0.3</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1000109"/>
            <a:ext cx="8715436" cy="2600342"/>
          </a:xfrm>
        </p:spPr>
        <p:txBody>
          <a:bodyPr>
            <a:normAutofit fontScale="90000"/>
          </a:bodyPr>
          <a:lstStyle/>
          <a:p>
            <a:r>
              <a:rPr lang="pt-BR" dirty="0" smtClean="0"/>
              <a:t>E(X) = µ = np and </a:t>
            </a:r>
            <a:br>
              <a:rPr lang="pt-BR" dirty="0" smtClean="0"/>
            </a:br>
            <a:r>
              <a:rPr lang="pt-BR" dirty="0" smtClean="0"/>
              <a:t>V(X) = np(1−p)*N −M /N −1</a:t>
            </a:r>
            <a:br>
              <a:rPr lang="pt-BR" dirty="0" smtClean="0"/>
            </a:br>
            <a:r>
              <a:rPr lang="pt-BR" dirty="0" smtClean="0"/>
              <a:t>where p =M/ N</a:t>
            </a:r>
            <a:br>
              <a:rPr lang="pt-BR"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Binomial Distributions/Model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Multinomial Distributions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57430"/>
            <a:ext cx="9144000" cy="1470025"/>
          </a:xfrm>
        </p:spPr>
        <p:txBody>
          <a:bodyPr>
            <a:normAutofit fontScale="90000"/>
          </a:bodyPr>
          <a:lstStyle/>
          <a:p>
            <a:pPr algn="l"/>
            <a:r>
              <a:rPr lang="en-US" sz="3100" dirty="0" smtClean="0"/>
              <a:t>A multinomial distribution is the probability distribution of the outcomes from a multinomial experiment. Multinomial Experiment A multinomial experiment is a statistical experiment that has the following properties:</a:t>
            </a:r>
            <a:br>
              <a:rPr lang="en-US" sz="3100" dirty="0" smtClean="0"/>
            </a:br>
            <a:r>
              <a:rPr lang="en-US" sz="3100" dirty="0" smtClean="0"/>
              <a:t>1. The experiment consists of n repeated trials. </a:t>
            </a:r>
            <a:br>
              <a:rPr lang="en-US" sz="3100" dirty="0" smtClean="0"/>
            </a:br>
            <a:r>
              <a:rPr lang="en-US" sz="3100" dirty="0" smtClean="0"/>
              <a:t>2. Each trial has a discrete number of possible outcomes. </a:t>
            </a:r>
            <a:br>
              <a:rPr lang="en-US" sz="3100" dirty="0" smtClean="0"/>
            </a:br>
            <a:r>
              <a:rPr lang="en-US" sz="3100" dirty="0" smtClean="0"/>
              <a:t>3. On any given trial, the probability that a particular outcome</a:t>
            </a:r>
            <a:br>
              <a:rPr lang="en-US" sz="3100" dirty="0" smtClean="0"/>
            </a:br>
            <a:r>
              <a:rPr lang="en-US" sz="3100" dirty="0" smtClean="0"/>
              <a:t>    will occur is constant.</a:t>
            </a:r>
            <a:br>
              <a:rPr lang="en-US" sz="3100" dirty="0" smtClean="0"/>
            </a:br>
            <a:r>
              <a:rPr lang="en-US" sz="3100" dirty="0" smtClean="0"/>
              <a:t>4.  The trials are independent; that is, the outcome on one </a:t>
            </a:r>
            <a:br>
              <a:rPr lang="en-US" sz="3100" dirty="0" smtClean="0"/>
            </a:br>
            <a:r>
              <a:rPr lang="en-US" sz="3100" dirty="0" smtClean="0"/>
              <a:t>      trial does not affect the outcome on other trials.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
            </a:r>
            <a:br>
              <a:rPr lang="en-US" dirty="0" smtClean="0"/>
            </a:br>
            <a:r>
              <a:rPr lang="en-US" dirty="0" smtClean="0"/>
              <a:t>A binomial experiment is a special case of a multinomial experiment. Here is the main difference. With a binomial experiment, each trial can result in two - and only two - possible outcomes. With a multinomial experiment, each trial can have two or more possible outcomes.</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571612"/>
            <a:ext cx="8072494" cy="2585323"/>
          </a:xfrm>
          <a:prstGeom prst="rect">
            <a:avLst/>
          </a:prstGeom>
        </p:spPr>
        <p:txBody>
          <a:bodyPr wrap="square">
            <a:spAutoFit/>
          </a:bodyPr>
          <a:lstStyle/>
          <a:p>
            <a:r>
              <a:rPr lang="en-US" dirty="0" smtClean="0"/>
              <a:t>Multinomial Formula. Suppose a multinomial experiment consists of n trials, and each trial can result in any of k possible outcomes: E</a:t>
            </a:r>
            <a:r>
              <a:rPr lang="en-US" baseline="-25000" dirty="0" smtClean="0"/>
              <a:t>1</a:t>
            </a:r>
            <a:r>
              <a:rPr lang="en-US" dirty="0" smtClean="0"/>
              <a:t> , E</a:t>
            </a:r>
            <a:r>
              <a:rPr lang="en-US" baseline="-25000" dirty="0" smtClean="0"/>
              <a:t>2</a:t>
            </a:r>
            <a:r>
              <a:rPr lang="en-US" dirty="0" smtClean="0"/>
              <a:t> , . . . , E </a:t>
            </a:r>
            <a:r>
              <a:rPr lang="en-US" baseline="-25000" dirty="0" smtClean="0"/>
              <a:t>k</a:t>
            </a:r>
            <a:r>
              <a:rPr lang="en-US" dirty="0" smtClean="0"/>
              <a:t>. Suppose, further, that each possible outcome can occur with probabilities </a:t>
            </a:r>
            <a:r>
              <a:rPr lang="pt-BR" dirty="0" smtClean="0"/>
              <a:t>p</a:t>
            </a:r>
            <a:r>
              <a:rPr lang="pt-BR" baseline="-25000" dirty="0" smtClean="0"/>
              <a:t>1</a:t>
            </a:r>
            <a:r>
              <a:rPr lang="pt-BR" dirty="0" smtClean="0"/>
              <a:t>  p</a:t>
            </a:r>
            <a:r>
              <a:rPr lang="pt-BR" baseline="-25000" dirty="0" smtClean="0"/>
              <a:t>2</a:t>
            </a:r>
            <a:r>
              <a:rPr lang="pt-BR" dirty="0" smtClean="0"/>
              <a:t> . . .  p</a:t>
            </a:r>
            <a:r>
              <a:rPr lang="pt-BR" baseline="-25000" dirty="0" smtClean="0"/>
              <a:t>k</a:t>
            </a:r>
            <a:r>
              <a:rPr lang="pt-BR" baseline="30000" dirty="0" smtClean="0"/>
              <a:t> </a:t>
            </a:r>
            <a:r>
              <a:rPr lang="pt-BR" dirty="0" smtClean="0"/>
              <a:t> </a:t>
            </a:r>
            <a:r>
              <a:rPr lang="en-US" dirty="0" smtClean="0"/>
              <a:t>. Then, the probability (P) that E occurs n times, E occurs n times, . . . , and E occurs n times is: </a:t>
            </a:r>
          </a:p>
          <a:p>
            <a:endParaRPr lang="en-US" dirty="0" smtClean="0"/>
          </a:p>
          <a:p>
            <a:r>
              <a:rPr lang="pt-BR" dirty="0" smtClean="0"/>
              <a:t>P = [ n! / ( n</a:t>
            </a:r>
            <a:r>
              <a:rPr lang="pt-BR" baseline="-25000" dirty="0" smtClean="0"/>
              <a:t>1</a:t>
            </a:r>
            <a:r>
              <a:rPr lang="pt-BR" dirty="0" smtClean="0"/>
              <a:t> ! * n</a:t>
            </a:r>
            <a:r>
              <a:rPr lang="pt-BR" baseline="-25000" dirty="0" smtClean="0"/>
              <a:t>2</a:t>
            </a:r>
            <a:r>
              <a:rPr lang="pt-BR" dirty="0" smtClean="0"/>
              <a:t> ! * ... n</a:t>
            </a:r>
            <a:r>
              <a:rPr lang="pt-BR" baseline="-25000" dirty="0" smtClean="0"/>
              <a:t>k</a:t>
            </a:r>
            <a:r>
              <a:rPr lang="pt-BR" dirty="0" smtClean="0"/>
              <a:t> ! ) ] * ( p</a:t>
            </a:r>
            <a:r>
              <a:rPr lang="pt-BR" baseline="-25000" dirty="0" smtClean="0"/>
              <a:t>1</a:t>
            </a:r>
            <a:r>
              <a:rPr lang="pt-BR" baseline="30000" dirty="0" smtClean="0"/>
              <a:t>n1</a:t>
            </a:r>
            <a:r>
              <a:rPr lang="pt-BR" dirty="0" smtClean="0"/>
              <a:t> * p</a:t>
            </a:r>
            <a:r>
              <a:rPr lang="pt-BR" baseline="-25000" dirty="0" smtClean="0"/>
              <a:t>2</a:t>
            </a:r>
            <a:r>
              <a:rPr lang="pt-BR" baseline="30000" dirty="0" smtClean="0"/>
              <a:t>n2</a:t>
            </a:r>
            <a:r>
              <a:rPr lang="pt-BR" dirty="0" smtClean="0"/>
              <a:t> * . . . * p</a:t>
            </a:r>
            <a:r>
              <a:rPr lang="pt-BR" baseline="-25000" dirty="0" smtClean="0"/>
              <a:t>k</a:t>
            </a:r>
            <a:r>
              <a:rPr lang="pt-BR" baseline="30000" dirty="0" smtClean="0"/>
              <a:t> nk</a:t>
            </a:r>
            <a:r>
              <a:rPr lang="pt-BR" dirty="0" smtClean="0"/>
              <a:t> )</a:t>
            </a:r>
          </a:p>
          <a:p>
            <a:endParaRPr lang="pt-BR" dirty="0" smtClean="0"/>
          </a:p>
          <a:p>
            <a:r>
              <a:rPr lang="pt-BR" dirty="0" smtClean="0"/>
              <a:t>where n = n</a:t>
            </a:r>
            <a:r>
              <a:rPr lang="pt-BR" baseline="-25000" dirty="0" smtClean="0"/>
              <a:t>1</a:t>
            </a:r>
            <a:r>
              <a:rPr lang="pt-BR" dirty="0" smtClean="0"/>
              <a:t> + n</a:t>
            </a:r>
            <a:r>
              <a:rPr lang="pt-BR" baseline="-25000" dirty="0" smtClean="0"/>
              <a:t>2</a:t>
            </a:r>
            <a:r>
              <a:rPr lang="pt-BR" dirty="0" smtClean="0"/>
              <a:t>  + . . . + n</a:t>
            </a:r>
            <a:r>
              <a:rPr lang="pt-BR" baseline="-25000" dirty="0" smtClean="0"/>
              <a:t>k</a:t>
            </a:r>
            <a:r>
              <a:rPr lang="pt-BR" dirty="0" smtClean="0"/>
              <a:t>  .</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28604"/>
            <a:ext cx="7929618" cy="5632311"/>
          </a:xfrm>
          <a:prstGeom prst="rect">
            <a:avLst/>
          </a:prstGeom>
        </p:spPr>
        <p:txBody>
          <a:bodyPr wrap="square">
            <a:spAutoFit/>
          </a:bodyPr>
          <a:lstStyle/>
          <a:p>
            <a:r>
              <a:rPr lang="en-US" dirty="0" smtClean="0"/>
              <a:t>Suppose a card is drawn randomly from an ordinary deck of playing cards, and then put back in the deck. This exercise is repeated five times. What is the probability of drawing s 1queen and 1king</a:t>
            </a:r>
          </a:p>
          <a:p>
            <a:endParaRPr lang="en-IN" dirty="0" smtClean="0"/>
          </a:p>
          <a:p>
            <a:endParaRPr lang="en-IN" dirty="0" smtClean="0"/>
          </a:p>
          <a:p>
            <a:r>
              <a:rPr lang="en-US" dirty="0" smtClean="0"/>
              <a:t>On any particular trial, the probability of drawing a spade, heart, diamond, or club is 0.25, 0.25, 0.25, and 0.25, respectively. Thus, p = 0.25, p = 0.25, p = 0.25, and p = 0.25.</a:t>
            </a:r>
          </a:p>
          <a:p>
            <a:r>
              <a:rPr lang="en-US" dirty="0" smtClean="0"/>
              <a:t>We plug these inputs into the multinomial formula, as shown below:</a:t>
            </a:r>
          </a:p>
          <a:p>
            <a:r>
              <a:rPr lang="pt-BR" dirty="0" smtClean="0"/>
              <a:t>P = [ n! / ( n</a:t>
            </a:r>
            <a:r>
              <a:rPr lang="pt-BR" baseline="-25000" dirty="0" smtClean="0"/>
              <a:t>1</a:t>
            </a:r>
            <a:r>
              <a:rPr lang="pt-BR" dirty="0" smtClean="0"/>
              <a:t> ! * n</a:t>
            </a:r>
            <a:r>
              <a:rPr lang="pt-BR" baseline="-25000" dirty="0" smtClean="0"/>
              <a:t>2</a:t>
            </a:r>
            <a:r>
              <a:rPr lang="pt-BR" dirty="0" smtClean="0"/>
              <a:t> ! * ... n</a:t>
            </a:r>
            <a:r>
              <a:rPr lang="pt-BR" baseline="-25000" dirty="0" smtClean="0"/>
              <a:t>k</a:t>
            </a:r>
            <a:r>
              <a:rPr lang="pt-BR" dirty="0" smtClean="0"/>
              <a:t> ! ) ] * ( p</a:t>
            </a:r>
            <a:r>
              <a:rPr lang="pt-BR" baseline="-25000" dirty="0" smtClean="0"/>
              <a:t>1</a:t>
            </a:r>
            <a:r>
              <a:rPr lang="pt-BR" baseline="30000" dirty="0" smtClean="0"/>
              <a:t>n1</a:t>
            </a:r>
            <a:r>
              <a:rPr lang="pt-BR" dirty="0" smtClean="0"/>
              <a:t> * p</a:t>
            </a:r>
            <a:r>
              <a:rPr lang="pt-BR" baseline="-25000" dirty="0" smtClean="0"/>
              <a:t>2</a:t>
            </a:r>
            <a:r>
              <a:rPr lang="pt-BR" baseline="30000" dirty="0" smtClean="0"/>
              <a:t>n2</a:t>
            </a:r>
            <a:r>
              <a:rPr lang="pt-BR" dirty="0" smtClean="0"/>
              <a:t> * . . . * p</a:t>
            </a:r>
            <a:r>
              <a:rPr lang="pt-BR" baseline="-25000" dirty="0" smtClean="0"/>
              <a:t>k</a:t>
            </a:r>
            <a:r>
              <a:rPr lang="pt-BR" baseline="30000" dirty="0" smtClean="0"/>
              <a:t> nk</a:t>
            </a:r>
            <a:r>
              <a:rPr lang="pt-BR" dirty="0" smtClean="0"/>
              <a:t> )</a:t>
            </a:r>
          </a:p>
          <a:p>
            <a:endParaRPr lang="pt-BR" dirty="0" smtClean="0"/>
          </a:p>
          <a:p>
            <a:r>
              <a:rPr lang="pt-BR" dirty="0" smtClean="0"/>
              <a:t>where n = n</a:t>
            </a:r>
            <a:r>
              <a:rPr lang="pt-BR" baseline="-25000" dirty="0" smtClean="0"/>
              <a:t>1</a:t>
            </a:r>
            <a:r>
              <a:rPr lang="pt-BR" dirty="0" smtClean="0"/>
              <a:t> + n</a:t>
            </a:r>
            <a:r>
              <a:rPr lang="pt-BR" baseline="-25000" dirty="0" smtClean="0"/>
              <a:t>2</a:t>
            </a:r>
            <a:r>
              <a:rPr lang="pt-BR" dirty="0" smtClean="0"/>
              <a:t>  + . . . + n</a:t>
            </a:r>
            <a:r>
              <a:rPr lang="pt-BR" baseline="-25000" dirty="0" smtClean="0"/>
              <a:t>k</a:t>
            </a:r>
            <a:r>
              <a:rPr lang="pt-BR" dirty="0" smtClean="0"/>
              <a:t>  .</a:t>
            </a:r>
          </a:p>
          <a:p>
            <a:endParaRPr lang="en-US" dirty="0" smtClean="0"/>
          </a:p>
          <a:p>
            <a:r>
              <a:rPr lang="en-US" dirty="0" smtClean="0"/>
              <a:t> P = [ 5! / ( 1! * 1! * 1! * 2! ) ] * [ (0.25) * (0.25) * (0.25) * (0.25) ]</a:t>
            </a:r>
          </a:p>
          <a:p>
            <a:r>
              <a:rPr lang="en-US" dirty="0" smtClean="0"/>
              <a:t>  P = 0.05859</a:t>
            </a:r>
          </a:p>
          <a:p>
            <a:endParaRPr lang="en-US" dirty="0" smtClean="0"/>
          </a:p>
          <a:p>
            <a:r>
              <a:rPr lang="en-US" dirty="0" smtClean="0"/>
              <a:t>Thus, if we draw five cards with replacement from an ordinary deck of playing cards, the probability of drawing 1 spade, 1 heart, 1 diamond, and 2 clubs is 0.05859</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14620"/>
            <a:ext cx="8929718" cy="923330"/>
          </a:xfrm>
          <a:prstGeom prst="rect">
            <a:avLst/>
          </a:prstGeom>
        </p:spPr>
        <p:txBody>
          <a:bodyPr wrap="square">
            <a:spAutoFit/>
          </a:bodyPr>
          <a:lstStyle/>
          <a:p>
            <a:r>
              <a:rPr lang="en-US" dirty="0" smtClean="0"/>
              <a:t>Suppose we have a bowl with 10 marbles - 2 red marbles, 3 green marbles, and 5 blue marbles. We randomly select 4 marbles from the bowl, with replacement. What is the probability of selecting 2 green marbles and 2 blue marbles?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Negative Binomial Distribution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85720" y="642918"/>
            <a:ext cx="8486025" cy="46577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85926"/>
            <a:ext cx="9144000" cy="1470025"/>
          </a:xfrm>
        </p:spPr>
        <p:txBody>
          <a:bodyPr>
            <a:normAutofit fontScale="90000"/>
          </a:bodyPr>
          <a:lstStyle/>
          <a:p>
            <a:pPr algn="l"/>
            <a:r>
              <a:rPr lang="en-US" b="1" dirty="0" smtClean="0"/>
              <a:t>Negative Binomial Formula</a:t>
            </a:r>
            <a:r>
              <a:rPr lang="en-US" dirty="0" smtClean="0"/>
              <a:t>. Suppose a negative binomial experiment consists of </a:t>
            </a:r>
            <a:r>
              <a:rPr lang="en-US" i="1" dirty="0" smtClean="0"/>
              <a:t>x</a:t>
            </a:r>
            <a:r>
              <a:rPr lang="en-US" dirty="0" smtClean="0"/>
              <a:t> trials and results in </a:t>
            </a:r>
            <a:r>
              <a:rPr lang="en-US" i="1" dirty="0" err="1" smtClean="0"/>
              <a:t>rth</a:t>
            </a:r>
            <a:r>
              <a:rPr lang="en-US" i="1" dirty="0" smtClean="0"/>
              <a:t> </a:t>
            </a:r>
            <a:r>
              <a:rPr lang="en-US" dirty="0" smtClean="0"/>
              <a:t>successes. If the probability of success on an individual trial is </a:t>
            </a:r>
            <a:r>
              <a:rPr lang="en-US" i="1" dirty="0" smtClean="0"/>
              <a:t>P</a:t>
            </a:r>
            <a:r>
              <a:rPr lang="en-US" dirty="0" smtClean="0"/>
              <a:t>, then the negative binomial probability is:</a:t>
            </a:r>
            <a:br>
              <a:rPr lang="en-US" dirty="0" smtClean="0"/>
            </a:br>
            <a:r>
              <a:rPr lang="en-US" dirty="0" smtClean="0"/>
              <a:t> P(X = r) = </a:t>
            </a:r>
            <a:r>
              <a:rPr lang="en-US" baseline="30000" dirty="0" smtClean="0"/>
              <a:t>n-1</a:t>
            </a:r>
            <a:r>
              <a:rPr lang="en-US" dirty="0" smtClean="0"/>
              <a:t>C</a:t>
            </a:r>
            <a:r>
              <a:rPr lang="en-US" baseline="-25000" dirty="0" smtClean="0"/>
              <a:t>r-1</a:t>
            </a:r>
            <a:r>
              <a:rPr lang="en-US" dirty="0" smtClean="0"/>
              <a:t> </a:t>
            </a:r>
            <a:r>
              <a:rPr lang="en-US" dirty="0" err="1" smtClean="0"/>
              <a:t>p</a:t>
            </a:r>
            <a:r>
              <a:rPr lang="en-US" baseline="30000" dirty="0" err="1" smtClean="0"/>
              <a:t>r</a:t>
            </a:r>
            <a:r>
              <a:rPr lang="en-US" dirty="0" err="1" smtClean="0"/>
              <a:t>q</a:t>
            </a:r>
            <a:r>
              <a:rPr lang="en-US" baseline="30000" dirty="0" err="1" smtClean="0"/>
              <a:t>n</a:t>
            </a:r>
            <a:r>
              <a:rPr lang="en-US" baseline="30000" dirty="0" smtClean="0"/>
              <a:t>−r.</a:t>
            </a:r>
            <a:r>
              <a:rPr lang="en-US"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714488"/>
            <a:ext cx="8458200" cy="1470025"/>
          </a:xfrm>
        </p:spPr>
        <p:txBody>
          <a:bodyPr>
            <a:noAutofit/>
          </a:bodyPr>
          <a:lstStyle/>
          <a:p>
            <a:pPr algn="l"/>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Bob is a high school basketball player. He is a 70% free throw shooter. That means his probability of making a free throw is 0.70. During the season, what is the probability that Bob makes his third free throw on his fifth shot?</a:t>
            </a:r>
            <a:br>
              <a:rPr lang="en-US" sz="2400" dirty="0" smtClean="0"/>
            </a:br>
            <a:r>
              <a:rPr lang="en-US" sz="2400" i="1" dirty="0" smtClean="0"/>
              <a:t>Solution:</a:t>
            </a:r>
            <a:r>
              <a:rPr lang="en-US" sz="2400" dirty="0" smtClean="0"/>
              <a:t> This is an example of a negative binomial experiment. The probability of success (</a:t>
            </a:r>
            <a:r>
              <a:rPr lang="en-US" sz="2400" i="1" dirty="0" smtClean="0"/>
              <a:t>P</a:t>
            </a:r>
            <a:r>
              <a:rPr lang="en-US" sz="2400" dirty="0" smtClean="0"/>
              <a:t>) is 0.70, the number of trials (</a:t>
            </a:r>
            <a:r>
              <a:rPr lang="en-US" sz="2400" i="1" dirty="0" smtClean="0"/>
              <a:t>x</a:t>
            </a:r>
            <a:r>
              <a:rPr lang="en-US" sz="2400" dirty="0" smtClean="0"/>
              <a:t>) is 5, and the number of successes (</a:t>
            </a:r>
            <a:r>
              <a:rPr lang="en-US" sz="2400" i="1" dirty="0" smtClean="0"/>
              <a:t>r</a:t>
            </a:r>
            <a:r>
              <a:rPr lang="en-US" sz="2400" dirty="0" smtClean="0"/>
              <a:t>) is 3.</a:t>
            </a:r>
            <a:br>
              <a:rPr lang="en-US" sz="2400" dirty="0" smtClean="0"/>
            </a:br>
            <a:r>
              <a:rPr lang="en-US" sz="2400" dirty="0" smtClean="0"/>
              <a:t>To solve this problem, we enter these values into the negative binomial formula.</a:t>
            </a:r>
            <a:br>
              <a:rPr lang="en-US" sz="2400" dirty="0" smtClean="0"/>
            </a:br>
            <a:r>
              <a:rPr lang="en-US" sz="2400" dirty="0" smtClean="0"/>
              <a:t> P(X = r) = </a:t>
            </a:r>
            <a:r>
              <a:rPr lang="en-US" sz="2400" baseline="30000" dirty="0" smtClean="0"/>
              <a:t>n-1</a:t>
            </a:r>
            <a:r>
              <a:rPr lang="en-US" sz="2400" dirty="0" smtClean="0"/>
              <a:t>C</a:t>
            </a:r>
            <a:r>
              <a:rPr lang="en-US" sz="2400" baseline="-25000" dirty="0" smtClean="0"/>
              <a:t>r-1</a:t>
            </a:r>
            <a:r>
              <a:rPr lang="en-US" sz="2400" dirty="0" smtClean="0"/>
              <a:t> </a:t>
            </a:r>
            <a:r>
              <a:rPr lang="en-US" sz="2400" dirty="0" err="1" smtClean="0"/>
              <a:t>p</a:t>
            </a:r>
            <a:r>
              <a:rPr lang="en-US" sz="2400" baseline="30000" dirty="0" err="1" smtClean="0"/>
              <a:t>r</a:t>
            </a:r>
            <a:r>
              <a:rPr lang="en-US" sz="2400" dirty="0" err="1" smtClean="0"/>
              <a:t>q</a:t>
            </a:r>
            <a:r>
              <a:rPr lang="en-US" sz="2400" baseline="30000" dirty="0" err="1" smtClean="0"/>
              <a:t>n</a:t>
            </a:r>
            <a:r>
              <a:rPr lang="en-US" sz="2400" baseline="30000" dirty="0" smtClean="0"/>
              <a:t>−r.</a:t>
            </a:r>
            <a:r>
              <a:rPr lang="en-US" sz="2400" dirty="0" smtClean="0"/>
              <a:t> </a:t>
            </a:r>
            <a:br>
              <a:rPr lang="en-US" sz="2400" dirty="0" smtClean="0"/>
            </a:br>
            <a:r>
              <a:rPr lang="en-US" sz="2400" dirty="0" smtClean="0"/>
              <a:t>P(X=3)=</a:t>
            </a:r>
            <a:r>
              <a:rPr lang="en-US" sz="2400" baseline="30000" dirty="0" smtClean="0"/>
              <a:t>4</a:t>
            </a:r>
            <a:r>
              <a:rPr lang="en-US" sz="2400" dirty="0" smtClean="0"/>
              <a:t>C</a:t>
            </a:r>
            <a:r>
              <a:rPr lang="en-US" sz="2400" baseline="-25000" dirty="0" smtClean="0"/>
              <a:t>2 </a:t>
            </a:r>
            <a:r>
              <a:rPr lang="en-US" sz="2400" dirty="0" smtClean="0"/>
              <a:t>0.7</a:t>
            </a:r>
            <a:r>
              <a:rPr lang="en-US" sz="2400" baseline="30000" dirty="0" smtClean="0"/>
              <a:t>3</a:t>
            </a:r>
            <a:r>
              <a:rPr lang="en-US" sz="2400" dirty="0" smtClean="0"/>
              <a:t> 0.3</a:t>
            </a:r>
            <a:r>
              <a:rPr lang="en-US" sz="2400" baseline="30000" dirty="0" smtClean="0"/>
              <a:t>2</a:t>
            </a:r>
            <a:br>
              <a:rPr lang="en-US" sz="2400" baseline="30000" dirty="0" smtClean="0"/>
            </a:br>
            <a:r>
              <a:rPr lang="en-US" b="1" baseline="30000" dirty="0" smtClean="0"/>
              <a:t>0.18522</a:t>
            </a:r>
            <a:r>
              <a:rPr lang="en-US" sz="2400" dirty="0" smtClean="0"/>
              <a:t/>
            </a:r>
            <a:br>
              <a:rPr lang="en-US" sz="2400" dirty="0" smtClean="0"/>
            </a:br>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dirty="0" smtClean="0"/>
              <a:t>The binomial distribution allows us to calculate the probability of observing a certain number of successes in a given number  trials.</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130425"/>
            <a:ext cx="8429684" cy="1470025"/>
          </a:xfrm>
        </p:spPr>
        <p:txBody>
          <a:bodyPr>
            <a:normAutofit fontScale="90000"/>
          </a:bodyPr>
          <a:lstStyle/>
          <a:p>
            <a:pPr algn="l" fontAlgn="t"/>
            <a:r>
              <a:rPr lang="en-US" sz="2700" b="1" dirty="0" smtClean="0"/>
              <a:t>The Mean of the Negative Binomial Distribution</a:t>
            </a:r>
            <a:r>
              <a:rPr lang="en-US" sz="2700" dirty="0" smtClean="0"/>
              <a:t/>
            </a:r>
            <a:br>
              <a:rPr lang="en-US" sz="2700" dirty="0" smtClean="0"/>
            </a:br>
            <a:r>
              <a:rPr lang="en-US" sz="2700" dirty="0" smtClean="0"/>
              <a:t>If we define the mean of the negative binomial distribution as the average number of trials required to produce r successes, then the mean is equal to:</a:t>
            </a:r>
            <a:br>
              <a:rPr lang="en-US" sz="2700" dirty="0" smtClean="0"/>
            </a:br>
            <a:r>
              <a:rPr lang="en-US" sz="2700" dirty="0" smtClean="0"/>
              <a:t>μ = r / P</a:t>
            </a:r>
            <a:br>
              <a:rPr lang="en-US" sz="2700" dirty="0" smtClean="0"/>
            </a:br>
            <a:r>
              <a:rPr lang="en-US" sz="2700" dirty="0" smtClean="0"/>
              <a:t/>
            </a:r>
            <a:br>
              <a:rPr lang="en-US" sz="2700" dirty="0" smtClean="0"/>
            </a:br>
            <a:r>
              <a:rPr lang="en-US" sz="2700" dirty="0" smtClean="0"/>
              <a:t>where μ is the mean number of trials, r is the number of successes, and P is the probability of a success on any given trial.</a:t>
            </a:r>
            <a:br>
              <a:rPr lang="en-US" sz="2700" dirty="0" smtClean="0"/>
            </a:br>
            <a:r>
              <a:rPr lang="en-US" sz="2700" dirty="0" smtClean="0"/>
              <a:t/>
            </a:r>
            <a:br>
              <a:rPr lang="en-US" sz="2700" dirty="0" smtClean="0"/>
            </a:br>
            <a:r>
              <a:rPr lang="en-US" sz="2700" dirty="0" err="1" smtClean="0"/>
              <a:t>Var</a:t>
            </a:r>
            <a:r>
              <a:rPr lang="en-US" sz="2700" dirty="0" smtClean="0"/>
              <a:t>=r(1-p</a:t>
            </a:r>
            <a:r>
              <a:rPr lang="en-US" sz="2700" dirty="0" smtClean="0"/>
              <a:t>)/p</a:t>
            </a:r>
            <a:r>
              <a:rPr lang="en-US" sz="2700" baseline="30000" dirty="0" smtClean="0"/>
              <a:t>2</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Permutations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571744"/>
            <a:ext cx="8358246" cy="646331"/>
          </a:xfrm>
          <a:prstGeom prst="rect">
            <a:avLst/>
          </a:prstGeom>
        </p:spPr>
        <p:txBody>
          <a:bodyPr wrap="square">
            <a:spAutoFit/>
          </a:bodyPr>
          <a:lstStyle/>
          <a:p>
            <a:r>
              <a:rPr lang="en-US" dirty="0" smtClean="0"/>
              <a:t> Combinations represent the selection of some or all of a number of different objects where the order of selection is immaterial</a:t>
            </a:r>
            <a:endParaRPr lang="en-US" dirty="0"/>
          </a:p>
        </p:txBody>
      </p:sp>
      <p:sp>
        <p:nvSpPr>
          <p:cNvPr id="3" name="Rectangle 2"/>
          <p:cNvSpPr/>
          <p:nvPr/>
        </p:nvSpPr>
        <p:spPr>
          <a:xfrm>
            <a:off x="428596" y="1428736"/>
            <a:ext cx="8358246" cy="646331"/>
          </a:xfrm>
          <a:prstGeom prst="rect">
            <a:avLst/>
          </a:prstGeom>
        </p:spPr>
        <p:txBody>
          <a:bodyPr wrap="square">
            <a:spAutoFit/>
          </a:bodyPr>
          <a:lstStyle/>
          <a:p>
            <a:r>
              <a:rPr lang="en-US" dirty="0" smtClean="0"/>
              <a:t> </a:t>
            </a:r>
            <a:r>
              <a:rPr lang="en-US" dirty="0" err="1" smtClean="0"/>
              <a:t>Permuatation</a:t>
            </a:r>
            <a:r>
              <a:rPr lang="en-US" dirty="0" smtClean="0"/>
              <a:t> represent the selection of some or all of a number of different objects where the order of selection is important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28604"/>
            <a:ext cx="8286808" cy="646331"/>
          </a:xfrm>
          <a:prstGeom prst="rect">
            <a:avLst/>
          </a:prstGeom>
        </p:spPr>
        <p:txBody>
          <a:bodyPr wrap="square">
            <a:spAutoFit/>
          </a:bodyPr>
          <a:lstStyle/>
          <a:p>
            <a:r>
              <a:rPr lang="en-US" dirty="0" smtClean="0"/>
              <a:t>Example 1: Suppose you want to arrange your English, Hindi, Mathematics, History, Geography and Science books on a shelf. In how many ways can you do it?</a:t>
            </a:r>
            <a:endParaRPr lang="en-US" dirty="0"/>
          </a:p>
        </p:txBody>
      </p:sp>
      <p:sp>
        <p:nvSpPr>
          <p:cNvPr id="3" name="Rectangle 2"/>
          <p:cNvSpPr/>
          <p:nvPr/>
        </p:nvSpPr>
        <p:spPr>
          <a:xfrm>
            <a:off x="571472" y="1428736"/>
            <a:ext cx="8572528" cy="923330"/>
          </a:xfrm>
          <a:prstGeom prst="rect">
            <a:avLst/>
          </a:prstGeom>
        </p:spPr>
        <p:txBody>
          <a:bodyPr wrap="square">
            <a:spAutoFit/>
          </a:bodyPr>
          <a:lstStyle/>
          <a:p>
            <a:r>
              <a:rPr lang="en-US" dirty="0" smtClean="0"/>
              <a:t>Example 2:  Suppose you have 6 happy birthday cards for your friends and you want to send them to 4 of your friends. In how many ways can you send these cards to 4 of your friends?</a:t>
            </a:r>
            <a:endParaRPr lang="en-US" dirty="0"/>
          </a:p>
        </p:txBody>
      </p:sp>
      <p:sp>
        <p:nvSpPr>
          <p:cNvPr id="4" name="Rectangle 3"/>
          <p:cNvSpPr/>
          <p:nvPr/>
        </p:nvSpPr>
        <p:spPr>
          <a:xfrm>
            <a:off x="642910" y="2571744"/>
            <a:ext cx="8358246" cy="4524315"/>
          </a:xfrm>
          <a:prstGeom prst="rect">
            <a:avLst/>
          </a:prstGeom>
        </p:spPr>
        <p:txBody>
          <a:bodyPr wrap="square">
            <a:spAutoFit/>
          </a:bodyPr>
          <a:lstStyle/>
          <a:p>
            <a:r>
              <a:rPr lang="en-US" dirty="0" smtClean="0"/>
              <a:t>Example 3: In a library, there are 4 books on fairy tales, 5 books are novels and 3 books are on plays. In how many ways can you arrange these so that books on the fairy tales are together in one place. The novels are together and plays are also together. The requirement is that these books should be in a specific order i.e., books on fairy tales, before novels, before plays.</a:t>
            </a:r>
          </a:p>
          <a:p>
            <a:endParaRPr lang="en-IN" dirty="0" smtClean="0"/>
          </a:p>
          <a:p>
            <a:r>
              <a:rPr lang="en-US" dirty="0" smtClean="0"/>
              <a:t>Example 4: In the above example what is the number of permutations if the books are not to be kept in order?</a:t>
            </a:r>
          </a:p>
          <a:p>
            <a:endParaRPr lang="en-IN" dirty="0" smtClean="0"/>
          </a:p>
          <a:p>
            <a:r>
              <a:rPr lang="en-US" dirty="0" smtClean="0"/>
              <a:t>Example 5: In how many ways can 4 girls and 5 boys be arranged in a row so that all the four girls are together?</a:t>
            </a:r>
          </a:p>
          <a:p>
            <a:endParaRPr lang="en-IN" dirty="0" smtClean="0"/>
          </a:p>
          <a:p>
            <a:r>
              <a:rPr lang="en-IN" dirty="0" smtClean="0"/>
              <a:t>Example 6: </a:t>
            </a:r>
            <a:r>
              <a:rPr lang="en-US" dirty="0" smtClean="0"/>
              <a:t> There are 6 boys who enter a boat with 8 seats, 4 on each side. In how many ways can they sit anywhere on the boat?</a:t>
            </a:r>
          </a:p>
          <a:p>
            <a:endParaRPr lang="en-IN"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Combinations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715404" cy="3416320"/>
          </a:xfrm>
          <a:prstGeom prst="rect">
            <a:avLst/>
          </a:prstGeom>
        </p:spPr>
        <p:txBody>
          <a:bodyPr wrap="square">
            <a:spAutoFit/>
          </a:bodyPr>
          <a:lstStyle/>
          <a:p>
            <a:r>
              <a:rPr lang="en-US" dirty="0" smtClean="0"/>
              <a:t> 1.  Find the number of subsets of the set {1, 2, 3, 4, 5, 6, 7, 8, 9, 10, 11} having 4 elements.</a:t>
            </a:r>
          </a:p>
          <a:p>
            <a:endParaRPr lang="en-IN" dirty="0" smtClean="0"/>
          </a:p>
          <a:p>
            <a:r>
              <a:rPr lang="en-IN" dirty="0" smtClean="0"/>
              <a:t>2. </a:t>
            </a:r>
            <a:r>
              <a:rPr lang="en-US" dirty="0" smtClean="0"/>
              <a:t>The Indian Cricket team consists of 16 players. It includes 2 wicketkeepers and 5 bowlers. In how many ways can you select a cricket team of eleven players if you have to select 1 wicketkeeper and at least 4 bowlers?</a:t>
            </a:r>
          </a:p>
          <a:p>
            <a:endParaRPr lang="en-IN" dirty="0" smtClean="0"/>
          </a:p>
          <a:p>
            <a:r>
              <a:rPr lang="en-IN" dirty="0" smtClean="0"/>
              <a:t>3. </a:t>
            </a:r>
            <a:r>
              <a:rPr lang="en-US" dirty="0" smtClean="0"/>
              <a:t>A committee of 5 people is to be chosen from a group of 6 men and 4 women. How many committees are possible if there are no restrictions?</a:t>
            </a:r>
          </a:p>
          <a:p>
            <a:r>
              <a:rPr lang="en-US" dirty="0" smtClean="0"/>
              <a:t/>
            </a:r>
            <a:br>
              <a:rPr lang="en-US" dirty="0" smtClean="0"/>
            </a:br>
            <a:r>
              <a:rPr lang="en-US" dirty="0" smtClean="0"/>
              <a:t>4. A committee of 5 people is to be chosen from a group of 6 men and 4 women. How many committees are possible if there are to be 3 men and 2 women?</a:t>
            </a:r>
            <a:endParaRPr lang="en-IN"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Characteristic Function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785794"/>
            <a:ext cx="7500990" cy="2308324"/>
          </a:xfrm>
          <a:prstGeom prst="rect">
            <a:avLst/>
          </a:prstGeom>
        </p:spPr>
        <p:txBody>
          <a:bodyPr wrap="square">
            <a:spAutoFit/>
          </a:bodyPr>
          <a:lstStyle/>
          <a:p>
            <a:r>
              <a:rPr lang="en-US" dirty="0" smtClean="0"/>
              <a:t>In </a:t>
            </a:r>
            <a:r>
              <a:rPr lang="en-US" dirty="0" smtClean="0">
                <a:hlinkClick r:id="rId2" tooltip="Probability theory"/>
              </a:rPr>
              <a:t>probability theory</a:t>
            </a:r>
            <a:r>
              <a:rPr lang="en-US" dirty="0" smtClean="0"/>
              <a:t> and </a:t>
            </a:r>
            <a:r>
              <a:rPr lang="en-US" dirty="0" smtClean="0">
                <a:hlinkClick r:id="rId3" tooltip="Statistics"/>
              </a:rPr>
              <a:t>statistics</a:t>
            </a:r>
            <a:r>
              <a:rPr lang="en-US" dirty="0" smtClean="0"/>
              <a:t>, the </a:t>
            </a:r>
            <a:r>
              <a:rPr lang="en-US" b="1" dirty="0" smtClean="0"/>
              <a:t>characteristic function</a:t>
            </a:r>
            <a:r>
              <a:rPr lang="en-US" dirty="0" smtClean="0"/>
              <a:t> of any </a:t>
            </a:r>
            <a:r>
              <a:rPr lang="en-US" dirty="0" smtClean="0">
                <a:hlinkClick r:id="rId4" tooltip="Real-valued"/>
              </a:rPr>
              <a:t>real-valued</a:t>
            </a:r>
            <a:r>
              <a:rPr lang="en-US" dirty="0" smtClean="0"/>
              <a:t> </a:t>
            </a:r>
            <a:r>
              <a:rPr lang="en-US" dirty="0" smtClean="0">
                <a:hlinkClick r:id="rId5" tooltip="Random variable"/>
              </a:rPr>
              <a:t>random variable</a:t>
            </a:r>
            <a:r>
              <a:rPr lang="en-US" dirty="0" smtClean="0"/>
              <a:t> completely defines its </a:t>
            </a:r>
            <a:r>
              <a:rPr lang="en-US" dirty="0" smtClean="0">
                <a:hlinkClick r:id="rId6" tooltip="Probability distribution"/>
              </a:rPr>
              <a:t>probability distribution</a:t>
            </a:r>
            <a:r>
              <a:rPr lang="en-US" dirty="0" smtClean="0"/>
              <a:t>. If a random variable admits a </a:t>
            </a:r>
            <a:r>
              <a:rPr lang="en-US" dirty="0" smtClean="0">
                <a:hlinkClick r:id="rId7" tooltip="Probability density function"/>
              </a:rPr>
              <a:t>probability density function</a:t>
            </a:r>
            <a:r>
              <a:rPr lang="en-US" dirty="0" smtClean="0"/>
              <a:t>, then the characteristic function is the </a:t>
            </a:r>
            <a:r>
              <a:rPr lang="en-US" dirty="0" smtClean="0">
                <a:hlinkClick r:id="rId8" tooltip="Fourier transform"/>
              </a:rPr>
              <a:t>Fourier transform</a:t>
            </a:r>
            <a:r>
              <a:rPr lang="en-US" dirty="0" smtClean="0"/>
              <a:t> of the probability density function. Thus it provides the basis of an alternative route to analytical results compared with working directly with </a:t>
            </a:r>
            <a:r>
              <a:rPr lang="en-US" dirty="0" smtClean="0">
                <a:hlinkClick r:id="rId7" tooltip="Probability density function"/>
              </a:rPr>
              <a:t>probability density functions</a:t>
            </a:r>
            <a:r>
              <a:rPr lang="en-US" dirty="0" smtClean="0"/>
              <a:t> or </a:t>
            </a:r>
            <a:r>
              <a:rPr lang="en-US" dirty="0" smtClean="0">
                <a:hlinkClick r:id="rId9" tooltip="Cumulative distribution function"/>
              </a:rPr>
              <a:t>cumulative distribution functions</a:t>
            </a:r>
            <a:r>
              <a:rPr lang="en-US" dirty="0" smtClean="0"/>
              <a:t>. There are particularly simple results for the characteristic functions of distributions defined by the weighted sums of random variables.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0" y="928670"/>
            <a:ext cx="9028393" cy="383382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a:srcRect/>
          <a:stretch>
            <a:fillRect/>
          </a:stretch>
        </p:blipFill>
        <p:spPr bwMode="auto">
          <a:xfrm>
            <a:off x="571472" y="500042"/>
            <a:ext cx="8391401" cy="435771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14356"/>
            <a:ext cx="8243918" cy="4584723"/>
          </a:xfrm>
        </p:spPr>
        <p:txBody>
          <a:bodyPr>
            <a:normAutofit fontScale="90000"/>
          </a:bodyPr>
          <a:lstStyle/>
          <a:p>
            <a:pPr algn="l"/>
            <a:r>
              <a:rPr lang="en-US" dirty="0" smtClean="0"/>
              <a:t> </a:t>
            </a:r>
            <a:r>
              <a:rPr lang="en-US" sz="3100" dirty="0" smtClean="0"/>
              <a:t>For the binomial model to be applied the following four criteria must be </a:t>
            </a:r>
            <a:r>
              <a:rPr lang="en-US" sz="3100" dirty="0" err="1" smtClean="0"/>
              <a:t>satisﬁed</a:t>
            </a:r>
            <a:r>
              <a:rPr lang="en-US" sz="3100" dirty="0" smtClean="0"/>
              <a:t>:</a:t>
            </a:r>
            <a:br>
              <a:rPr lang="en-US" sz="3100" dirty="0" smtClean="0"/>
            </a:br>
            <a:r>
              <a:rPr lang="en-US" sz="3100" dirty="0" smtClean="0"/>
              <a:t> • the trial is carried out a </a:t>
            </a:r>
            <a:r>
              <a:rPr lang="en-US" sz="3100" dirty="0" err="1" smtClean="0"/>
              <a:t>ﬁxed</a:t>
            </a:r>
            <a:r>
              <a:rPr lang="en-US" sz="3100" dirty="0" smtClean="0"/>
              <a:t> number of times n</a:t>
            </a:r>
            <a:br>
              <a:rPr lang="en-US" sz="3100" dirty="0" smtClean="0"/>
            </a:br>
            <a:r>
              <a:rPr lang="en-US" sz="3100" dirty="0" smtClean="0"/>
              <a:t> • the outcomes of each trial can be </a:t>
            </a:r>
            <a:r>
              <a:rPr lang="en-US" sz="3100" dirty="0" err="1" smtClean="0"/>
              <a:t>classiﬁed</a:t>
            </a:r>
            <a:r>
              <a:rPr lang="en-US" sz="3100" dirty="0" smtClean="0"/>
              <a:t> into two ‘types’ conventionally named ‘success’ or ‘failure’ </a:t>
            </a:r>
            <a:br>
              <a:rPr lang="en-US" sz="3100" dirty="0" smtClean="0"/>
            </a:br>
            <a:r>
              <a:rPr lang="en-US" sz="3100" dirty="0" smtClean="0"/>
              <a:t>• the probability p of success remains constant for each trial </a:t>
            </a:r>
            <a:br>
              <a:rPr lang="en-US" sz="3100" dirty="0" smtClean="0"/>
            </a:br>
            <a:r>
              <a:rPr lang="en-US" sz="3100" dirty="0" smtClean="0"/>
              <a:t>• the individual trials are independent of each other</a:t>
            </a:r>
            <a:r>
              <a:rPr lang="en-US"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28670"/>
            <a:ext cx="9144000" cy="4633946"/>
          </a:xfrm>
          <a:prstGeom prst="rect">
            <a:avLst/>
          </a:prstGeom>
          <a:solidFill>
            <a:srgbClr val="FFFFFF"/>
          </a:solidFill>
          <a:ln w="9525">
            <a:noFill/>
            <a:miter lim="800000"/>
            <a:headEnd/>
            <a:tailEnd/>
          </a:ln>
          <a:effectLst/>
        </p:spPr>
        <p:txBody>
          <a:bodyPr vert="horz" wrap="square" lIns="25392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The characteristic function of a real-valued random variable always exists, since it is an integral of a bounded continuous function over a space whose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3" tooltip="Measure (mathematics)"/>
              </a:rPr>
              <a:t>measure</a:t>
            </a:r>
            <a:r>
              <a:rPr kumimoji="0" lang="en-US" sz="2000" b="0" i="0" u="none" strike="noStrike" cap="none" normalizeH="0" baseline="0" dirty="0" smtClean="0">
                <a:ln>
                  <a:noFill/>
                </a:ln>
                <a:solidFill>
                  <a:srgbClr val="222222"/>
                </a:solidFill>
                <a:effectLst/>
                <a:latin typeface="Arial" pitchFamily="34" charset="0"/>
                <a:cs typeface="Arial" pitchFamily="34" charset="0"/>
              </a:rPr>
              <a:t> is finite.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A characteristic function is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4" tooltip="Uniform continuity"/>
              </a:rPr>
              <a:t>uniformly continuous</a:t>
            </a:r>
            <a:r>
              <a:rPr kumimoji="0" lang="en-US" sz="2000" b="0" i="0" u="none" strike="noStrike" cap="none" normalizeH="0" baseline="0" dirty="0" smtClean="0">
                <a:ln>
                  <a:noFill/>
                </a:ln>
                <a:solidFill>
                  <a:srgbClr val="222222"/>
                </a:solidFill>
                <a:effectLst/>
                <a:latin typeface="Arial" pitchFamily="34" charset="0"/>
                <a:cs typeface="Arial" pitchFamily="34" charset="0"/>
              </a:rPr>
              <a:t> on the entire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It is non-vanishing in a region around zero: φ(0)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It is bounded: |φ(</a:t>
            </a:r>
            <a:r>
              <a:rPr kumimoji="0" lang="en-US" sz="2000" b="0" i="1" u="none" strike="noStrike" cap="none" normalizeH="0" baseline="0" dirty="0" smtClean="0">
                <a:ln>
                  <a:noFill/>
                </a:ln>
                <a:solidFill>
                  <a:srgbClr val="222222"/>
                </a:solidFill>
                <a:effectLst/>
                <a:latin typeface="Arial" pitchFamily="34" charset="0"/>
                <a:cs typeface="Arial" pitchFamily="34" charset="0"/>
              </a:rPr>
              <a:t>t</a:t>
            </a:r>
            <a:r>
              <a:rPr kumimoji="0" lang="en-US" sz="2000" b="0" i="0" u="none" strike="noStrike" cap="none" normalizeH="0" baseline="0" dirty="0" smtClean="0">
                <a:ln>
                  <a:noFill/>
                </a:ln>
                <a:solidFill>
                  <a:srgbClr val="222222"/>
                </a:solidFill>
                <a:effectLst/>
                <a:latin typeface="Arial" pitchFamily="34" charset="0"/>
                <a:cs typeface="Arial" pitchFamily="34" charset="0"/>
              </a:rPr>
              <a:t>)|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It is </a:t>
            </a:r>
            <a:r>
              <a:rPr kumimoji="0" lang="en-US" sz="2000" b="0" i="0" u="none" strike="noStrike" cap="none" normalizeH="0" baseline="0" dirty="0" err="1" smtClean="0">
                <a:ln>
                  <a:noFill/>
                </a:ln>
                <a:solidFill>
                  <a:srgbClr val="0B0080"/>
                </a:solidFill>
                <a:effectLst/>
                <a:latin typeface="Arial" pitchFamily="34" charset="0"/>
                <a:cs typeface="Arial" pitchFamily="34" charset="0"/>
                <a:hlinkClick r:id="rId5" tooltip="Hermitian function"/>
              </a:rPr>
              <a:t>Hermitian</a:t>
            </a:r>
            <a:r>
              <a:rPr kumimoji="0" lang="en-US" sz="2000" b="0" i="0" u="none" strike="noStrike" cap="none" normalizeH="0" baseline="0" dirty="0" smtClean="0">
                <a:ln>
                  <a:noFill/>
                </a:ln>
                <a:solidFill>
                  <a:srgbClr val="222222"/>
                </a:solidFill>
                <a:effectLst/>
                <a:latin typeface="Arial" pitchFamily="34" charset="0"/>
                <a:cs typeface="Arial" pitchFamily="34" charset="0"/>
              </a:rPr>
              <a:t>: φ(−</a:t>
            </a:r>
            <a:r>
              <a:rPr kumimoji="0" lang="en-US" sz="2000" b="0" i="1" u="none" strike="noStrike" cap="none" normalizeH="0" baseline="0" dirty="0" smtClean="0">
                <a:ln>
                  <a:noFill/>
                </a:ln>
                <a:solidFill>
                  <a:srgbClr val="222222"/>
                </a:solidFill>
                <a:effectLst/>
                <a:latin typeface="Arial" pitchFamily="34" charset="0"/>
                <a:cs typeface="Arial" pitchFamily="34" charset="0"/>
              </a:rPr>
              <a:t>t</a:t>
            </a:r>
            <a:r>
              <a:rPr kumimoji="0" lang="en-US" sz="2000" b="0" i="0" u="none" strike="noStrike" cap="none" normalizeH="0" baseline="0" dirty="0" smtClean="0">
                <a:ln>
                  <a:noFill/>
                </a:ln>
                <a:solidFill>
                  <a:srgbClr val="222222"/>
                </a:solidFill>
                <a:effectLst/>
                <a:latin typeface="Arial" pitchFamily="34" charset="0"/>
                <a:cs typeface="Arial" pitchFamily="34" charset="0"/>
              </a:rPr>
              <a:t>) = φ(</a:t>
            </a:r>
            <a:r>
              <a:rPr kumimoji="0" lang="en-US" sz="2000" b="0" i="1" u="none" strike="noStrike" cap="none" normalizeH="0" baseline="0" dirty="0" smtClean="0">
                <a:ln>
                  <a:noFill/>
                </a:ln>
                <a:solidFill>
                  <a:srgbClr val="222222"/>
                </a:solidFill>
                <a:effectLst/>
                <a:latin typeface="Arial" pitchFamily="34" charset="0"/>
                <a:cs typeface="Arial" pitchFamily="34" charset="0"/>
              </a:rPr>
              <a:t>t</a:t>
            </a:r>
            <a:r>
              <a:rPr kumimoji="0" lang="en-US" sz="2000" b="0" i="0" u="none" strike="noStrike" cap="none" normalizeH="0" baseline="0" dirty="0" smtClean="0">
                <a:ln>
                  <a:noFill/>
                </a:ln>
                <a:solidFill>
                  <a:srgbClr val="222222"/>
                </a:solidFill>
                <a:effectLst/>
                <a:latin typeface="Arial" pitchFamily="34" charset="0"/>
                <a:cs typeface="Arial" pitchFamily="34" charset="0"/>
              </a:rPr>
              <a:t>). In particular, the characteristic function of a symmetric (around the origin) random variable is real-valued and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6" tooltip="Even and odd functions"/>
              </a:rPr>
              <a:t>even</a:t>
            </a:r>
            <a:r>
              <a:rPr kumimoji="0" lang="en-US" sz="2000" b="0" i="0" u="none" strike="noStrike" cap="none" normalizeH="0" baseline="0" dirty="0" smtClean="0">
                <a:ln>
                  <a:noFill/>
                </a:ln>
                <a:solidFill>
                  <a:srgbClr val="222222"/>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There is a </a:t>
            </a:r>
            <a:r>
              <a:rPr kumimoji="0" lang="en-US" sz="2000" b="0" i="0" u="none" strike="noStrike" cap="none" normalizeH="0" baseline="0" dirty="0" err="1" smtClean="0">
                <a:ln>
                  <a:noFill/>
                </a:ln>
                <a:solidFill>
                  <a:srgbClr val="0B0080"/>
                </a:solidFill>
                <a:effectLst/>
                <a:latin typeface="Arial" pitchFamily="34" charset="0"/>
                <a:cs typeface="Arial" pitchFamily="34" charset="0"/>
                <a:hlinkClick r:id="rId7" tooltip="Bijection"/>
              </a:rPr>
              <a:t>bijection</a:t>
            </a:r>
            <a:r>
              <a:rPr kumimoji="0" lang="en-US" sz="2000" b="0" i="0" u="none" strike="noStrike" cap="none" normalizeH="0" baseline="0" dirty="0" smtClean="0">
                <a:ln>
                  <a:noFill/>
                </a:ln>
                <a:solidFill>
                  <a:srgbClr val="222222"/>
                </a:solidFill>
                <a:effectLst/>
                <a:latin typeface="Arial" pitchFamily="34" charset="0"/>
                <a:cs typeface="Arial" pitchFamily="34" charset="0"/>
              </a:rPr>
              <a:t> between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8" tooltip="Probability distribution"/>
              </a:rPr>
              <a:t>probability distributions</a:t>
            </a:r>
            <a:r>
              <a:rPr kumimoji="0" lang="en-US" sz="2000" b="0" i="0" u="none" strike="noStrike" cap="none" normalizeH="0" baseline="0" dirty="0" smtClean="0">
                <a:ln>
                  <a:noFill/>
                </a:ln>
                <a:solidFill>
                  <a:srgbClr val="222222"/>
                </a:solidFill>
                <a:effectLst/>
                <a:latin typeface="Arial" pitchFamily="34" charset="0"/>
                <a:cs typeface="Arial" pitchFamily="34" charset="0"/>
              </a:rPr>
              <a:t> and characteristic functions. That is, for any two random variables </a:t>
            </a:r>
            <a:r>
              <a:rPr kumimoji="0" lang="en-US" sz="2000" b="0" i="1" u="none" strike="noStrike" cap="none" normalizeH="0" baseline="0" dirty="0" smtClean="0">
                <a:ln>
                  <a:noFill/>
                </a:ln>
                <a:solidFill>
                  <a:srgbClr val="222222"/>
                </a:solidFill>
                <a:effectLst/>
                <a:latin typeface="Arial" pitchFamily="34" charset="0"/>
                <a:cs typeface="Arial" pitchFamily="34" charset="0"/>
              </a:rPr>
              <a:t>X</a:t>
            </a:r>
            <a:r>
              <a:rPr kumimoji="0" lang="en-US" sz="2000" b="0" i="0" u="none" strike="noStrike" cap="none" normalizeH="0" baseline="-30000" dirty="0" smtClean="0">
                <a:ln>
                  <a:noFill/>
                </a:ln>
                <a:solidFill>
                  <a:srgbClr val="222222"/>
                </a:solidFill>
                <a:effectLst/>
                <a:latin typeface="Arial" pitchFamily="34" charset="0"/>
                <a:cs typeface="Arial" pitchFamily="34" charset="0"/>
              </a:rPr>
              <a:t>1</a:t>
            </a:r>
            <a:r>
              <a:rPr kumimoji="0" lang="en-US" sz="2000" b="0" i="0" u="none" strike="noStrike" cap="none" normalizeH="0" baseline="0" dirty="0" smtClean="0">
                <a:ln>
                  <a:noFill/>
                </a:ln>
                <a:solidFill>
                  <a:srgbClr val="222222"/>
                </a:solidFill>
                <a:effectLst/>
                <a:latin typeface="Arial" pitchFamily="34" charset="0"/>
                <a:cs typeface="Arial" pitchFamily="34" charset="0"/>
              </a:rPr>
              <a:t>, </a:t>
            </a:r>
            <a:r>
              <a:rPr kumimoji="0" lang="en-US" sz="2000" b="0" i="1" u="none" strike="noStrike" cap="none" normalizeH="0" baseline="0" dirty="0" smtClean="0">
                <a:ln>
                  <a:noFill/>
                </a:ln>
                <a:solidFill>
                  <a:srgbClr val="222222"/>
                </a:solidFill>
                <a:effectLst/>
                <a:latin typeface="Arial" pitchFamily="34" charset="0"/>
                <a:cs typeface="Arial" pitchFamily="34" charset="0"/>
              </a:rPr>
              <a:t>X</a:t>
            </a:r>
            <a:r>
              <a:rPr kumimoji="0" lang="en-US" sz="2000" b="0" i="0" u="none" strike="noStrike" cap="none" normalizeH="0" baseline="-30000" dirty="0" smtClean="0">
                <a:ln>
                  <a:noFill/>
                </a:ln>
                <a:solidFill>
                  <a:srgbClr val="222222"/>
                </a:solidFill>
                <a:effectLst/>
                <a:latin typeface="Arial" pitchFamily="34" charset="0"/>
                <a:cs typeface="Arial" pitchFamily="34" charset="0"/>
              </a:rPr>
              <a:t>2</a:t>
            </a:r>
            <a:r>
              <a:rPr kumimoji="0" lang="en-US" sz="2000" b="0" i="0" u="none" strike="noStrike" cap="none" normalizeH="0" baseline="0" dirty="0" smtClean="0">
                <a:ln>
                  <a:noFill/>
                </a:ln>
                <a:solidFill>
                  <a:srgbClr val="222222"/>
                </a:solidFill>
                <a:effectLst/>
                <a:latin typeface="Arial" pitchFamily="34" charset="0"/>
                <a:cs typeface="Arial" pitchFamily="34" charset="0"/>
              </a:rPr>
              <a:t>, both have the same probability distribution if and only if   .</a:t>
            </a:r>
          </a:p>
          <a:p>
            <a:pPr lvl="0" eaLnBrk="0" fontAlgn="base" hangingPunct="0">
              <a:spcBef>
                <a:spcPct val="0"/>
              </a:spcBef>
              <a:spcAft>
                <a:spcPct val="0"/>
              </a:spcAft>
              <a:buFontTx/>
              <a:buChar char="•"/>
            </a:pPr>
            <a:r>
              <a:rPr kumimoji="0" lang="en-US" sz="2000" b="0" i="0" u="none" strike="noStrike" cap="none" normalizeH="0" baseline="0" dirty="0" smtClean="0">
                <a:ln>
                  <a:noFill/>
                </a:ln>
                <a:solidFill>
                  <a:srgbClr val="222222"/>
                </a:solidFill>
                <a:effectLst/>
                <a:latin typeface="Arial" pitchFamily="34" charset="0"/>
                <a:cs typeface="Arial" pitchFamily="34" charset="0"/>
              </a:rPr>
              <a:t>If a random variable </a:t>
            </a:r>
            <a:r>
              <a:rPr kumimoji="0" lang="en-US" sz="2000" b="0" i="1" u="none" strike="noStrike" cap="none" normalizeH="0" baseline="0" dirty="0" smtClean="0">
                <a:ln>
                  <a:noFill/>
                </a:ln>
                <a:solidFill>
                  <a:srgbClr val="222222"/>
                </a:solidFill>
                <a:effectLst/>
                <a:latin typeface="Arial" pitchFamily="34" charset="0"/>
                <a:cs typeface="Arial" pitchFamily="34" charset="0"/>
              </a:rPr>
              <a:t>X</a:t>
            </a:r>
            <a:r>
              <a:rPr kumimoji="0" lang="en-US" sz="2000" b="0" i="0" u="none" strike="noStrike" cap="none" normalizeH="0" baseline="0" dirty="0" smtClean="0">
                <a:ln>
                  <a:noFill/>
                </a:ln>
                <a:solidFill>
                  <a:srgbClr val="222222"/>
                </a:solidFill>
                <a:effectLst/>
                <a:latin typeface="Arial" pitchFamily="34" charset="0"/>
                <a:cs typeface="Arial" pitchFamily="34" charset="0"/>
              </a:rPr>
              <a:t> has </a:t>
            </a:r>
            <a:r>
              <a:rPr kumimoji="0" lang="en-US" sz="2000" b="0" i="0" u="none" strike="noStrike" cap="none" normalizeH="0" baseline="0" dirty="0" smtClean="0">
                <a:ln>
                  <a:noFill/>
                </a:ln>
                <a:solidFill>
                  <a:srgbClr val="0B0080"/>
                </a:solidFill>
                <a:effectLst/>
                <a:latin typeface="Arial" pitchFamily="34" charset="0"/>
                <a:cs typeface="Arial" pitchFamily="34" charset="0"/>
                <a:hlinkClick r:id="rId9" tooltip="Moment (mathematics)"/>
              </a:rPr>
              <a:t>moments</a:t>
            </a:r>
            <a:r>
              <a:rPr kumimoji="0" lang="en-US" sz="2000" b="0" i="0" u="none" strike="noStrike" cap="none" normalizeH="0" baseline="0" dirty="0" smtClean="0">
                <a:ln>
                  <a:noFill/>
                </a:ln>
                <a:solidFill>
                  <a:srgbClr val="222222"/>
                </a:solidFill>
                <a:effectLst/>
                <a:latin typeface="Arial" pitchFamily="34" charset="0"/>
                <a:cs typeface="Arial" pitchFamily="34" charset="0"/>
              </a:rPr>
              <a:t> up to </a:t>
            </a:r>
            <a:r>
              <a:rPr kumimoji="0" lang="en-US" sz="2000" b="0" i="1" u="none" strike="noStrike" cap="none" normalizeH="0" baseline="0" dirty="0" smtClean="0">
                <a:ln>
                  <a:noFill/>
                </a:ln>
                <a:solidFill>
                  <a:srgbClr val="222222"/>
                </a:solidFill>
                <a:effectLst/>
                <a:latin typeface="Arial" pitchFamily="34" charset="0"/>
                <a:cs typeface="Arial" pitchFamily="34" charset="0"/>
              </a:rPr>
              <a:t>k</a:t>
            </a:r>
            <a:r>
              <a:rPr kumimoji="0" lang="en-US" sz="2000" b="0" i="0" u="none" strike="noStrike" cap="none" normalizeH="0" baseline="0" dirty="0" smtClean="0">
                <a:ln>
                  <a:noFill/>
                </a:ln>
                <a:solidFill>
                  <a:srgbClr val="222222"/>
                </a:solidFill>
                <a:effectLst/>
                <a:latin typeface="Arial" pitchFamily="34" charset="0"/>
                <a:cs typeface="Arial" pitchFamily="34" charset="0"/>
              </a:rPr>
              <a:t>-</a:t>
            </a:r>
            <a:r>
              <a:rPr kumimoji="0" lang="en-US" sz="2000" b="0" i="0" u="none" strike="noStrike" cap="none" normalizeH="0" baseline="0" dirty="0" err="1" smtClean="0">
                <a:ln>
                  <a:noFill/>
                </a:ln>
                <a:solidFill>
                  <a:srgbClr val="222222"/>
                </a:solidFill>
                <a:effectLst/>
                <a:latin typeface="Arial" pitchFamily="34" charset="0"/>
                <a:cs typeface="Arial" pitchFamily="34" charset="0"/>
              </a:rPr>
              <a:t>th</a:t>
            </a:r>
            <a:r>
              <a:rPr kumimoji="0" lang="en-US" sz="2000" b="0" i="0" u="none" strike="noStrike" cap="none" normalizeH="0" baseline="0" dirty="0" smtClean="0">
                <a:ln>
                  <a:noFill/>
                </a:ln>
                <a:solidFill>
                  <a:srgbClr val="222222"/>
                </a:solidFill>
                <a:effectLst/>
                <a:latin typeface="Arial" pitchFamily="34" charset="0"/>
                <a:cs typeface="Arial" pitchFamily="34" charset="0"/>
              </a:rPr>
              <a:t> order, then the characteristic function </a:t>
            </a:r>
            <a:r>
              <a:rPr kumimoji="0" lang="en-US" sz="2000" b="0" i="0" u="none" strike="noStrike" cap="none" normalizeH="0" baseline="0" dirty="0" err="1" smtClean="0">
                <a:ln>
                  <a:noFill/>
                </a:ln>
                <a:solidFill>
                  <a:srgbClr val="222222"/>
                </a:solidFill>
                <a:effectLst/>
                <a:latin typeface="Arial" pitchFamily="34" charset="0"/>
                <a:cs typeface="Arial" pitchFamily="34" charset="0"/>
              </a:rPr>
              <a:t>φ</a:t>
            </a:r>
            <a:r>
              <a:rPr kumimoji="0" lang="en-US" sz="2000" b="0" i="1" u="none" strike="noStrike" cap="none" normalizeH="0" baseline="-30000" dirty="0" err="1" smtClean="0">
                <a:ln>
                  <a:noFill/>
                </a:ln>
                <a:solidFill>
                  <a:srgbClr val="222222"/>
                </a:solidFill>
                <a:effectLst/>
                <a:latin typeface="Arial" pitchFamily="34" charset="0"/>
                <a:cs typeface="Arial" pitchFamily="34" charset="0"/>
              </a:rPr>
              <a:t>X</a:t>
            </a:r>
            <a:r>
              <a:rPr kumimoji="0" lang="en-US" sz="2000" b="0" i="0" u="none" strike="noStrike" cap="none" normalizeH="0" baseline="0" dirty="0" smtClean="0">
                <a:ln>
                  <a:noFill/>
                </a:ln>
                <a:solidFill>
                  <a:srgbClr val="222222"/>
                </a:solidFill>
                <a:effectLst/>
                <a:latin typeface="Arial" pitchFamily="34" charset="0"/>
                <a:cs typeface="Arial" pitchFamily="34" charset="0"/>
              </a:rPr>
              <a:t> is </a:t>
            </a:r>
            <a:r>
              <a:rPr kumimoji="0" lang="en-US" sz="2000" b="0" i="1" u="none" strike="noStrike" cap="none" normalizeH="0" baseline="0" dirty="0" smtClean="0">
                <a:ln>
                  <a:noFill/>
                </a:ln>
                <a:solidFill>
                  <a:srgbClr val="222222"/>
                </a:solidFill>
                <a:effectLst/>
                <a:latin typeface="Arial" pitchFamily="34" charset="0"/>
                <a:cs typeface="Arial" pitchFamily="34" charset="0"/>
              </a:rPr>
              <a:t>k</a:t>
            </a:r>
            <a:r>
              <a:rPr kumimoji="0" lang="en-US" sz="2000" b="0" i="0" u="none" strike="noStrike" cap="none" normalizeH="0" baseline="0" dirty="0" smtClean="0">
                <a:ln>
                  <a:noFill/>
                </a:ln>
                <a:solidFill>
                  <a:srgbClr val="222222"/>
                </a:solidFill>
                <a:effectLst/>
                <a:latin typeface="Arial" pitchFamily="34" charset="0"/>
                <a:cs typeface="Arial" pitchFamily="34" charset="0"/>
              </a:rPr>
              <a:t> times continuously differentiable on the entire real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22222"/>
              </a:solidFill>
              <a:effectLst/>
              <a:latin typeface="Arial" pitchFamily="34" charset="0"/>
              <a:cs typeface="Arial" pitchFamily="34" charset="0"/>
            </a:endParaRPr>
          </a:p>
        </p:txBody>
      </p:sp>
      <p:sp>
        <p:nvSpPr>
          <p:cNvPr id="1027" name="AutoShape 3" descr="\varphi _{X_{1}}=\varphi _{X_{2}}"/>
          <p:cNvSpPr>
            <a:spLocks noChangeAspect="1" noChangeArrowheads="1"/>
          </p:cNvSpPr>
          <p:nvPr/>
        </p:nvSpPr>
        <p:spPr bwMode="auto">
          <a:xfrm>
            <a:off x="10198100" y="2222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3"/>
          <p:cNvPicPr>
            <a:picLocks noChangeAspect="1" noChangeArrowheads="1"/>
          </p:cNvPicPr>
          <p:nvPr/>
        </p:nvPicPr>
        <p:blipFill>
          <a:blip r:embed="rId2"/>
          <a:srcRect/>
          <a:stretch>
            <a:fillRect/>
          </a:stretch>
        </p:blipFill>
        <p:spPr bwMode="auto">
          <a:xfrm>
            <a:off x="0" y="714356"/>
            <a:ext cx="9088916" cy="328614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a:stretch>
            <a:fillRect/>
          </a:stretch>
        </p:blipFill>
        <p:spPr bwMode="auto">
          <a:xfrm>
            <a:off x="428595" y="428604"/>
            <a:ext cx="8575897" cy="542928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642910" y="285728"/>
            <a:ext cx="6286544" cy="617154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357157" y="642918"/>
            <a:ext cx="8572561" cy="392909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3"/>
          <a:srcRect/>
          <a:stretch>
            <a:fillRect/>
          </a:stretch>
        </p:blipFill>
        <p:spPr bwMode="auto">
          <a:xfrm>
            <a:off x="571472" y="500042"/>
            <a:ext cx="8286808" cy="990600"/>
          </a:xfrm>
          <a:prstGeom prst="rect">
            <a:avLst/>
          </a:prstGeom>
          <a:noFill/>
          <a:ln w="9525">
            <a:noFill/>
            <a:miter lim="800000"/>
            <a:headEnd/>
            <a:tailEnd/>
          </a:ln>
          <a:effectLst/>
        </p:spPr>
      </p:pic>
      <p:pic>
        <p:nvPicPr>
          <p:cNvPr id="70659" name="Picture 3"/>
          <p:cNvPicPr>
            <a:picLocks noChangeAspect="1" noChangeArrowheads="1"/>
          </p:cNvPicPr>
          <p:nvPr/>
        </p:nvPicPr>
        <p:blipFill>
          <a:blip r:embed="rId4"/>
          <a:srcRect/>
          <a:stretch>
            <a:fillRect/>
          </a:stretch>
        </p:blipFill>
        <p:spPr bwMode="auto">
          <a:xfrm>
            <a:off x="785754" y="1357298"/>
            <a:ext cx="8358246" cy="476925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814388" y="1328738"/>
            <a:ext cx="7515225" cy="42005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428595" y="428604"/>
            <a:ext cx="8552060" cy="557216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214281" y="214290"/>
            <a:ext cx="8696249" cy="628654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357158" y="571480"/>
            <a:ext cx="8429683" cy="2321941"/>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357158" y="2928958"/>
            <a:ext cx="8501122" cy="400050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Let X be a discrete random variable, being the number of successes occurring in n independent trials of an experiment. If X is to be described by the binomial model, the probability of exactly r successes in n trials is given by </a:t>
            </a:r>
            <a:br>
              <a:rPr lang="en-US" dirty="0" smtClean="0"/>
            </a:br>
            <a:r>
              <a:rPr lang="en-US" dirty="0" smtClean="0"/>
              <a:t>P(X = r) = </a:t>
            </a:r>
            <a:r>
              <a:rPr lang="en-US" dirty="0" err="1" smtClean="0"/>
              <a:t>nCr</a:t>
            </a:r>
            <a:r>
              <a:rPr lang="en-US" dirty="0" smtClean="0"/>
              <a:t> </a:t>
            </a:r>
            <a:r>
              <a:rPr lang="en-US" dirty="0" err="1" smtClean="0"/>
              <a:t>p</a:t>
            </a:r>
            <a:r>
              <a:rPr lang="en-US" baseline="30000" dirty="0" err="1" smtClean="0"/>
              <a:t>r</a:t>
            </a:r>
            <a:r>
              <a:rPr lang="en-US" dirty="0" err="1" smtClean="0"/>
              <a:t>q</a:t>
            </a:r>
            <a:r>
              <a:rPr lang="en-US" baseline="30000" dirty="0" err="1" smtClean="0"/>
              <a:t>n</a:t>
            </a:r>
            <a:r>
              <a:rPr lang="en-US" baseline="30000" dirty="0" smtClean="0"/>
              <a:t>−r.</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338138" y="95250"/>
            <a:ext cx="8467725" cy="66675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00" y="1357298"/>
            <a:ext cx="7420000" cy="217641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0" y="571480"/>
            <a:ext cx="8993875" cy="421484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p:cNvPicPr>
            <a:picLocks noChangeAspect="1" noChangeArrowheads="1"/>
          </p:cNvPicPr>
          <p:nvPr/>
        </p:nvPicPr>
        <p:blipFill>
          <a:blip r:embed="rId2"/>
          <a:srcRect/>
          <a:stretch>
            <a:fillRect/>
          </a:stretch>
        </p:blipFill>
        <p:spPr bwMode="auto">
          <a:xfrm>
            <a:off x="428596" y="785794"/>
            <a:ext cx="8380180" cy="500066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500034" y="428604"/>
            <a:ext cx="8539118" cy="471490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428604"/>
            <a:ext cx="7772400" cy="1470025"/>
          </a:xfrm>
        </p:spPr>
        <p:txBody>
          <a:bodyPr>
            <a:noAutofit/>
          </a:bodyPr>
          <a:lstStyle/>
          <a:p>
            <a:pPr algn="just"/>
            <a:r>
              <a:rPr lang="en-US" sz="2400" dirty="0" smtClean="0"/>
              <a:t>A worn machine is known to produce 10% defective components. If the random variable X is the number of defective components produced in a run of 4 components, </a:t>
            </a:r>
            <a:r>
              <a:rPr lang="en-US" sz="2400" dirty="0" err="1" smtClean="0"/>
              <a:t>ﬁnd</a:t>
            </a:r>
            <a:r>
              <a:rPr lang="en-US" sz="2400" dirty="0" smtClean="0"/>
              <a:t> the probabilities that X takes the values 0 to 4.</a:t>
            </a:r>
            <a:br>
              <a:rPr lang="en-US" sz="2400" dirty="0" smtClean="0"/>
            </a:br>
            <a:endParaRPr lang="en-US" sz="2400" dirty="0"/>
          </a:p>
        </p:txBody>
      </p:sp>
      <p:sp>
        <p:nvSpPr>
          <p:cNvPr id="3" name="Subtitle 2"/>
          <p:cNvSpPr>
            <a:spLocks noGrp="1"/>
          </p:cNvSpPr>
          <p:nvPr>
            <p:ph type="subTitle" idx="1"/>
          </p:nvPr>
        </p:nvSpPr>
        <p:spPr>
          <a:xfrm>
            <a:off x="1000100" y="1857364"/>
            <a:ext cx="7643866" cy="4643470"/>
          </a:xfrm>
        </p:spPr>
        <p:txBody>
          <a:bodyPr>
            <a:normAutofit/>
          </a:bodyPr>
          <a:lstStyle/>
          <a:p>
            <a:pPr algn="l"/>
            <a:r>
              <a:rPr lang="en-US" dirty="0" smtClean="0">
                <a:solidFill>
                  <a:schemeClr val="tx1"/>
                </a:solidFill>
              </a:rPr>
              <a:t>Hence the required probabilities are (using the general formula with n = 4 and p = 0.1) </a:t>
            </a:r>
          </a:p>
          <a:p>
            <a:pPr algn="l"/>
            <a:r>
              <a:rPr lang="en-US" dirty="0" smtClean="0">
                <a:solidFill>
                  <a:schemeClr val="tx1"/>
                </a:solidFill>
              </a:rPr>
              <a:t>P(X = 0) = (0.9)</a:t>
            </a:r>
            <a:r>
              <a:rPr lang="en-US" baseline="30000" dirty="0" smtClean="0">
                <a:solidFill>
                  <a:schemeClr val="tx1"/>
                </a:solidFill>
              </a:rPr>
              <a:t>4</a:t>
            </a:r>
            <a:r>
              <a:rPr lang="en-US" dirty="0" smtClean="0">
                <a:solidFill>
                  <a:schemeClr val="tx1"/>
                </a:solidFill>
              </a:rPr>
              <a:t> = 0.6561</a:t>
            </a:r>
          </a:p>
          <a:p>
            <a:pPr algn="l"/>
            <a:r>
              <a:rPr lang="en-US" dirty="0" smtClean="0">
                <a:solidFill>
                  <a:schemeClr val="tx1"/>
                </a:solidFill>
              </a:rPr>
              <a:t> P(X = 1) = 4(0.9)</a:t>
            </a:r>
            <a:r>
              <a:rPr lang="en-US" baseline="30000" dirty="0" smtClean="0">
                <a:solidFill>
                  <a:schemeClr val="tx1"/>
                </a:solidFill>
              </a:rPr>
              <a:t>3</a:t>
            </a:r>
            <a:r>
              <a:rPr lang="en-US" dirty="0" smtClean="0">
                <a:solidFill>
                  <a:schemeClr val="tx1"/>
                </a:solidFill>
              </a:rPr>
              <a:t>(0.1) = 0.2916</a:t>
            </a:r>
          </a:p>
          <a:p>
            <a:pPr algn="l"/>
            <a:r>
              <a:rPr lang="en-US" dirty="0" smtClean="0">
                <a:solidFill>
                  <a:schemeClr val="tx1"/>
                </a:solidFill>
              </a:rPr>
              <a:t>P(X = 2) = 4×3 /1×2 (0.9)</a:t>
            </a:r>
            <a:r>
              <a:rPr lang="en-US" baseline="30000" dirty="0" smtClean="0">
                <a:solidFill>
                  <a:schemeClr val="tx1"/>
                </a:solidFill>
              </a:rPr>
              <a:t>2</a:t>
            </a:r>
            <a:r>
              <a:rPr lang="en-US" dirty="0" smtClean="0">
                <a:solidFill>
                  <a:schemeClr val="tx1"/>
                </a:solidFill>
              </a:rPr>
              <a:t>(0.1)</a:t>
            </a:r>
            <a:r>
              <a:rPr lang="en-US" baseline="30000" dirty="0" smtClean="0">
                <a:solidFill>
                  <a:schemeClr val="tx1"/>
                </a:solidFill>
              </a:rPr>
              <a:t>2 </a:t>
            </a:r>
            <a:r>
              <a:rPr lang="en-US" dirty="0" smtClean="0">
                <a:solidFill>
                  <a:schemeClr val="tx1"/>
                </a:solidFill>
              </a:rPr>
              <a:t>= 0.0486</a:t>
            </a:r>
          </a:p>
          <a:p>
            <a:pPr algn="l"/>
            <a:r>
              <a:rPr lang="en-US" dirty="0" smtClean="0">
                <a:solidFill>
                  <a:schemeClr val="tx1"/>
                </a:solidFill>
              </a:rPr>
              <a:t>P(X = 3) = 4×3×2 /1×2×3 (0.9)(0.1)</a:t>
            </a:r>
            <a:r>
              <a:rPr lang="en-US" baseline="30000" dirty="0" smtClean="0">
                <a:solidFill>
                  <a:schemeClr val="tx1"/>
                </a:solidFill>
              </a:rPr>
              <a:t>3</a:t>
            </a:r>
            <a:r>
              <a:rPr lang="en-US" dirty="0" smtClean="0">
                <a:solidFill>
                  <a:schemeClr val="tx1"/>
                </a:solidFill>
              </a:rPr>
              <a:t> = 0.0036</a:t>
            </a:r>
          </a:p>
          <a:p>
            <a:pPr algn="l"/>
            <a:r>
              <a:rPr lang="en-US" dirty="0" smtClean="0">
                <a:solidFill>
                  <a:schemeClr val="tx1"/>
                </a:solidFill>
              </a:rPr>
              <a:t>P(X = 4) = (0.1)</a:t>
            </a:r>
            <a:r>
              <a:rPr lang="en-US" baseline="30000" dirty="0" smtClean="0">
                <a:solidFill>
                  <a:schemeClr val="tx1"/>
                </a:solidFill>
              </a:rPr>
              <a:t>4 </a:t>
            </a:r>
            <a:r>
              <a:rPr lang="en-US" dirty="0" smtClean="0">
                <a:solidFill>
                  <a:schemeClr val="tx1"/>
                </a:solidFill>
              </a:rPr>
              <a:t>= 0.0001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5357826"/>
          </a:xfrm>
        </p:spPr>
        <p:txBody>
          <a:bodyPr>
            <a:normAutofit fontScale="25000" lnSpcReduction="20000"/>
          </a:bodyPr>
          <a:lstStyle/>
          <a:p>
            <a:pPr algn="l"/>
            <a:endParaRPr lang="en-US" dirty="0" smtClean="0"/>
          </a:p>
          <a:p>
            <a:pPr algn="l"/>
            <a:r>
              <a:rPr lang="en-US" sz="10400" dirty="0" smtClean="0">
                <a:solidFill>
                  <a:schemeClr val="tx1"/>
                </a:solidFill>
              </a:rPr>
              <a:t>In a box of switches it is known 10% of the switches are faulty. A technician is wiring 30 circuits, each of which needs one switch. What is the probability that (a) all 30 work, (b) at most 2 of the circuits do not work?(p=0.9)</a:t>
            </a:r>
          </a:p>
          <a:p>
            <a:pPr algn="l"/>
            <a:endParaRPr lang="en-IN" sz="7000" dirty="0"/>
          </a:p>
          <a:p>
            <a:pPr algn="l"/>
            <a:r>
              <a:rPr lang="en-US" sz="11600" dirty="0" smtClean="0">
                <a:solidFill>
                  <a:schemeClr val="tx1"/>
                </a:solidFill>
              </a:rPr>
              <a:t>A University Engineering Department has introduced a new software package called SOLVIT. To save money, the University’s Purchasing Department has negotiated a bargain price for a 4-user </a:t>
            </a:r>
            <a:r>
              <a:rPr lang="en-US" sz="11600" dirty="0" err="1" smtClean="0">
                <a:solidFill>
                  <a:schemeClr val="tx1"/>
                </a:solidFill>
              </a:rPr>
              <a:t>licence</a:t>
            </a:r>
            <a:r>
              <a:rPr lang="en-US" sz="11600" dirty="0" smtClean="0">
                <a:solidFill>
                  <a:schemeClr val="tx1"/>
                </a:solidFill>
              </a:rPr>
              <a:t> that allows only four students to use SOLVIT at any one time. It is estimated that this should allow 90% of students to use the package when they need it. The Students’ Union has asked for more </a:t>
            </a:r>
            <a:r>
              <a:rPr lang="en-US" sz="11600" dirty="0" err="1" smtClean="0">
                <a:solidFill>
                  <a:schemeClr val="tx1"/>
                </a:solidFill>
              </a:rPr>
              <a:t>licences</a:t>
            </a:r>
            <a:r>
              <a:rPr lang="en-US" sz="11600" dirty="0" smtClean="0">
                <a:solidFill>
                  <a:schemeClr val="tx1"/>
                </a:solidFill>
              </a:rPr>
              <a:t> to be bought since engineering students report having to queue excessively to use SOLVIT. As a result the Computer Centre monitors the use of the software. Their </a:t>
            </a:r>
            <a:r>
              <a:rPr lang="en-US" sz="11600" dirty="0" err="1" smtClean="0">
                <a:solidFill>
                  <a:schemeClr val="tx1"/>
                </a:solidFill>
              </a:rPr>
              <a:t>ﬁndings</a:t>
            </a:r>
            <a:r>
              <a:rPr lang="en-US" sz="11600" dirty="0" smtClean="0">
                <a:solidFill>
                  <a:schemeClr val="tx1"/>
                </a:solidFill>
              </a:rPr>
              <a:t> show that on average 20 students are logged on at peak times and 4 of these want to use SOLVIT. Was the Purchasing Department’s estimate correct? (p=4/20 =0.2, q=0.8)</a:t>
            </a:r>
          </a:p>
          <a:p>
            <a:pPr algn="l"/>
            <a:endParaRPr lang="en-US" sz="11600" dirty="0" smtClean="0">
              <a:solidFill>
                <a:schemeClr val="tx1"/>
              </a:solidFill>
            </a:endParaRPr>
          </a:p>
          <a:p>
            <a:pPr algn="l"/>
            <a:endParaRPr lang="en-US" sz="11600" dirty="0">
              <a:solidFill>
                <a:schemeClr val="tx1"/>
              </a:solidFill>
            </a:endParaRPr>
          </a:p>
          <a:p>
            <a:pPr algn="l"/>
            <a:r>
              <a:rPr lang="en-US" sz="11600" dirty="0" smtClean="0"/>
              <a:t/>
            </a:r>
            <a:br>
              <a:rPr lang="en-US" sz="11600" dirty="0" smtClean="0"/>
            </a:br>
            <a:endParaRPr lang="en-US" sz="11600" dirty="0" smtClean="0"/>
          </a:p>
          <a:p>
            <a:pPr algn="l"/>
            <a:endParaRPr lang="en-US" sz="7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7364"/>
            <a:ext cx="8858280" cy="2327281"/>
          </a:xfrm>
        </p:spPr>
        <p:txBody>
          <a:bodyPr>
            <a:normAutofit fontScale="90000"/>
          </a:bodyPr>
          <a:lstStyle/>
          <a:p>
            <a:pPr algn="l"/>
            <a:r>
              <a:rPr lang="en-US" dirty="0" smtClean="0"/>
              <a:t>A die is thrown repeatedly 36 times in all. Find E(X) and V (X) where X is the number of sixes obtained.</a:t>
            </a:r>
            <a:br>
              <a:rPr lang="en-US" dirty="0" smtClean="0"/>
            </a:br>
            <a:r>
              <a:rPr lang="en-US" dirty="0" smtClean="0"/>
              <a:t>N=36,p=1/6</a:t>
            </a:r>
            <a:endParaRPr lang="en-US" dirty="0"/>
          </a:p>
        </p:txBody>
      </p:sp>
      <p:sp>
        <p:nvSpPr>
          <p:cNvPr id="3" name="Subtitle 2"/>
          <p:cNvSpPr>
            <a:spLocks noGrp="1"/>
          </p:cNvSpPr>
          <p:nvPr>
            <p:ph type="subTitle" idx="1"/>
          </p:nvPr>
        </p:nvSpPr>
        <p:spPr>
          <a:xfrm>
            <a:off x="0" y="0"/>
            <a:ext cx="9144000" cy="1643050"/>
          </a:xfrm>
        </p:spPr>
        <p:txBody>
          <a:bodyPr>
            <a:normAutofit lnSpcReduction="10000"/>
          </a:bodyPr>
          <a:lstStyle/>
          <a:p>
            <a:r>
              <a:rPr lang="en-US" dirty="0" smtClean="0"/>
              <a:t> </a:t>
            </a:r>
            <a:r>
              <a:rPr lang="en-US" dirty="0" smtClean="0">
                <a:solidFill>
                  <a:schemeClr val="tx1"/>
                </a:solidFill>
              </a:rPr>
              <a:t>Expectation and variance of the binomial distribution</a:t>
            </a:r>
          </a:p>
          <a:p>
            <a:r>
              <a:rPr lang="en-IN" dirty="0" smtClean="0">
                <a:solidFill>
                  <a:schemeClr val="tx1"/>
                </a:solidFill>
              </a:rPr>
              <a:t>E(x)=</a:t>
            </a:r>
            <a:r>
              <a:rPr lang="en-IN" dirty="0" err="1" smtClean="0">
                <a:solidFill>
                  <a:schemeClr val="tx1"/>
                </a:solidFill>
              </a:rPr>
              <a:t>np</a:t>
            </a:r>
            <a:r>
              <a:rPr lang="en-IN" dirty="0" smtClean="0">
                <a:solidFill>
                  <a:schemeClr val="tx1"/>
                </a:solidFill>
              </a:rPr>
              <a:t/>
            </a:r>
            <a:br>
              <a:rPr lang="en-IN" dirty="0" smtClean="0">
                <a:solidFill>
                  <a:schemeClr val="tx1"/>
                </a:solidFill>
              </a:rPr>
            </a:br>
            <a:r>
              <a:rPr lang="en-IN" dirty="0" err="1" smtClean="0">
                <a:solidFill>
                  <a:schemeClr val="tx1"/>
                </a:solidFill>
              </a:rPr>
              <a:t>var</a:t>
            </a:r>
            <a:r>
              <a:rPr lang="en-IN" dirty="0" smtClean="0">
                <a:solidFill>
                  <a:schemeClr val="tx1"/>
                </a:solidFill>
              </a:rPr>
              <a:t>(x)=</a:t>
            </a:r>
            <a:r>
              <a:rPr lang="en-IN" dirty="0" err="1" smtClean="0">
                <a:solidFill>
                  <a:schemeClr val="tx1"/>
                </a:solidFill>
              </a:rPr>
              <a:t>npq</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Poisson Distribution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19236</TotalTime>
  <Words>1448</Words>
  <Application>Microsoft Office PowerPoint</Application>
  <PresentationFormat>On-screen Show (4:3)</PresentationFormat>
  <Paragraphs>97</Paragraphs>
  <Slides>54</Slides>
  <Notes>7</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We have introduced random variables from a general perspective and have seen that there are two basic types: discrete and continuous. We examine four particular examples of distributions for random variables which occur often in practice and have been given special names. They are the binomial distribution, the Poisson distribution, the Hypergeometric distribution and the Normal distribution. The ﬁrst three are distributions for discrete random variables and the fourth is for a continuous random variable</vt:lpstr>
      <vt:lpstr>Binomial Distributions/Model</vt:lpstr>
      <vt:lpstr>The binomial distribution allows us to calculate the probability of observing a certain number of successes in a given number  trials. </vt:lpstr>
      <vt:lpstr> For the binomial model to be applied the following four criteria must be satisﬁed:  • the trial is carried out a ﬁxed number of times n  • the outcomes of each trial can be classiﬁed into two ‘types’ conventionally named ‘success’ or ‘failure’  • the probability p of success remains constant for each trial  • the individual trials are independent of each other. </vt:lpstr>
      <vt:lpstr>Let X be a discrete random variable, being the number of successes occurring in n independent trials of an experiment. If X is to be described by the binomial model, the probability of exactly r successes in n trials is given by  P(X = r) = nCr prqn−r. </vt:lpstr>
      <vt:lpstr>A worn machine is known to produce 10% defective components. If the random variable X is the number of defective components produced in a run of 4 components, ﬁnd the probabilities that X takes the values 0 to 4. </vt:lpstr>
      <vt:lpstr>Slide 7</vt:lpstr>
      <vt:lpstr>A die is thrown repeatedly 36 times in all. Find E(X) and V (X) where X is the number of sixes obtained. N=36,p=1/6</vt:lpstr>
      <vt:lpstr>Poisson Distribution</vt:lpstr>
      <vt:lpstr>If we have to determine the probabilities of success when large values of n and small values of p are involved it would be very convenient if we could do so without having to construct tables. In fact we can do such calculations by using the Poisson distribution which, under certain constraints, may be considered as an approximation to the binomial distribution</vt:lpstr>
      <vt:lpstr> By considering simpliﬁcations applied to the binomial distribution subject to the conditions 1. n is large 2. p is small  3. np = λ (λ a constant) we can derive the formula  P(X = r) = e−λλr /r! as an approximation to  P(X = r) = nCrqn−rpr.</vt:lpstr>
      <vt:lpstr>In the manufacture of glassware, bubbles can occur in the glass which reduces the status of the glassware to that of a ‘second’. If, on average, one in every 1000 items produced has a bubble, calculate the probability that exactly six items in a batch of three thousand are seconds. (n=3000,p=0.001,r=6) </vt:lpstr>
      <vt:lpstr>A manufacturer produces light-bulbs that are packed into boxes of 100. If quality control studies indicate that 0.5% of the light-bulbs produced are defective, what percentage of the boxes will contain: (a) no defective? (b) 2 or more defectives? N=100,p=0.005, P(X=0),P(X&gt;=2) </vt:lpstr>
      <vt:lpstr>The mean number of bacteria per millilitre of a liquid is known to be 6. Find the probability that in 1 ml of the liquid, there will be: (a) 0, (b) 1, (c) 2, (d) 3, (e) less than 4, (f) 6 bacteria. .(lambda=6)</vt:lpstr>
      <vt:lpstr>Hypergeometric Distribution</vt:lpstr>
      <vt:lpstr>The distribution given by P(X = r) = MCr × N−MCn−r /NCn which describes the probability of obtaining a sample of size n containing r defective items from a population of size N known to contain M defective items is known as the hypergeometric distribution. </vt:lpstr>
      <vt:lpstr>The calculations involved when using the hypergeometric distribution are usually more complex than their binomial counterparts. If we sample without replacement we may proceed in general as follows:  • we may select n items from a population of N items in NCn ways;  • we may select r defective items from M defective items in MCr ways;  • we may select n−r non-defective items from N −M non-defective items in N−MCn−r ways;  • hence we may select n items containing r defectives in MCr × N−MCn−r ways.  • hence the probability that we select a sample of size n containing r defective items from a population of N items known to contain M defective items P(X=r)= MCr × N−MCn−r /NCn   </vt:lpstr>
      <vt:lpstr>A batch of 10 rocker cover gaskets contains 4 defective gaskets. If we draw samples of size 3 without replacement, from the batch of 10, ﬁnd the probability that a sample contains 2 defective gaskets. N=10,M=4,n=3,r=2 P(X=2)=0.3</vt:lpstr>
      <vt:lpstr>E(X) = µ = np and  V(X) = np(1−p)*N −M /N −1 where p =M/ N </vt:lpstr>
      <vt:lpstr>Multinomial Distributions</vt:lpstr>
      <vt:lpstr>A multinomial distribution is the probability distribution of the outcomes from a multinomial experiment. Multinomial Experiment A multinomial experiment is a statistical experiment that has the following properties: 1. The experiment consists of n repeated trials.  2. Each trial has a discrete number of possible outcomes.  3. On any given trial, the probability that a particular outcome     will occur is constant. 4.  The trials are independent; that is, the outcome on one        trial does not affect the outcome on other trials. </vt:lpstr>
      <vt:lpstr> A binomial experiment is a special case of a multinomial experiment. Here is the main difference. With a binomial experiment, each trial can result in two - and only two - possible outcomes. With a multinomial experiment, each trial can have two or more possible outcomes. </vt:lpstr>
      <vt:lpstr>Slide 23</vt:lpstr>
      <vt:lpstr>Slide 24</vt:lpstr>
      <vt:lpstr>Slide 25</vt:lpstr>
      <vt:lpstr>Negative Binomial Distribution</vt:lpstr>
      <vt:lpstr>Slide 27</vt:lpstr>
      <vt:lpstr>Negative Binomial Formula. Suppose a negative binomial experiment consists of x trials and results in rth successes. If the probability of success on an individual trial is P, then the negative binomial probability is:  P(X = r) = n-1Cr-1 prqn−r. </vt:lpstr>
      <vt:lpstr>   Bob is a high school basketball player. He is a 70% free throw shooter. That means his probability of making a free throw is 0.70. During the season, what is the probability that Bob makes his third free throw on his fifth shot? Solution: This is an example of a negative binomial experiment. The probability of success (P) is 0.70, the number of trials (x) is 5, and the number of successes (r) is 3. To solve this problem, we enter these values into the negative binomial formula.  P(X = r) = n-1Cr-1 prqn−r.  P(X=3)=4C2 0.73 0.32 0.18522  </vt:lpstr>
      <vt:lpstr>The Mean of the Negative Binomial Distribution If we define the mean of the negative binomial distribution as the average number of trials required to produce r successes, then the mean is equal to: μ = r / P  where μ is the mean number of trials, r is the number of successes, and P is the probability of a success on any given trial.  Var=r(1-p)/p2  </vt:lpstr>
      <vt:lpstr>Permutations</vt:lpstr>
      <vt:lpstr>Slide 32</vt:lpstr>
      <vt:lpstr>Slide 33</vt:lpstr>
      <vt:lpstr>Combinations</vt:lpstr>
      <vt:lpstr>Slide 35</vt:lpstr>
      <vt:lpstr>Characteristic Function</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have introduced random variables from a general perspective and have seen that there are two basic types: discrete and continuous. We examine four particular examples of distributions for random variables which occur often in practice and have been given special names. They are the binomial distribution, the Poisson distribution, the Hypergeometric distribution and the Normal distribution. The ﬁrst three are distributions for discrete random variables and the fourth is for a continuous random variable</dc:title>
  <dc:creator>ambra</dc:creator>
  <cp:lastModifiedBy>ambra</cp:lastModifiedBy>
  <cp:revision>212</cp:revision>
  <dcterms:created xsi:type="dcterms:W3CDTF">2019-08-08T18:36:06Z</dcterms:created>
  <dcterms:modified xsi:type="dcterms:W3CDTF">2020-11-17T15:01:57Z</dcterms:modified>
</cp:coreProperties>
</file>