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7" r:id="rId4"/>
    <p:sldId id="268" r:id="rId5"/>
    <p:sldId id="269" r:id="rId6"/>
    <p:sldId id="270" r:id="rId7"/>
    <p:sldId id="260" r:id="rId8"/>
    <p:sldId id="271" r:id="rId9"/>
    <p:sldId id="272" r:id="rId10"/>
    <p:sldId id="264" r:id="rId11"/>
    <p:sldId id="273" r:id="rId12"/>
    <p:sldId id="265" r:id="rId13"/>
    <p:sldId id="266" r:id="rId14"/>
    <p:sldId id="263" r:id="rId15"/>
    <p:sldId id="261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Untitled Section" id="{FDB1E86C-2850-4AA9-9B74-66B5CE9EB2B8}">
          <p14:sldIdLst>
            <p14:sldId id="256"/>
            <p14:sldId id="257"/>
            <p14:sldId id="260"/>
            <p14:sldId id="264"/>
            <p14:sldId id="265"/>
            <p14:sldId id="266"/>
            <p14:sldId id="263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80299-2542-4EE8-A86F-A9AFA5BE8509}" type="datetimeFigureOut">
              <a:rPr lang="en-US" smtClean="0"/>
              <a:pPr/>
              <a:t>04-May-17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91456-1163-479E-83B8-233FE102CF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3550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91456-1163-479E-83B8-233FE102CF3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455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7562-5C97-43BD-BD26-B76AA1270EF4}" type="datetime1">
              <a:rPr lang="en-US" smtClean="0"/>
              <a:pPr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3747-2D18-41CD-926E-FF305D66145F}" type="datetime1">
              <a:rPr lang="en-US" smtClean="0"/>
              <a:pPr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A687-D3F4-43CA-ABF3-AFEA6DAE1581}" type="datetime1">
              <a:rPr lang="en-US" smtClean="0"/>
              <a:pPr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8127-7D2A-4608-8A9F-1C19F73A2214}" type="datetime1">
              <a:rPr lang="en-US" smtClean="0"/>
              <a:pPr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F1FF-AF5D-493E-8405-1ADFC1DB43C5}" type="datetime1">
              <a:rPr lang="en-US" smtClean="0"/>
              <a:pPr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37DE-1842-4C80-91D3-8DDE170DA7D7}" type="datetime1">
              <a:rPr lang="en-US" smtClean="0"/>
              <a:pPr/>
              <a:t>04-May-17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DBE-0097-4854-AB7A-BA67B063DD3D}" type="datetime1">
              <a:rPr lang="en-US" smtClean="0"/>
              <a:pPr/>
              <a:t>04-May-17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689F-0678-4800-B969-770B48B5FAAB}" type="datetime1">
              <a:rPr lang="en-US" smtClean="0"/>
              <a:pPr/>
              <a:t>04-May-17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532D-D78E-4ECB-A771-D534C812C99C}" type="datetime1">
              <a:rPr lang="en-US" smtClean="0"/>
              <a:pPr/>
              <a:t>04-May-17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267D-F634-4342-9AC9-D3216F729EBF}" type="datetime1">
              <a:rPr lang="en-US" smtClean="0"/>
              <a:pPr/>
              <a:t>04-May-17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B2DE-C59D-4E69-B5E5-6865899D1A12}" type="datetime1">
              <a:rPr lang="en-US" smtClean="0"/>
              <a:pPr/>
              <a:t>04-May-17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82AA6-9352-4D48-9676-7038D402DCEB}" type="datetime1">
              <a:rPr lang="en-US" smtClean="0"/>
              <a:pPr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B450D-8E92-4498-8F73-644F843B83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4</a:t>
            </a:r>
            <a:r>
              <a:rPr lang="en-US" sz="3100" baseline="30000" dirty="0"/>
              <a:t>th</a:t>
            </a:r>
            <a:r>
              <a:rPr lang="en-US" sz="3100" dirty="0"/>
              <a:t> Year Project : Phase </a:t>
            </a:r>
            <a:r>
              <a:rPr lang="en-US" sz="3100" dirty="0" smtClean="0"/>
              <a:t>1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Homogeneous Image to Text Conversion with Noise Reduction Technology</a:t>
            </a:r>
            <a:endParaRPr lang="en-US" sz="31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4114800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sz="2200" dirty="0" smtClean="0">
              <a:solidFill>
                <a:schemeClr val="tx1"/>
              </a:solidFill>
            </a:endParaRPr>
          </a:p>
          <a:p>
            <a:pPr algn="l"/>
            <a:r>
              <a:rPr lang="en-US" sz="2200" b="1" dirty="0" smtClean="0">
                <a:solidFill>
                  <a:schemeClr val="tx1"/>
                </a:solidFill>
              </a:rPr>
              <a:t>Presented by:</a:t>
            </a:r>
          </a:p>
          <a:p>
            <a:pPr algn="l"/>
            <a:endParaRPr lang="en-US" sz="22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200" dirty="0" err="1" smtClean="0">
                <a:solidFill>
                  <a:schemeClr val="tx1"/>
                </a:solidFill>
              </a:rPr>
              <a:t>Sharmin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Mahzabin</a:t>
            </a:r>
            <a:r>
              <a:rPr lang="en-US" sz="2200" dirty="0" smtClean="0">
                <a:solidFill>
                  <a:schemeClr val="tx1"/>
                </a:solidFill>
              </a:rPr>
              <a:t/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Roll : SN-03</a:t>
            </a:r>
          </a:p>
          <a:p>
            <a:pPr algn="l"/>
            <a:endParaRPr lang="en-US" sz="2200" dirty="0" smtClean="0">
              <a:solidFill>
                <a:schemeClr val="tx1"/>
              </a:solidFill>
            </a:endParaRPr>
          </a:p>
          <a:p>
            <a:pPr algn="l"/>
            <a:r>
              <a:rPr lang="en-US" sz="2200" dirty="0" err="1" smtClean="0">
                <a:solidFill>
                  <a:schemeClr val="tx1"/>
                </a:solidFill>
              </a:rPr>
              <a:t>Rezwan</a:t>
            </a:r>
            <a:r>
              <a:rPr lang="en-US" sz="2200" dirty="0" smtClean="0">
                <a:solidFill>
                  <a:schemeClr val="tx1"/>
                </a:solidFill>
              </a:rPr>
              <a:t> Mahmud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Roll : SH -</a:t>
            </a:r>
            <a:r>
              <a:rPr lang="en-US" sz="2200" dirty="0" smtClean="0">
                <a:solidFill>
                  <a:schemeClr val="tx1"/>
                </a:solidFill>
              </a:rPr>
              <a:t>12</a:t>
            </a:r>
            <a:endParaRPr lang="en-US" sz="2200" dirty="0">
              <a:solidFill>
                <a:schemeClr val="tx1"/>
              </a:solidFill>
            </a:endParaRPr>
          </a:p>
          <a:p>
            <a:pPr algn="r"/>
            <a:r>
              <a:rPr lang="en-US" sz="2200" b="1" dirty="0" smtClean="0">
                <a:solidFill>
                  <a:schemeClr val="tx1"/>
                </a:solidFill>
              </a:rPr>
              <a:t>Supervisor</a:t>
            </a:r>
            <a:r>
              <a:rPr lang="en-US" sz="2200" b="1" dirty="0" smtClean="0">
                <a:solidFill>
                  <a:schemeClr val="tx1"/>
                </a:solidFill>
              </a:rPr>
              <a:t>:</a:t>
            </a:r>
          </a:p>
          <a:p>
            <a:pPr algn="r"/>
            <a:endParaRPr lang="en-US" sz="2200" b="1" dirty="0">
              <a:solidFill>
                <a:schemeClr val="tx1"/>
              </a:solidFill>
            </a:endParaRPr>
          </a:p>
          <a:p>
            <a:pPr algn="r"/>
            <a:r>
              <a:rPr lang="en-US" sz="2200" dirty="0" smtClean="0">
                <a:solidFill>
                  <a:schemeClr val="tx1"/>
                </a:solidFill>
              </a:rPr>
              <a:t>Md. </a:t>
            </a:r>
            <a:r>
              <a:rPr lang="en-US" sz="2200" dirty="0" err="1" smtClean="0">
                <a:solidFill>
                  <a:schemeClr val="tx1"/>
                </a:solidFill>
              </a:rPr>
              <a:t>Shiplu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Hawlader</a:t>
            </a:r>
            <a:r>
              <a:rPr lang="en-US" sz="2200" dirty="0" smtClean="0">
                <a:solidFill>
                  <a:schemeClr val="tx1"/>
                </a:solidFill>
              </a:rPr>
              <a:t/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err="1" smtClean="0">
                <a:solidFill>
                  <a:schemeClr val="tx1"/>
                </a:solidFill>
              </a:rPr>
              <a:t>Lecturer,Department</a:t>
            </a:r>
            <a:r>
              <a:rPr lang="en-US" sz="2200" dirty="0" smtClean="0">
                <a:solidFill>
                  <a:schemeClr val="tx1"/>
                </a:solidFill>
              </a:rPr>
              <a:t> of CSE,</a:t>
            </a:r>
          </a:p>
          <a:p>
            <a:pPr algn="r"/>
            <a:r>
              <a:rPr lang="en-US" sz="2200" dirty="0" smtClean="0">
                <a:solidFill>
                  <a:schemeClr val="tx1"/>
                </a:solidFill>
              </a:rPr>
              <a:t>University of Dhaka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The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Content Placeholder 6" descr="fina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143001"/>
            <a:ext cx="7619999" cy="5714999"/>
          </a:xfrm>
        </p:spPr>
      </p:pic>
    </p:spTree>
    <p:extLst>
      <p:ext uri="{BB962C8B-B14F-4D97-AF65-F5344CB8AC3E}">
        <p14:creationId xmlns:p14="http://schemas.microsoft.com/office/powerpoint/2010/main" xmlns="" val="263685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Rakhi</a:t>
            </a:r>
            <a:r>
              <a:rPr lang="en-US" dirty="0" smtClean="0"/>
              <a:t>, Insert Slides on Adaptive Median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Bandreject</a:t>
            </a:r>
            <a:r>
              <a:rPr lang="en-US" dirty="0" smtClean="0"/>
              <a:t> Filter </a:t>
            </a:r>
          </a:p>
          <a:p>
            <a:r>
              <a:rPr lang="en-US" dirty="0" err="1" smtClean="0"/>
              <a:t>Bandpass</a:t>
            </a:r>
            <a:r>
              <a:rPr lang="en-US" dirty="0" smtClean="0"/>
              <a:t> Filter </a:t>
            </a:r>
          </a:p>
          <a:p>
            <a:r>
              <a:rPr lang="en-US" dirty="0" smtClean="0"/>
              <a:t>Notch </a:t>
            </a:r>
            <a:r>
              <a:rPr lang="en-US" dirty="0" err="1" smtClean="0"/>
              <a:t>Filte</a:t>
            </a:r>
            <a:endParaRPr lang="en-US" dirty="0" smtClean="0"/>
          </a:p>
          <a:p>
            <a:r>
              <a:rPr lang="en-US" dirty="0" smtClean="0"/>
              <a:t>Minimum mean square </a:t>
            </a:r>
            <a:r>
              <a:rPr lang="en-US" smtClean="0"/>
              <a:t>error filtering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1356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 recognition using artificial neural network.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6178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[1] </a:t>
            </a:r>
            <a:r>
              <a:rPr lang="en-US" sz="2000" dirty="0" err="1"/>
              <a:t>Esakkirajan</a:t>
            </a:r>
            <a:r>
              <a:rPr lang="en-US" sz="2000" dirty="0"/>
              <a:t>, S., </a:t>
            </a:r>
            <a:r>
              <a:rPr lang="en-US" sz="2000" dirty="0" err="1"/>
              <a:t>Veerakumar</a:t>
            </a:r>
            <a:r>
              <a:rPr lang="en-US" sz="2000" dirty="0"/>
              <a:t>, T., </a:t>
            </a:r>
            <a:r>
              <a:rPr lang="en-US" sz="2000" dirty="0" err="1"/>
              <a:t>Subramanyam</a:t>
            </a:r>
            <a:r>
              <a:rPr lang="en-US" sz="2000" dirty="0"/>
              <a:t>, A.N. and </a:t>
            </a:r>
            <a:r>
              <a:rPr lang="en-US" sz="2000" dirty="0" err="1"/>
              <a:t>PremChand</a:t>
            </a:r>
            <a:r>
              <a:rPr lang="en-US" sz="2000" dirty="0"/>
              <a:t>, C.H., 2011. Removal of high density salt and pepper noise through modified decision based </a:t>
            </a:r>
            <a:r>
              <a:rPr lang="en-US" sz="2000" dirty="0" err="1"/>
              <a:t>unsymmetric</a:t>
            </a:r>
            <a:r>
              <a:rPr lang="en-US" sz="2000" dirty="0"/>
              <a:t> trimmed median filter. </a:t>
            </a:r>
            <a:r>
              <a:rPr lang="en-US" sz="2000" i="1" dirty="0"/>
              <a:t>IEEE Signal processing letters</a:t>
            </a:r>
            <a:r>
              <a:rPr lang="en-US" sz="2000" dirty="0"/>
              <a:t>, </a:t>
            </a:r>
            <a:r>
              <a:rPr lang="en-US" sz="2000" i="1" dirty="0"/>
              <a:t>18</a:t>
            </a:r>
            <a:r>
              <a:rPr lang="en-US" sz="2000" dirty="0"/>
              <a:t>(5), pp.287-290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[2] </a:t>
            </a:r>
            <a:r>
              <a:rPr lang="en-US" sz="2000" dirty="0" err="1"/>
              <a:t>Toh</a:t>
            </a:r>
            <a:r>
              <a:rPr lang="en-US" sz="2000" dirty="0"/>
              <a:t>, K.K.V. and Isa, N.A.M., 2010. Noise adaptive fuzzy switching median filter for salt-and-pepper noise reduction. </a:t>
            </a:r>
            <a:r>
              <a:rPr lang="en-US" sz="2000" i="1" dirty="0"/>
              <a:t>IEEE signal processing letters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(3), pp.281-284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[3] </a:t>
            </a:r>
            <a:r>
              <a:rPr lang="en-US" sz="2000" dirty="0" err="1"/>
              <a:t>Jayaraj</a:t>
            </a:r>
            <a:r>
              <a:rPr lang="en-US" sz="2000" dirty="0"/>
              <a:t>, V., Ebenezer, D. and </a:t>
            </a:r>
            <a:r>
              <a:rPr lang="en-US" sz="2000" dirty="0" err="1"/>
              <a:t>Aiswarya</a:t>
            </a:r>
            <a:r>
              <a:rPr lang="en-US" sz="2000" dirty="0"/>
              <a:t>, K., 2009. High density salt and pepper noise removal in images using improved adaptive statistics estimation filter. </a:t>
            </a:r>
            <a:r>
              <a:rPr lang="en-US" sz="2000" i="1" dirty="0"/>
              <a:t>International Journal of Computer Science and Network Security</a:t>
            </a:r>
            <a:r>
              <a:rPr lang="en-US" sz="2000" dirty="0"/>
              <a:t>, </a:t>
            </a:r>
            <a:r>
              <a:rPr lang="en-US" sz="2000" i="1" dirty="0"/>
              <a:t>9</a:t>
            </a:r>
            <a:r>
              <a:rPr lang="en-US" sz="2000" dirty="0"/>
              <a:t>(11), pp.170-176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[4] </a:t>
            </a:r>
            <a:r>
              <a:rPr lang="en-US" sz="2000" dirty="0"/>
              <a:t>Chan, R.H., Ho, C.W. and </a:t>
            </a:r>
            <a:r>
              <a:rPr lang="en-US" sz="2000" dirty="0" err="1"/>
              <a:t>Nikolova</a:t>
            </a:r>
            <a:r>
              <a:rPr lang="en-US" sz="2000" dirty="0"/>
              <a:t>, M., 2005. Salt-and-pepper noise removal by median-type noise detectors and detail-preserving regularization. </a:t>
            </a:r>
            <a:r>
              <a:rPr lang="en-US" sz="2000" i="1" dirty="0"/>
              <a:t>IEEE Transactions on image processing</a:t>
            </a:r>
            <a:r>
              <a:rPr lang="en-US" sz="2000" dirty="0"/>
              <a:t>, </a:t>
            </a:r>
            <a:r>
              <a:rPr lang="en-US" sz="2000" i="1" dirty="0"/>
              <a:t>14</a:t>
            </a:r>
            <a:r>
              <a:rPr lang="en-US" sz="2000" dirty="0"/>
              <a:t>(10), pp.1479-1485.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5276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9600" dirty="0" smtClean="0"/>
              <a:t>Thank you all!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z="1600" smtClean="0">
                <a:solidFill>
                  <a:schemeClr val="tx1"/>
                </a:solidFill>
              </a:rPr>
              <a:pPr/>
              <a:t>15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9600" dirty="0" smtClean="0"/>
              <a:t>Any Questions? 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z="1600" smtClean="0">
                <a:solidFill>
                  <a:schemeClr val="tx1"/>
                </a:solidFill>
              </a:rPr>
              <a:pPr/>
              <a:t>16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definition and reasons for choosing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z="1600" smtClean="0">
                <a:solidFill>
                  <a:schemeClr val="tx1"/>
                </a:solidFill>
              </a:rPr>
              <a:pPr/>
              <a:t>2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Noise?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</a:t>
            </a:r>
            <a:r>
              <a:rPr lang="en-US" dirty="0" smtClean="0"/>
              <a:t>variation </a:t>
            </a:r>
            <a:r>
              <a:rPr lang="en-US" dirty="0" smtClean="0"/>
              <a:t>of brightness or color </a:t>
            </a:r>
            <a:r>
              <a:rPr lang="en-US" dirty="0" smtClean="0"/>
              <a:t>information or inverted pixels. </a:t>
            </a:r>
          </a:p>
          <a:p>
            <a:pPr>
              <a:buNone/>
            </a:pP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b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95600"/>
            <a:ext cx="4705350" cy="2657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Gaussian </a:t>
            </a:r>
            <a:r>
              <a:rPr lang="en-US" dirty="0" smtClean="0"/>
              <a:t>noise</a:t>
            </a:r>
          </a:p>
          <a:p>
            <a:r>
              <a:rPr lang="en-US" dirty="0" smtClean="0"/>
              <a:t>Salt-and-pepper noise</a:t>
            </a:r>
          </a:p>
          <a:p>
            <a:r>
              <a:rPr lang="en-US" dirty="0" smtClean="0"/>
              <a:t>Shot </a:t>
            </a:r>
            <a:r>
              <a:rPr lang="en-US" dirty="0" smtClean="0"/>
              <a:t>noise</a:t>
            </a:r>
          </a:p>
          <a:p>
            <a:r>
              <a:rPr lang="en-US" dirty="0" smtClean="0"/>
              <a:t>Periodic noise</a:t>
            </a:r>
          </a:p>
          <a:p>
            <a:r>
              <a:rPr lang="en-US" dirty="0" smtClean="0"/>
              <a:t>Quantization </a:t>
            </a:r>
            <a:r>
              <a:rPr lang="en-US" dirty="0" smtClean="0"/>
              <a:t>noise</a:t>
            </a:r>
          </a:p>
          <a:p>
            <a:r>
              <a:rPr lang="en-US" dirty="0" smtClean="0"/>
              <a:t>Film </a:t>
            </a:r>
            <a:r>
              <a:rPr lang="en-US" dirty="0" smtClean="0"/>
              <a:t>grain</a:t>
            </a:r>
          </a:p>
          <a:p>
            <a:r>
              <a:rPr lang="en-US" dirty="0" smtClean="0"/>
              <a:t>Anisotropic </a:t>
            </a:r>
            <a:r>
              <a:rPr lang="en-US" dirty="0" smtClean="0"/>
              <a:t>noise</a:t>
            </a:r>
          </a:p>
          <a:p>
            <a:r>
              <a:rPr lang="en-US" dirty="0" smtClean="0"/>
              <a:t>Anisotropic </a:t>
            </a:r>
            <a:r>
              <a:rPr lang="en-US" dirty="0" smtClean="0"/>
              <a:t>noise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- 	Different </a:t>
            </a:r>
            <a:r>
              <a:rPr lang="en-US" dirty="0" smtClean="0"/>
              <a:t>types of noises have to be handled in </a:t>
            </a:r>
            <a:r>
              <a:rPr lang="en-US" dirty="0" smtClean="0"/>
              <a:t>different ways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Reducing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ought to reduce as much of noise as possible.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 descr="NoisyBlackAnd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819400"/>
            <a:ext cx="5238750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Brightness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idea can be to turn the input image into a black &amp; white image.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BlackAnd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819400"/>
            <a:ext cx="5238750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Dealing with </a:t>
            </a:r>
            <a:r>
              <a:rPr lang="en-US" dirty="0" smtClean="0"/>
              <a:t>salt and pepper noise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Can be done using one of the followings: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400050" lvl="1" indent="0"/>
            <a:r>
              <a:rPr lang="en-US" dirty="0" smtClean="0"/>
              <a:t>Arithmetic Mean Filter</a:t>
            </a:r>
          </a:p>
          <a:p>
            <a:pPr marL="400050" lvl="1" indent="0"/>
            <a:r>
              <a:rPr lang="en-US" dirty="0" smtClean="0"/>
              <a:t> Geometric Mean Filter</a:t>
            </a:r>
          </a:p>
          <a:p>
            <a:pPr marL="400050" lvl="1" indent="0"/>
            <a:r>
              <a:rPr lang="en-US" dirty="0" smtClean="0"/>
              <a:t> Harmonic Mean Filter</a:t>
            </a:r>
          </a:p>
          <a:p>
            <a:pPr marL="400050" lvl="1" indent="0"/>
            <a:r>
              <a:rPr lang="en-US" dirty="0" smtClean="0"/>
              <a:t> Median Filter</a:t>
            </a:r>
          </a:p>
          <a:p>
            <a:pPr marL="400050" lvl="1" indent="0"/>
            <a:r>
              <a:rPr lang="en-US" dirty="0" smtClean="0"/>
              <a:t> Adaptive Median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z="1600" smtClean="0">
                <a:solidFill>
                  <a:schemeClr val="tx1"/>
                </a:solidFill>
              </a:rPr>
              <a:pPr/>
              <a:t>7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Mean 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Noise is a bit reduced </a:t>
            </a:r>
          </a:p>
          <a:p>
            <a:r>
              <a:rPr lang="en-US" dirty="0" smtClean="0"/>
              <a:t>The image gets a bit blurry. </a:t>
            </a:r>
          </a:p>
          <a:p>
            <a:endParaRPr lang="en-US" dirty="0" smtClean="0"/>
          </a:p>
        </p:txBody>
      </p:sp>
      <p:pic>
        <p:nvPicPr>
          <p:cNvPr id="8" name="Picture 7" descr="meanFil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971800"/>
            <a:ext cx="5238750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Median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Worked like magic.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medianFilte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971800"/>
            <a:ext cx="5238750" cy="3028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218</Words>
  <Application>Microsoft Office PowerPoint</Application>
  <PresentationFormat>On-screen Show (4:3)</PresentationFormat>
  <Paragraphs>76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4th Year Project : Phase 1 Homogeneous Image to Text Conversion with Noise Reduction Technology</vt:lpstr>
      <vt:lpstr>Introduction</vt:lpstr>
      <vt:lpstr>What Is Noise?</vt:lpstr>
      <vt:lpstr>Different types of Noise</vt:lpstr>
      <vt:lpstr>Reducing Noise</vt:lpstr>
      <vt:lpstr>Dealing with Brightness</vt:lpstr>
      <vt:lpstr>Dealing with salt and pepper noise </vt:lpstr>
      <vt:lpstr>Applying Mean Filter</vt:lpstr>
      <vt:lpstr>Applying Median Filter</vt:lpstr>
      <vt:lpstr>Comparing The Images</vt:lpstr>
      <vt:lpstr>Rakhi, Insert Slides on Adaptive Median Filter</vt:lpstr>
      <vt:lpstr>Other Filters</vt:lpstr>
      <vt:lpstr>Slide 13</vt:lpstr>
      <vt:lpstr>References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Page</dc:title>
  <dc:creator>User</dc:creator>
  <cp:lastModifiedBy>User</cp:lastModifiedBy>
  <cp:revision>29</cp:revision>
  <dcterms:created xsi:type="dcterms:W3CDTF">2017-03-29T21:16:07Z</dcterms:created>
  <dcterms:modified xsi:type="dcterms:W3CDTF">2017-05-03T22:24:57Z</dcterms:modified>
</cp:coreProperties>
</file>