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sldIdLst>
    <p:sldId id="256" r:id="rId2"/>
    <p:sldId id="257" r:id="rId3"/>
  </p:sldIdLst>
  <p:sldSz cx="20116800" cy="3108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2433"/>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p:scale>
          <a:sx n="50" d="100"/>
          <a:sy n="50" d="100"/>
        </p:scale>
        <p:origin x="1671" y="-5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36A4B4-6A84-478B-ADE3-CBC6FF21E2B4}" type="datetimeFigureOut">
              <a:rPr lang="en-US" smtClean="0"/>
              <a:t>12/2/2024</a:t>
            </a:fld>
            <a:endParaRPr lang="en-US"/>
          </a:p>
        </p:txBody>
      </p:sp>
      <p:sp>
        <p:nvSpPr>
          <p:cNvPr id="4" name="Slide Image Placeholder 3"/>
          <p:cNvSpPr>
            <a:spLocks noGrp="1" noRot="1" noChangeAspect="1"/>
          </p:cNvSpPr>
          <p:nvPr>
            <p:ph type="sldImg" idx="2"/>
          </p:nvPr>
        </p:nvSpPr>
        <p:spPr>
          <a:xfrm>
            <a:off x="2430463" y="1143000"/>
            <a:ext cx="19970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8E356-A7F5-4D75-B4B5-ED5336B5F8C9}" type="slidenum">
              <a:rPr lang="en-US" smtClean="0"/>
              <a:t>‹#›</a:t>
            </a:fld>
            <a:endParaRPr lang="en-US"/>
          </a:p>
        </p:txBody>
      </p:sp>
    </p:spTree>
    <p:extLst>
      <p:ext uri="{BB962C8B-B14F-4D97-AF65-F5344CB8AC3E}">
        <p14:creationId xmlns:p14="http://schemas.microsoft.com/office/powerpoint/2010/main" val="3426839882"/>
      </p:ext>
    </p:extLst>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D8E356-A7F5-4D75-B4B5-ED5336B5F8C9}" type="slidenum">
              <a:rPr lang="en-US" smtClean="0"/>
              <a:t>2</a:t>
            </a:fld>
            <a:endParaRPr lang="en-US"/>
          </a:p>
        </p:txBody>
      </p:sp>
    </p:spTree>
    <p:extLst>
      <p:ext uri="{BB962C8B-B14F-4D97-AF65-F5344CB8AC3E}">
        <p14:creationId xmlns:p14="http://schemas.microsoft.com/office/powerpoint/2010/main" val="1505220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8760" y="5088045"/>
            <a:ext cx="17099280" cy="10823787"/>
          </a:xfrm>
        </p:spPr>
        <p:txBody>
          <a:bodyPr anchor="b"/>
          <a:lstStyle>
            <a:lvl1pPr algn="ctr">
              <a:defRPr sz="13200"/>
            </a:lvl1pPr>
          </a:lstStyle>
          <a:p>
            <a:r>
              <a:rPr lang="en-US"/>
              <a:t>Click to edit Master title style</a:t>
            </a:r>
            <a:endParaRPr lang="en-US" dirty="0"/>
          </a:p>
        </p:txBody>
      </p:sp>
      <p:sp>
        <p:nvSpPr>
          <p:cNvPr id="3" name="Subtitle 2"/>
          <p:cNvSpPr>
            <a:spLocks noGrp="1"/>
          </p:cNvSpPr>
          <p:nvPr>
            <p:ph type="subTitle" idx="1"/>
          </p:nvPr>
        </p:nvSpPr>
        <p:spPr>
          <a:xfrm>
            <a:off x="2514600" y="16329239"/>
            <a:ext cx="15087600" cy="7506121"/>
          </a:xfrm>
        </p:spPr>
        <p:txBody>
          <a:bodyPr/>
          <a:lstStyle>
            <a:lvl1pPr marL="0" indent="0" algn="ctr">
              <a:buNone/>
              <a:defRPr sz="5280"/>
            </a:lvl1pPr>
            <a:lvl2pPr marL="1005840" indent="0" algn="ctr">
              <a:buNone/>
              <a:defRPr sz="4400"/>
            </a:lvl2pPr>
            <a:lvl3pPr marL="2011680" indent="0" algn="ctr">
              <a:buNone/>
              <a:defRPr sz="3960"/>
            </a:lvl3pPr>
            <a:lvl4pPr marL="3017520" indent="0" algn="ctr">
              <a:buNone/>
              <a:defRPr sz="3520"/>
            </a:lvl4pPr>
            <a:lvl5pPr marL="4023360" indent="0" algn="ctr">
              <a:buNone/>
              <a:defRPr sz="3520"/>
            </a:lvl5pPr>
            <a:lvl6pPr marL="5029200" indent="0" algn="ctr">
              <a:buNone/>
              <a:defRPr sz="3520"/>
            </a:lvl6pPr>
            <a:lvl7pPr marL="6035040" indent="0" algn="ctr">
              <a:buNone/>
              <a:defRPr sz="3520"/>
            </a:lvl7pPr>
            <a:lvl8pPr marL="7040880" indent="0" algn="ctr">
              <a:buNone/>
              <a:defRPr sz="3520"/>
            </a:lvl8pPr>
            <a:lvl9pPr marL="8046720" indent="0" algn="ctr">
              <a:buNone/>
              <a:defRPr sz="3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427B40-865E-40FE-B48C-C610E54C2250}"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AB33D8-C260-4DB6-899A-6CD74203F010}" type="slidenum">
              <a:rPr lang="en-US" smtClean="0"/>
              <a:t>‹#›</a:t>
            </a:fld>
            <a:endParaRPr lang="en-US"/>
          </a:p>
        </p:txBody>
      </p:sp>
    </p:spTree>
    <p:extLst>
      <p:ext uri="{BB962C8B-B14F-4D97-AF65-F5344CB8AC3E}">
        <p14:creationId xmlns:p14="http://schemas.microsoft.com/office/powerpoint/2010/main" val="110941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427B40-865E-40FE-B48C-C610E54C2250}"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AB33D8-C260-4DB6-899A-6CD74203F010}" type="slidenum">
              <a:rPr lang="en-US" smtClean="0"/>
              <a:t>‹#›</a:t>
            </a:fld>
            <a:endParaRPr lang="en-US"/>
          </a:p>
        </p:txBody>
      </p:sp>
    </p:spTree>
    <p:extLst>
      <p:ext uri="{BB962C8B-B14F-4D97-AF65-F5344CB8AC3E}">
        <p14:creationId xmlns:p14="http://schemas.microsoft.com/office/powerpoint/2010/main" val="3814080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396086" y="1655233"/>
            <a:ext cx="4337685" cy="263469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83031" y="1655233"/>
            <a:ext cx="12761595" cy="26346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427B40-865E-40FE-B48C-C610E54C2250}"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AB33D8-C260-4DB6-899A-6CD74203F010}" type="slidenum">
              <a:rPr lang="en-US" smtClean="0"/>
              <a:t>‹#›</a:t>
            </a:fld>
            <a:endParaRPr lang="en-US"/>
          </a:p>
        </p:txBody>
      </p:sp>
    </p:spTree>
    <p:extLst>
      <p:ext uri="{BB962C8B-B14F-4D97-AF65-F5344CB8AC3E}">
        <p14:creationId xmlns:p14="http://schemas.microsoft.com/office/powerpoint/2010/main" val="903935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427B40-865E-40FE-B48C-C610E54C2250}"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AB33D8-C260-4DB6-899A-6CD74203F010}" type="slidenum">
              <a:rPr lang="en-US" smtClean="0"/>
              <a:t>‹#›</a:t>
            </a:fld>
            <a:endParaRPr lang="en-US"/>
          </a:p>
        </p:txBody>
      </p:sp>
    </p:spTree>
    <p:extLst>
      <p:ext uri="{BB962C8B-B14F-4D97-AF65-F5344CB8AC3E}">
        <p14:creationId xmlns:p14="http://schemas.microsoft.com/office/powerpoint/2010/main" val="1790132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72554" y="7750819"/>
            <a:ext cx="17350740" cy="12932408"/>
          </a:xfrm>
        </p:spPr>
        <p:txBody>
          <a:bodyPr anchor="b"/>
          <a:lstStyle>
            <a:lvl1pPr>
              <a:defRPr sz="13200"/>
            </a:lvl1pPr>
          </a:lstStyle>
          <a:p>
            <a:r>
              <a:rPr lang="en-US"/>
              <a:t>Click to edit Master title style</a:t>
            </a:r>
            <a:endParaRPr lang="en-US" dirty="0"/>
          </a:p>
        </p:txBody>
      </p:sp>
      <p:sp>
        <p:nvSpPr>
          <p:cNvPr id="3" name="Text Placeholder 2"/>
          <p:cNvSpPr>
            <a:spLocks noGrp="1"/>
          </p:cNvSpPr>
          <p:nvPr>
            <p:ph type="body" idx="1"/>
          </p:nvPr>
        </p:nvSpPr>
        <p:spPr>
          <a:xfrm>
            <a:off x="1372554" y="20805572"/>
            <a:ext cx="17350740" cy="6800848"/>
          </a:xfrm>
        </p:spPr>
        <p:txBody>
          <a:bodyPr/>
          <a:lstStyle>
            <a:lvl1pPr marL="0" indent="0">
              <a:buNone/>
              <a:defRPr sz="5280">
                <a:solidFill>
                  <a:schemeClr val="tx1">
                    <a:tint val="82000"/>
                  </a:schemeClr>
                </a:solidFill>
              </a:defRPr>
            </a:lvl1pPr>
            <a:lvl2pPr marL="1005840" indent="0">
              <a:buNone/>
              <a:defRPr sz="4400">
                <a:solidFill>
                  <a:schemeClr val="tx1">
                    <a:tint val="82000"/>
                  </a:schemeClr>
                </a:solidFill>
              </a:defRPr>
            </a:lvl2pPr>
            <a:lvl3pPr marL="2011680" indent="0">
              <a:buNone/>
              <a:defRPr sz="3960">
                <a:solidFill>
                  <a:schemeClr val="tx1">
                    <a:tint val="82000"/>
                  </a:schemeClr>
                </a:solidFill>
              </a:defRPr>
            </a:lvl3pPr>
            <a:lvl4pPr marL="3017520" indent="0">
              <a:buNone/>
              <a:defRPr sz="3520">
                <a:solidFill>
                  <a:schemeClr val="tx1">
                    <a:tint val="82000"/>
                  </a:schemeClr>
                </a:solidFill>
              </a:defRPr>
            </a:lvl4pPr>
            <a:lvl5pPr marL="4023360" indent="0">
              <a:buNone/>
              <a:defRPr sz="3520">
                <a:solidFill>
                  <a:schemeClr val="tx1">
                    <a:tint val="82000"/>
                  </a:schemeClr>
                </a:solidFill>
              </a:defRPr>
            </a:lvl5pPr>
            <a:lvl6pPr marL="5029200" indent="0">
              <a:buNone/>
              <a:defRPr sz="3520">
                <a:solidFill>
                  <a:schemeClr val="tx1">
                    <a:tint val="82000"/>
                  </a:schemeClr>
                </a:solidFill>
              </a:defRPr>
            </a:lvl6pPr>
            <a:lvl7pPr marL="6035040" indent="0">
              <a:buNone/>
              <a:defRPr sz="3520">
                <a:solidFill>
                  <a:schemeClr val="tx1">
                    <a:tint val="82000"/>
                  </a:schemeClr>
                </a:solidFill>
              </a:defRPr>
            </a:lvl7pPr>
            <a:lvl8pPr marL="7040880" indent="0">
              <a:buNone/>
              <a:defRPr sz="3520">
                <a:solidFill>
                  <a:schemeClr val="tx1">
                    <a:tint val="82000"/>
                  </a:schemeClr>
                </a:solidFill>
              </a:defRPr>
            </a:lvl8pPr>
            <a:lvl9pPr marL="8046720" indent="0">
              <a:buNone/>
              <a:defRPr sz="35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427B40-865E-40FE-B48C-C610E54C2250}"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AB33D8-C260-4DB6-899A-6CD74203F010}" type="slidenum">
              <a:rPr lang="en-US" smtClean="0"/>
              <a:t>‹#›</a:t>
            </a:fld>
            <a:endParaRPr lang="en-US"/>
          </a:p>
        </p:txBody>
      </p:sp>
    </p:spTree>
    <p:extLst>
      <p:ext uri="{BB962C8B-B14F-4D97-AF65-F5344CB8AC3E}">
        <p14:creationId xmlns:p14="http://schemas.microsoft.com/office/powerpoint/2010/main" val="1068555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83030" y="8276166"/>
            <a:ext cx="8549640" cy="197260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184130" y="8276166"/>
            <a:ext cx="8549640" cy="197260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427B40-865E-40FE-B48C-C610E54C2250}"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AB33D8-C260-4DB6-899A-6CD74203F010}" type="slidenum">
              <a:rPr lang="en-US" smtClean="0"/>
              <a:t>‹#›</a:t>
            </a:fld>
            <a:endParaRPr lang="en-US"/>
          </a:p>
        </p:txBody>
      </p:sp>
    </p:spTree>
    <p:extLst>
      <p:ext uri="{BB962C8B-B14F-4D97-AF65-F5344CB8AC3E}">
        <p14:creationId xmlns:p14="http://schemas.microsoft.com/office/powerpoint/2010/main" val="3314315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85650" y="1655240"/>
            <a:ext cx="17350740" cy="60092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85652" y="7621272"/>
            <a:ext cx="8510348" cy="3735068"/>
          </a:xfrm>
        </p:spPr>
        <p:txBody>
          <a:bodyPr anchor="b"/>
          <a:lstStyle>
            <a:lvl1pPr marL="0" indent="0">
              <a:buNone/>
              <a:defRPr sz="5280" b="1"/>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a:t>Click to edit Master text styles</a:t>
            </a:r>
          </a:p>
        </p:txBody>
      </p:sp>
      <p:sp>
        <p:nvSpPr>
          <p:cNvPr id="4" name="Content Placeholder 3"/>
          <p:cNvSpPr>
            <a:spLocks noGrp="1"/>
          </p:cNvSpPr>
          <p:nvPr>
            <p:ph sz="half" idx="2"/>
          </p:nvPr>
        </p:nvSpPr>
        <p:spPr>
          <a:xfrm>
            <a:off x="1385652" y="11356340"/>
            <a:ext cx="8510348" cy="167034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184131" y="7621272"/>
            <a:ext cx="8552260" cy="3735068"/>
          </a:xfrm>
        </p:spPr>
        <p:txBody>
          <a:bodyPr anchor="b"/>
          <a:lstStyle>
            <a:lvl1pPr marL="0" indent="0">
              <a:buNone/>
              <a:defRPr sz="5280" b="1"/>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a:t>Click to edit Master text styles</a:t>
            </a:r>
          </a:p>
        </p:txBody>
      </p:sp>
      <p:sp>
        <p:nvSpPr>
          <p:cNvPr id="6" name="Content Placeholder 5"/>
          <p:cNvSpPr>
            <a:spLocks noGrp="1"/>
          </p:cNvSpPr>
          <p:nvPr>
            <p:ph sz="quarter" idx="4"/>
          </p:nvPr>
        </p:nvSpPr>
        <p:spPr>
          <a:xfrm>
            <a:off x="10184131" y="11356340"/>
            <a:ext cx="8552260" cy="167034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427B40-865E-40FE-B48C-C610E54C2250}" type="datetimeFigureOut">
              <a:rPr lang="en-US" smtClean="0"/>
              <a:t>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AB33D8-C260-4DB6-899A-6CD74203F010}" type="slidenum">
              <a:rPr lang="en-US" smtClean="0"/>
              <a:t>‹#›</a:t>
            </a:fld>
            <a:endParaRPr lang="en-US"/>
          </a:p>
        </p:txBody>
      </p:sp>
    </p:spTree>
    <p:extLst>
      <p:ext uri="{BB962C8B-B14F-4D97-AF65-F5344CB8AC3E}">
        <p14:creationId xmlns:p14="http://schemas.microsoft.com/office/powerpoint/2010/main" val="1908316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427B40-865E-40FE-B48C-C610E54C2250}" type="datetimeFigureOut">
              <a:rPr lang="en-US" smtClean="0"/>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AB33D8-C260-4DB6-899A-6CD74203F010}" type="slidenum">
              <a:rPr lang="en-US" smtClean="0"/>
              <a:t>‹#›</a:t>
            </a:fld>
            <a:endParaRPr lang="en-US"/>
          </a:p>
        </p:txBody>
      </p:sp>
    </p:spTree>
    <p:extLst>
      <p:ext uri="{BB962C8B-B14F-4D97-AF65-F5344CB8AC3E}">
        <p14:creationId xmlns:p14="http://schemas.microsoft.com/office/powerpoint/2010/main" val="1301664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427B40-865E-40FE-B48C-C610E54C2250}" type="datetimeFigureOut">
              <a:rPr lang="en-US" smtClean="0"/>
              <a:t>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AB33D8-C260-4DB6-899A-6CD74203F010}" type="slidenum">
              <a:rPr lang="en-US" smtClean="0"/>
              <a:t>‹#›</a:t>
            </a:fld>
            <a:endParaRPr lang="en-US"/>
          </a:p>
        </p:txBody>
      </p:sp>
    </p:spTree>
    <p:extLst>
      <p:ext uri="{BB962C8B-B14F-4D97-AF65-F5344CB8AC3E}">
        <p14:creationId xmlns:p14="http://schemas.microsoft.com/office/powerpoint/2010/main" val="744945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650" y="2072640"/>
            <a:ext cx="6488192" cy="7254240"/>
          </a:xfrm>
        </p:spPr>
        <p:txBody>
          <a:bodyPr anchor="b"/>
          <a:lstStyle>
            <a:lvl1pPr>
              <a:defRPr sz="7040"/>
            </a:lvl1pPr>
          </a:lstStyle>
          <a:p>
            <a:r>
              <a:rPr lang="en-US"/>
              <a:t>Click to edit Master title style</a:t>
            </a:r>
            <a:endParaRPr lang="en-US" dirty="0"/>
          </a:p>
        </p:txBody>
      </p:sp>
      <p:sp>
        <p:nvSpPr>
          <p:cNvPr id="3" name="Content Placeholder 2"/>
          <p:cNvSpPr>
            <a:spLocks noGrp="1"/>
          </p:cNvSpPr>
          <p:nvPr>
            <p:ph idx="1"/>
          </p:nvPr>
        </p:nvSpPr>
        <p:spPr>
          <a:xfrm>
            <a:off x="8552260" y="4476333"/>
            <a:ext cx="10184130" cy="22093767"/>
          </a:xfrm>
        </p:spPr>
        <p:txBody>
          <a:bodyPr/>
          <a:lstStyle>
            <a:lvl1pPr>
              <a:defRPr sz="7040"/>
            </a:lvl1pPr>
            <a:lvl2pPr>
              <a:defRPr sz="6160"/>
            </a:lvl2pPr>
            <a:lvl3pPr>
              <a:defRPr sz="528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85650" y="9326880"/>
            <a:ext cx="6488192" cy="17279199"/>
          </a:xfrm>
        </p:spPr>
        <p:txBody>
          <a:bodyPr/>
          <a:lstStyle>
            <a:lvl1pPr marL="0" indent="0">
              <a:buNone/>
              <a:defRPr sz="3520"/>
            </a:lvl1pPr>
            <a:lvl2pPr marL="1005840" indent="0">
              <a:buNone/>
              <a:defRPr sz="3080"/>
            </a:lvl2pPr>
            <a:lvl3pPr marL="2011680" indent="0">
              <a:buNone/>
              <a:defRPr sz="2640"/>
            </a:lvl3pPr>
            <a:lvl4pPr marL="3017520" indent="0">
              <a:buNone/>
              <a:defRPr sz="2200"/>
            </a:lvl4pPr>
            <a:lvl5pPr marL="4023360" indent="0">
              <a:buNone/>
              <a:defRPr sz="2200"/>
            </a:lvl5pPr>
            <a:lvl6pPr marL="5029200" indent="0">
              <a:buNone/>
              <a:defRPr sz="2200"/>
            </a:lvl6pPr>
            <a:lvl7pPr marL="6035040" indent="0">
              <a:buNone/>
              <a:defRPr sz="2200"/>
            </a:lvl7pPr>
            <a:lvl8pPr marL="7040880" indent="0">
              <a:buNone/>
              <a:defRPr sz="2200"/>
            </a:lvl8pPr>
            <a:lvl9pPr marL="8046720" indent="0">
              <a:buNone/>
              <a:defRPr sz="2200"/>
            </a:lvl9pPr>
          </a:lstStyle>
          <a:p>
            <a:pPr lvl="0"/>
            <a:r>
              <a:rPr lang="en-US"/>
              <a:t>Click to edit Master text styles</a:t>
            </a:r>
          </a:p>
        </p:txBody>
      </p:sp>
      <p:sp>
        <p:nvSpPr>
          <p:cNvPr id="5" name="Date Placeholder 4"/>
          <p:cNvSpPr>
            <a:spLocks noGrp="1"/>
          </p:cNvSpPr>
          <p:nvPr>
            <p:ph type="dt" sz="half" idx="10"/>
          </p:nvPr>
        </p:nvSpPr>
        <p:spPr/>
        <p:txBody>
          <a:bodyPr/>
          <a:lstStyle/>
          <a:p>
            <a:fld id="{85427B40-865E-40FE-B48C-C610E54C2250}"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AB33D8-C260-4DB6-899A-6CD74203F010}" type="slidenum">
              <a:rPr lang="en-US" smtClean="0"/>
              <a:t>‹#›</a:t>
            </a:fld>
            <a:endParaRPr lang="en-US"/>
          </a:p>
        </p:txBody>
      </p:sp>
    </p:spTree>
    <p:extLst>
      <p:ext uri="{BB962C8B-B14F-4D97-AF65-F5344CB8AC3E}">
        <p14:creationId xmlns:p14="http://schemas.microsoft.com/office/powerpoint/2010/main" val="3215562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650" y="2072640"/>
            <a:ext cx="6488192" cy="7254240"/>
          </a:xfrm>
        </p:spPr>
        <p:txBody>
          <a:bodyPr anchor="b"/>
          <a:lstStyle>
            <a:lvl1pPr>
              <a:defRPr sz="704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52260" y="4476333"/>
            <a:ext cx="10184130" cy="22093767"/>
          </a:xfrm>
        </p:spPr>
        <p:txBody>
          <a:bodyPr anchor="t"/>
          <a:lstStyle>
            <a:lvl1pPr marL="0" indent="0">
              <a:buNone/>
              <a:defRPr sz="7040"/>
            </a:lvl1pPr>
            <a:lvl2pPr marL="1005840" indent="0">
              <a:buNone/>
              <a:defRPr sz="6160"/>
            </a:lvl2pPr>
            <a:lvl3pPr marL="2011680" indent="0">
              <a:buNone/>
              <a:defRPr sz="5280"/>
            </a:lvl3pPr>
            <a:lvl4pPr marL="3017520" indent="0">
              <a:buNone/>
              <a:defRPr sz="4400"/>
            </a:lvl4pPr>
            <a:lvl5pPr marL="4023360" indent="0">
              <a:buNone/>
              <a:defRPr sz="4400"/>
            </a:lvl5pPr>
            <a:lvl6pPr marL="5029200" indent="0">
              <a:buNone/>
              <a:defRPr sz="4400"/>
            </a:lvl6pPr>
            <a:lvl7pPr marL="6035040" indent="0">
              <a:buNone/>
              <a:defRPr sz="4400"/>
            </a:lvl7pPr>
            <a:lvl8pPr marL="7040880" indent="0">
              <a:buNone/>
              <a:defRPr sz="4400"/>
            </a:lvl8pPr>
            <a:lvl9pPr marL="8046720" indent="0">
              <a:buNone/>
              <a:defRPr sz="4400"/>
            </a:lvl9pPr>
          </a:lstStyle>
          <a:p>
            <a:r>
              <a:rPr lang="en-US"/>
              <a:t>Click icon to add picture</a:t>
            </a:r>
            <a:endParaRPr lang="en-US" dirty="0"/>
          </a:p>
        </p:txBody>
      </p:sp>
      <p:sp>
        <p:nvSpPr>
          <p:cNvPr id="4" name="Text Placeholder 3"/>
          <p:cNvSpPr>
            <a:spLocks noGrp="1"/>
          </p:cNvSpPr>
          <p:nvPr>
            <p:ph type="body" sz="half" idx="2"/>
          </p:nvPr>
        </p:nvSpPr>
        <p:spPr>
          <a:xfrm>
            <a:off x="1385650" y="9326880"/>
            <a:ext cx="6488192" cy="17279199"/>
          </a:xfrm>
        </p:spPr>
        <p:txBody>
          <a:bodyPr/>
          <a:lstStyle>
            <a:lvl1pPr marL="0" indent="0">
              <a:buNone/>
              <a:defRPr sz="3520"/>
            </a:lvl1pPr>
            <a:lvl2pPr marL="1005840" indent="0">
              <a:buNone/>
              <a:defRPr sz="3080"/>
            </a:lvl2pPr>
            <a:lvl3pPr marL="2011680" indent="0">
              <a:buNone/>
              <a:defRPr sz="2640"/>
            </a:lvl3pPr>
            <a:lvl4pPr marL="3017520" indent="0">
              <a:buNone/>
              <a:defRPr sz="2200"/>
            </a:lvl4pPr>
            <a:lvl5pPr marL="4023360" indent="0">
              <a:buNone/>
              <a:defRPr sz="2200"/>
            </a:lvl5pPr>
            <a:lvl6pPr marL="5029200" indent="0">
              <a:buNone/>
              <a:defRPr sz="2200"/>
            </a:lvl6pPr>
            <a:lvl7pPr marL="6035040" indent="0">
              <a:buNone/>
              <a:defRPr sz="2200"/>
            </a:lvl7pPr>
            <a:lvl8pPr marL="7040880" indent="0">
              <a:buNone/>
              <a:defRPr sz="2200"/>
            </a:lvl8pPr>
            <a:lvl9pPr marL="8046720" indent="0">
              <a:buNone/>
              <a:defRPr sz="2200"/>
            </a:lvl9pPr>
          </a:lstStyle>
          <a:p>
            <a:pPr lvl="0"/>
            <a:r>
              <a:rPr lang="en-US"/>
              <a:t>Click to edit Master text styles</a:t>
            </a:r>
          </a:p>
        </p:txBody>
      </p:sp>
      <p:sp>
        <p:nvSpPr>
          <p:cNvPr id="5" name="Date Placeholder 4"/>
          <p:cNvSpPr>
            <a:spLocks noGrp="1"/>
          </p:cNvSpPr>
          <p:nvPr>
            <p:ph type="dt" sz="half" idx="10"/>
          </p:nvPr>
        </p:nvSpPr>
        <p:spPr/>
        <p:txBody>
          <a:bodyPr/>
          <a:lstStyle/>
          <a:p>
            <a:fld id="{85427B40-865E-40FE-B48C-C610E54C2250}"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AB33D8-C260-4DB6-899A-6CD74203F010}" type="slidenum">
              <a:rPr lang="en-US" smtClean="0"/>
              <a:t>‹#›</a:t>
            </a:fld>
            <a:endParaRPr lang="en-US"/>
          </a:p>
        </p:txBody>
      </p:sp>
    </p:spTree>
    <p:extLst>
      <p:ext uri="{BB962C8B-B14F-4D97-AF65-F5344CB8AC3E}">
        <p14:creationId xmlns:p14="http://schemas.microsoft.com/office/powerpoint/2010/main" val="2682725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83030" y="1655240"/>
            <a:ext cx="17350740" cy="600921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83030" y="8276166"/>
            <a:ext cx="17350740" cy="197260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83030" y="28815460"/>
            <a:ext cx="4526280" cy="1655233"/>
          </a:xfrm>
          <a:prstGeom prst="rect">
            <a:avLst/>
          </a:prstGeom>
        </p:spPr>
        <p:txBody>
          <a:bodyPr vert="horz" lIns="91440" tIns="45720" rIns="91440" bIns="45720" rtlCol="0" anchor="ctr"/>
          <a:lstStyle>
            <a:lvl1pPr algn="l">
              <a:defRPr sz="2640">
                <a:solidFill>
                  <a:schemeClr val="tx1">
                    <a:tint val="82000"/>
                  </a:schemeClr>
                </a:solidFill>
              </a:defRPr>
            </a:lvl1pPr>
          </a:lstStyle>
          <a:p>
            <a:fld id="{85427B40-865E-40FE-B48C-C610E54C2250}" type="datetimeFigureOut">
              <a:rPr lang="en-US" smtClean="0"/>
              <a:t>12/1/2024</a:t>
            </a:fld>
            <a:endParaRPr lang="en-US"/>
          </a:p>
        </p:txBody>
      </p:sp>
      <p:sp>
        <p:nvSpPr>
          <p:cNvPr id="5" name="Footer Placeholder 4"/>
          <p:cNvSpPr>
            <a:spLocks noGrp="1"/>
          </p:cNvSpPr>
          <p:nvPr>
            <p:ph type="ftr" sz="quarter" idx="3"/>
          </p:nvPr>
        </p:nvSpPr>
        <p:spPr>
          <a:xfrm>
            <a:off x="6663690" y="28815460"/>
            <a:ext cx="6789420" cy="1655233"/>
          </a:xfrm>
          <a:prstGeom prst="rect">
            <a:avLst/>
          </a:prstGeom>
        </p:spPr>
        <p:txBody>
          <a:bodyPr vert="horz" lIns="91440" tIns="45720" rIns="91440" bIns="45720" rtlCol="0" anchor="ctr"/>
          <a:lstStyle>
            <a:lvl1pPr algn="ctr">
              <a:defRPr sz="26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14207490" y="28815460"/>
            <a:ext cx="4526280" cy="1655233"/>
          </a:xfrm>
          <a:prstGeom prst="rect">
            <a:avLst/>
          </a:prstGeom>
        </p:spPr>
        <p:txBody>
          <a:bodyPr vert="horz" lIns="91440" tIns="45720" rIns="91440" bIns="45720" rtlCol="0" anchor="ctr"/>
          <a:lstStyle>
            <a:lvl1pPr algn="r">
              <a:defRPr sz="2640">
                <a:solidFill>
                  <a:schemeClr val="tx1">
                    <a:tint val="82000"/>
                  </a:schemeClr>
                </a:solidFill>
              </a:defRPr>
            </a:lvl1pPr>
          </a:lstStyle>
          <a:p>
            <a:fld id="{BFAB33D8-C260-4DB6-899A-6CD74203F010}" type="slidenum">
              <a:rPr lang="en-US" smtClean="0"/>
              <a:t>‹#›</a:t>
            </a:fld>
            <a:endParaRPr lang="en-US"/>
          </a:p>
        </p:txBody>
      </p:sp>
    </p:spTree>
    <p:extLst>
      <p:ext uri="{BB962C8B-B14F-4D97-AF65-F5344CB8AC3E}">
        <p14:creationId xmlns:p14="http://schemas.microsoft.com/office/powerpoint/2010/main" val="20288530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011680" rtl="0" eaLnBrk="1" latinLnBrk="0" hangingPunct="1">
        <a:lnSpc>
          <a:spcPct val="90000"/>
        </a:lnSpc>
        <a:spcBef>
          <a:spcPct val="0"/>
        </a:spcBef>
        <a:buNone/>
        <a:defRPr sz="9680" kern="1200">
          <a:solidFill>
            <a:schemeClr val="tx1"/>
          </a:solidFill>
          <a:latin typeface="+mj-lt"/>
          <a:ea typeface="+mj-ea"/>
          <a:cs typeface="+mj-cs"/>
        </a:defRPr>
      </a:lvl1pPr>
    </p:titleStyle>
    <p:bodyStyle>
      <a:lvl1pPr marL="502920" indent="-502920" algn="l" defTabSz="2011680" rtl="0" eaLnBrk="1" latinLnBrk="0" hangingPunct="1">
        <a:lnSpc>
          <a:spcPct val="90000"/>
        </a:lnSpc>
        <a:spcBef>
          <a:spcPts val="2200"/>
        </a:spcBef>
        <a:buFont typeface="Arial" panose="020B0604020202020204" pitchFamily="34" charset="0"/>
        <a:buChar char="•"/>
        <a:defRPr sz="6160" kern="1200">
          <a:solidFill>
            <a:schemeClr val="tx1"/>
          </a:solidFill>
          <a:latin typeface="+mn-lt"/>
          <a:ea typeface="+mn-ea"/>
          <a:cs typeface="+mn-cs"/>
        </a:defRPr>
      </a:lvl1pPr>
      <a:lvl2pPr marL="1508760" indent="-502920" algn="l" defTabSz="2011680" rtl="0" eaLnBrk="1" latinLnBrk="0" hangingPunct="1">
        <a:lnSpc>
          <a:spcPct val="90000"/>
        </a:lnSpc>
        <a:spcBef>
          <a:spcPts val="1100"/>
        </a:spcBef>
        <a:buFont typeface="Arial" panose="020B0604020202020204" pitchFamily="34" charset="0"/>
        <a:buChar char="•"/>
        <a:defRPr sz="5280" kern="1200">
          <a:solidFill>
            <a:schemeClr val="tx1"/>
          </a:solidFill>
          <a:latin typeface="+mn-lt"/>
          <a:ea typeface="+mn-ea"/>
          <a:cs typeface="+mn-cs"/>
        </a:defRPr>
      </a:lvl2pPr>
      <a:lvl3pPr marL="2514600" indent="-502920" algn="l" defTabSz="2011680" rtl="0" eaLnBrk="1" latinLnBrk="0" hangingPunct="1">
        <a:lnSpc>
          <a:spcPct val="90000"/>
        </a:lnSpc>
        <a:spcBef>
          <a:spcPts val="1100"/>
        </a:spcBef>
        <a:buFont typeface="Arial" panose="020B0604020202020204" pitchFamily="34" charset="0"/>
        <a:buChar char="•"/>
        <a:defRPr sz="4400" kern="1200">
          <a:solidFill>
            <a:schemeClr val="tx1"/>
          </a:solidFill>
          <a:latin typeface="+mn-lt"/>
          <a:ea typeface="+mn-ea"/>
          <a:cs typeface="+mn-cs"/>
        </a:defRPr>
      </a:lvl3pPr>
      <a:lvl4pPr marL="352044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4pPr>
      <a:lvl5pPr marL="452628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5pPr>
      <a:lvl6pPr marL="553212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6pPr>
      <a:lvl7pPr marL="653796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7pPr>
      <a:lvl8pPr marL="754380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8pPr>
      <a:lvl9pPr marL="854964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9pPr>
    </p:bodyStyle>
    <p:otherStyle>
      <a:defPPr>
        <a:defRPr lang="en-US"/>
      </a:defPPr>
      <a:lvl1pPr marL="0" algn="l" defTabSz="2011680" rtl="0" eaLnBrk="1" latinLnBrk="0" hangingPunct="1">
        <a:defRPr sz="3960" kern="1200">
          <a:solidFill>
            <a:schemeClr val="tx1"/>
          </a:solidFill>
          <a:latin typeface="+mn-lt"/>
          <a:ea typeface="+mn-ea"/>
          <a:cs typeface="+mn-cs"/>
        </a:defRPr>
      </a:lvl1pPr>
      <a:lvl2pPr marL="1005840" algn="l" defTabSz="2011680" rtl="0" eaLnBrk="1" latinLnBrk="0" hangingPunct="1">
        <a:defRPr sz="3960" kern="1200">
          <a:solidFill>
            <a:schemeClr val="tx1"/>
          </a:solidFill>
          <a:latin typeface="+mn-lt"/>
          <a:ea typeface="+mn-ea"/>
          <a:cs typeface="+mn-cs"/>
        </a:defRPr>
      </a:lvl2pPr>
      <a:lvl3pPr marL="2011680" algn="l" defTabSz="2011680" rtl="0" eaLnBrk="1" latinLnBrk="0" hangingPunct="1">
        <a:defRPr sz="3960" kern="1200">
          <a:solidFill>
            <a:schemeClr val="tx1"/>
          </a:solidFill>
          <a:latin typeface="+mn-lt"/>
          <a:ea typeface="+mn-ea"/>
          <a:cs typeface="+mn-cs"/>
        </a:defRPr>
      </a:lvl3pPr>
      <a:lvl4pPr marL="3017520" algn="l" defTabSz="2011680" rtl="0" eaLnBrk="1" latinLnBrk="0" hangingPunct="1">
        <a:defRPr sz="3960" kern="1200">
          <a:solidFill>
            <a:schemeClr val="tx1"/>
          </a:solidFill>
          <a:latin typeface="+mn-lt"/>
          <a:ea typeface="+mn-ea"/>
          <a:cs typeface="+mn-cs"/>
        </a:defRPr>
      </a:lvl4pPr>
      <a:lvl5pPr marL="4023360" algn="l" defTabSz="2011680" rtl="0" eaLnBrk="1" latinLnBrk="0" hangingPunct="1">
        <a:defRPr sz="3960" kern="1200">
          <a:solidFill>
            <a:schemeClr val="tx1"/>
          </a:solidFill>
          <a:latin typeface="+mn-lt"/>
          <a:ea typeface="+mn-ea"/>
          <a:cs typeface="+mn-cs"/>
        </a:defRPr>
      </a:lvl5pPr>
      <a:lvl6pPr marL="5029200" algn="l" defTabSz="2011680" rtl="0" eaLnBrk="1" latinLnBrk="0" hangingPunct="1">
        <a:defRPr sz="3960" kern="1200">
          <a:solidFill>
            <a:schemeClr val="tx1"/>
          </a:solidFill>
          <a:latin typeface="+mn-lt"/>
          <a:ea typeface="+mn-ea"/>
          <a:cs typeface="+mn-cs"/>
        </a:defRPr>
      </a:lvl6pPr>
      <a:lvl7pPr marL="6035040" algn="l" defTabSz="2011680" rtl="0" eaLnBrk="1" latinLnBrk="0" hangingPunct="1">
        <a:defRPr sz="3960" kern="1200">
          <a:solidFill>
            <a:schemeClr val="tx1"/>
          </a:solidFill>
          <a:latin typeface="+mn-lt"/>
          <a:ea typeface="+mn-ea"/>
          <a:cs typeface="+mn-cs"/>
        </a:defRPr>
      </a:lvl7pPr>
      <a:lvl8pPr marL="7040880" algn="l" defTabSz="2011680" rtl="0" eaLnBrk="1" latinLnBrk="0" hangingPunct="1">
        <a:defRPr sz="3960" kern="1200">
          <a:solidFill>
            <a:schemeClr val="tx1"/>
          </a:solidFill>
          <a:latin typeface="+mn-lt"/>
          <a:ea typeface="+mn-ea"/>
          <a:cs typeface="+mn-cs"/>
        </a:defRPr>
      </a:lvl8pPr>
      <a:lvl9pPr marL="8046720" algn="l" defTabSz="2011680" rtl="0" eaLnBrk="1" latinLnBrk="0" hangingPunct="1">
        <a:defRPr sz="3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2161C6-C1FA-A30B-7642-812092A68792}"/>
              </a:ext>
            </a:extLst>
          </p:cNvPr>
          <p:cNvSpPr txBox="1"/>
          <p:nvPr/>
        </p:nvSpPr>
        <p:spPr>
          <a:xfrm>
            <a:off x="3065147" y="300931"/>
            <a:ext cx="13986521" cy="1200329"/>
          </a:xfrm>
          <a:prstGeom prst="rect">
            <a:avLst/>
          </a:prstGeom>
          <a:noFill/>
        </p:spPr>
        <p:txBody>
          <a:bodyPr wrap="none" rtlCol="0">
            <a:spAutoFit/>
          </a:bodyPr>
          <a:lstStyle/>
          <a:p>
            <a:pPr algn="ctr"/>
            <a:r>
              <a:rPr lang="en-US" sz="7200" dirty="0">
                <a:latin typeface="Segoe UI Black" panose="020B0A02040204020203" pitchFamily="34" charset="0"/>
                <a:ea typeface="Segoe UI Black" panose="020B0A02040204020203" pitchFamily="34" charset="0"/>
                <a:cs typeface="Segoe UI" panose="020B0502040204020203" pitchFamily="34" charset="0"/>
              </a:rPr>
              <a:t>Bluesky Developer Guide </a:t>
            </a:r>
            <a:r>
              <a:rPr lang="en-US" sz="4800" dirty="0">
                <a:latin typeface="Segoe UI Black" panose="020B0A02040204020203" pitchFamily="34" charset="0"/>
                <a:ea typeface="Segoe UI Black" panose="020B0A02040204020203" pitchFamily="34" charset="0"/>
                <a:cs typeface="Segoe UI" panose="020B0502040204020203" pitchFamily="34" charset="0"/>
              </a:rPr>
              <a:t>(1 of 2)</a:t>
            </a:r>
            <a:endParaRPr lang="en-US" sz="7200" dirty="0">
              <a:latin typeface="Segoe UI Black" panose="020B0A02040204020203" pitchFamily="34" charset="0"/>
              <a:ea typeface="Segoe UI Black" panose="020B0A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3E869254-9740-AEC7-00E3-8EDBF8809B68}"/>
              </a:ext>
            </a:extLst>
          </p:cNvPr>
          <p:cNvSpPr txBox="1"/>
          <p:nvPr/>
        </p:nvSpPr>
        <p:spPr>
          <a:xfrm>
            <a:off x="1104901" y="2389053"/>
            <a:ext cx="18307050" cy="8586966"/>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Segoe UI" panose="020B0502040204020203" pitchFamily="34" charset="0"/>
                <a:cs typeface="Segoe UI" panose="020B0502040204020203" pitchFamily="34" charset="0"/>
              </a:rPr>
              <a:t>Atmosphere</a:t>
            </a:r>
            <a:r>
              <a:rPr lang="en-US" sz="2400" dirty="0">
                <a:latin typeface="Segoe UI" panose="020B0502040204020203" pitchFamily="34" charset="0"/>
                <a:cs typeface="Segoe UI" panose="020B0502040204020203" pitchFamily="34" charset="0"/>
              </a:rPr>
              <a:t> – Ecosystem around the AT Protocol.</a:t>
            </a:r>
          </a:p>
          <a:p>
            <a:pPr marL="342900" indent="-342900">
              <a:buFont typeface="Arial" panose="020B0604020202020204" pitchFamily="34" charset="0"/>
              <a:buChar char="•"/>
            </a:pPr>
            <a:r>
              <a:rPr lang="en-US" sz="2400" b="1" dirty="0">
                <a:latin typeface="Segoe UI" panose="020B0502040204020203" pitchFamily="34" charset="0"/>
                <a:cs typeface="Segoe UI" panose="020B0502040204020203" pitchFamily="34" charset="0"/>
              </a:rPr>
              <a:t>Authenticated Transfer Protocol (AT Protocol or ATProto)</a:t>
            </a:r>
            <a:r>
              <a:rPr lang="en-US" sz="2400" dirty="0">
                <a:latin typeface="Segoe UI" panose="020B0502040204020203" pitchFamily="34" charset="0"/>
                <a:cs typeface="Segoe UI" panose="020B0502040204020203" pitchFamily="34" charset="0"/>
              </a:rPr>
              <a:t> – Open, decentralized network for building social applications.</a:t>
            </a:r>
          </a:p>
          <a:p>
            <a:pPr marL="342900" indent="-342900">
              <a:buFont typeface="Arial" panose="020B0604020202020204" pitchFamily="34" charset="0"/>
              <a:buChar char="•"/>
            </a:pPr>
            <a:r>
              <a:rPr lang="en-US" sz="2400" b="1" dirty="0">
                <a:latin typeface="Segoe UI" panose="020B0502040204020203" pitchFamily="34" charset="0"/>
                <a:cs typeface="Segoe UI" panose="020B0502040204020203" pitchFamily="34" charset="0"/>
              </a:rPr>
              <a:t>Personal Data Server (PDS)</a:t>
            </a:r>
            <a:r>
              <a:rPr lang="en-US" sz="2400" dirty="0">
                <a:latin typeface="Segoe UI" panose="020B0502040204020203" pitchFamily="34" charset="0"/>
                <a:cs typeface="Segoe UI" panose="020B0502040204020203" pitchFamily="34" charset="0"/>
              </a:rPr>
              <a:t> – A server that hosts a user’s data repository and signing keys. One PDS can host multiple users.</a:t>
            </a:r>
          </a:p>
          <a:p>
            <a:pPr marL="342900" indent="-342900">
              <a:buFont typeface="Arial" panose="020B0604020202020204" pitchFamily="34" charset="0"/>
              <a:buChar char="•"/>
            </a:pPr>
            <a:r>
              <a:rPr lang="en-US" sz="2400" b="1" dirty="0">
                <a:latin typeface="Segoe UI" panose="020B0502040204020203" pitchFamily="34" charset="0"/>
                <a:cs typeface="Segoe UI" panose="020B0502040204020203" pitchFamily="34" charset="0"/>
              </a:rPr>
              <a:t>Data Repository (repo or data repo)</a:t>
            </a:r>
            <a:r>
              <a:rPr lang="en-US" sz="2400" dirty="0">
                <a:latin typeface="Segoe UI" panose="020B0502040204020203" pitchFamily="34" charset="0"/>
                <a:cs typeface="Segoe UI" panose="020B0502040204020203" pitchFamily="34" charset="0"/>
              </a:rPr>
              <a:t> – A public dataset that represents a user and includes </a:t>
            </a:r>
            <a:r>
              <a:rPr lang="en-US" sz="2400" b="1" dirty="0">
                <a:latin typeface="Segoe UI" panose="020B0502040204020203" pitchFamily="34" charset="0"/>
                <a:cs typeface="Segoe UI" panose="020B0502040204020203" pitchFamily="34" charset="0"/>
              </a:rPr>
              <a:t>collections</a:t>
            </a:r>
            <a:r>
              <a:rPr lang="en-US" sz="2400" dirty="0">
                <a:latin typeface="Segoe UI" panose="020B0502040204020203" pitchFamily="34" charset="0"/>
                <a:cs typeface="Segoe UI" panose="020B0502040204020203" pitchFamily="34" charset="0"/>
              </a:rPr>
              <a:t> of JSON </a:t>
            </a:r>
            <a:r>
              <a:rPr lang="en-US" sz="2400" b="1" dirty="0">
                <a:latin typeface="Segoe UI" panose="020B0502040204020203" pitchFamily="34" charset="0"/>
                <a:cs typeface="Segoe UI" panose="020B0502040204020203" pitchFamily="34" charset="0"/>
              </a:rPr>
              <a:t>records</a:t>
            </a:r>
            <a:r>
              <a:rPr lang="en-US" sz="2400" dirty="0">
                <a:latin typeface="Segoe UI" panose="020B0502040204020203" pitchFamily="34" charset="0"/>
                <a:cs typeface="Segoe UI" panose="020B0502040204020203" pitchFamily="34" charset="0"/>
              </a:rPr>
              <a:t> and unstructured </a:t>
            </a:r>
            <a:r>
              <a:rPr lang="en-US" sz="2400" b="1" dirty="0">
                <a:latin typeface="Segoe UI" panose="020B0502040204020203" pitchFamily="34" charset="0"/>
                <a:cs typeface="Segoe UI" panose="020B0502040204020203" pitchFamily="34" charset="0"/>
              </a:rPr>
              <a:t>blobs</a:t>
            </a:r>
            <a:r>
              <a:rPr lang="en-US" sz="2400" dirty="0">
                <a:latin typeface="Segoe UI" panose="020B0502040204020203" pitchFamily="34" charset="0"/>
                <a:cs typeface="Segoe UI" panose="020B0502040204020203" pitchFamily="34" charset="0"/>
              </a:rPr>
              <a:t>. The repo’s identifier is a single, permanent </a:t>
            </a:r>
            <a:r>
              <a:rPr lang="en-US" sz="2400" b="1" dirty="0">
                <a:latin typeface="Segoe UI" panose="020B0502040204020203" pitchFamily="34" charset="0"/>
                <a:cs typeface="Segoe UI" panose="020B0502040204020203" pitchFamily="34" charset="0"/>
              </a:rPr>
              <a:t>DID</a:t>
            </a:r>
            <a:r>
              <a:rPr lang="en-US" sz="2400" dirty="0">
                <a:latin typeface="Segoe UI" panose="020B0502040204020203" pitchFamily="34" charset="0"/>
                <a:cs typeface="Segoe UI" panose="020B0502040204020203" pitchFamily="34" charset="0"/>
              </a:rPr>
              <a:t>.</a:t>
            </a:r>
          </a:p>
          <a:p>
            <a:pPr marL="342900" indent="-342900">
              <a:buFont typeface="Arial" panose="020B0604020202020204" pitchFamily="34" charset="0"/>
              <a:buChar char="•"/>
            </a:pPr>
            <a:r>
              <a:rPr lang="en-US" sz="2400" b="1" dirty="0">
                <a:latin typeface="Segoe UI" panose="020B0502040204020203" pitchFamily="34" charset="0"/>
                <a:cs typeface="Segoe UI" panose="020B0502040204020203" pitchFamily="34" charset="0"/>
              </a:rPr>
              <a:t>Decentralized ID (DID)</a:t>
            </a:r>
            <a:r>
              <a:rPr lang="en-US" sz="2400" dirty="0">
                <a:latin typeface="Segoe UI" panose="020B0502040204020203" pitchFamily="34" charset="0"/>
                <a:cs typeface="Segoe UI" panose="020B0502040204020203" pitchFamily="34" charset="0"/>
              </a:rPr>
              <a:t> – Universally-unique identifiers which represents a data repo.</a:t>
            </a:r>
          </a:p>
          <a:p>
            <a:pPr marL="342900" indent="-342900">
              <a:buFont typeface="Arial" panose="020B0604020202020204" pitchFamily="34" charset="0"/>
              <a:buChar char="•"/>
            </a:pPr>
            <a:r>
              <a:rPr lang="en-US" sz="2400" b="1" dirty="0">
                <a:latin typeface="Segoe UI" panose="020B0502040204020203" pitchFamily="34" charset="0"/>
                <a:cs typeface="Segoe UI" panose="020B0502040204020203" pitchFamily="34" charset="0"/>
              </a:rPr>
              <a:t>Collection</a:t>
            </a:r>
            <a:r>
              <a:rPr lang="en-US" sz="2400" dirty="0">
                <a:latin typeface="Segoe UI" panose="020B0502040204020203" pitchFamily="34" charset="0"/>
                <a:cs typeface="Segoe UI" panose="020B0502040204020203" pitchFamily="34" charset="0"/>
              </a:rPr>
              <a:t> – A bucket of JSON records in a data repo. Every collection has an NSID which is expected to map to a Lexicon schema.</a:t>
            </a:r>
          </a:p>
          <a:p>
            <a:pPr marL="342900" indent="-342900">
              <a:buFont typeface="Arial" panose="020B0604020202020204" pitchFamily="34" charset="0"/>
              <a:buChar char="•"/>
            </a:pPr>
            <a:r>
              <a:rPr lang="en-US" sz="2400" b="1" dirty="0">
                <a:latin typeface="Segoe UI" panose="020B0502040204020203" pitchFamily="34" charset="0"/>
                <a:cs typeface="Segoe UI" panose="020B0502040204020203" pitchFamily="34" charset="0"/>
              </a:rPr>
              <a:t>Record</a:t>
            </a:r>
            <a:r>
              <a:rPr lang="en-US" sz="2400" dirty="0">
                <a:latin typeface="Segoe UI" panose="020B0502040204020203" pitchFamily="34" charset="0"/>
                <a:cs typeface="Segoe UI" panose="020B0502040204020203" pitchFamily="34" charset="0"/>
              </a:rPr>
              <a:t> – A JSON object inside a collection in a data repo. The type of record is specified in the </a:t>
            </a:r>
            <a:r>
              <a:rPr lang="en-US" sz="2400" b="1" dirty="0">
                <a:latin typeface="Segoe UI" panose="020B0502040204020203" pitchFamily="34" charset="0"/>
                <a:cs typeface="Segoe UI" panose="020B0502040204020203" pitchFamily="34" charset="0"/>
              </a:rPr>
              <a:t>$type</a:t>
            </a:r>
            <a:r>
              <a:rPr lang="en-US" sz="2400" dirty="0">
                <a:latin typeface="Segoe UI" panose="020B0502040204020203" pitchFamily="34" charset="0"/>
                <a:cs typeface="Segoe UI" panose="020B0502040204020203" pitchFamily="34" charset="0"/>
              </a:rPr>
              <a:t> field. Matches a schema.</a:t>
            </a:r>
          </a:p>
          <a:p>
            <a:pPr marL="342900" indent="-342900">
              <a:buFont typeface="Arial" panose="020B0604020202020204" pitchFamily="34" charset="0"/>
              <a:buChar char="•"/>
            </a:pPr>
            <a:r>
              <a:rPr lang="en-US" sz="2400" b="1" dirty="0">
                <a:latin typeface="Segoe UI" panose="020B0502040204020203" pitchFamily="34" charset="0"/>
                <a:cs typeface="Segoe UI" panose="020B0502040204020203" pitchFamily="34" charset="0"/>
              </a:rPr>
              <a:t>Blob</a:t>
            </a:r>
            <a:r>
              <a:rPr lang="en-US" sz="2400" dirty="0">
                <a:latin typeface="Segoe UI" panose="020B0502040204020203" pitchFamily="34" charset="0"/>
                <a:cs typeface="Segoe UI" panose="020B0502040204020203" pitchFamily="34" charset="0"/>
              </a:rPr>
              <a:t> – Unstructured data inside a repo usually used to store media such as images and video.</a:t>
            </a:r>
          </a:p>
          <a:p>
            <a:pPr marL="342900" indent="-342900">
              <a:buFont typeface="Arial" panose="020B0604020202020204" pitchFamily="34" charset="0"/>
              <a:buChar char="•"/>
            </a:pPr>
            <a:r>
              <a:rPr lang="en-US" sz="2400" b="1" dirty="0">
                <a:latin typeface="Segoe UI" panose="020B0502040204020203" pitchFamily="34" charset="0"/>
                <a:cs typeface="Segoe UI" panose="020B0502040204020203" pitchFamily="34" charset="0"/>
              </a:rPr>
              <a:t>Namespaced ID (NSID)</a:t>
            </a:r>
            <a:r>
              <a:rPr lang="en-US" sz="2400" dirty="0">
                <a:latin typeface="Segoe UI" panose="020B0502040204020203" pitchFamily="34" charset="0"/>
                <a:cs typeface="Segoe UI" panose="020B0502040204020203" pitchFamily="34" charset="0"/>
              </a:rPr>
              <a:t> – An identifier for a Lexicon schema that follows a reverse DNS format. Ex: app.bsky.feed.post</a:t>
            </a:r>
          </a:p>
          <a:p>
            <a:pPr marL="342900" indent="-342900">
              <a:buFont typeface="Arial" panose="020B0604020202020204" pitchFamily="34" charset="0"/>
              <a:buChar char="•"/>
            </a:pPr>
            <a:r>
              <a:rPr lang="en-US" sz="2400" b="1" dirty="0">
                <a:latin typeface="Segoe UI" panose="020B0502040204020203" pitchFamily="34" charset="0"/>
                <a:cs typeface="Segoe UI" panose="020B0502040204020203" pitchFamily="34" charset="0"/>
              </a:rPr>
              <a:t>Timestamp ID (TID)</a:t>
            </a:r>
            <a:r>
              <a:rPr lang="en-US" sz="2400" dirty="0">
                <a:latin typeface="Segoe UI" panose="020B0502040204020203" pitchFamily="34" charset="0"/>
                <a:cs typeface="Segoe UI" panose="020B0502040204020203" pitchFamily="34" charset="0"/>
              </a:rPr>
              <a:t> – The identifier format for record keys that are derived from the current time and designed to avoid collisions.</a:t>
            </a:r>
          </a:p>
          <a:p>
            <a:pPr marL="342900" indent="-342900">
              <a:buFont typeface="Arial" panose="020B0604020202020204" pitchFamily="34" charset="0"/>
              <a:buChar char="•"/>
            </a:pPr>
            <a:r>
              <a:rPr lang="en-US" sz="2400" b="1" dirty="0">
                <a:latin typeface="Segoe UI" panose="020B0502040204020203" pitchFamily="34" charset="0"/>
                <a:cs typeface="Segoe UI" panose="020B0502040204020203" pitchFamily="34" charset="0"/>
              </a:rPr>
              <a:t>Content ID (CID)</a:t>
            </a:r>
            <a:r>
              <a:rPr lang="en-US" sz="2400" dirty="0">
                <a:latin typeface="Segoe UI" panose="020B0502040204020203" pitchFamily="34" charset="0"/>
                <a:cs typeface="Segoe UI" panose="020B0502040204020203" pitchFamily="34" charset="0"/>
              </a:rPr>
              <a:t> – Cryptographic hashes of records used to track specific versions of records.</a:t>
            </a:r>
          </a:p>
          <a:p>
            <a:pPr marL="342900" indent="-342900">
              <a:buFont typeface="Arial" panose="020B0604020202020204" pitchFamily="34" charset="0"/>
              <a:buChar char="•"/>
            </a:pPr>
            <a:r>
              <a:rPr lang="en-US" sz="2400" b="1" dirty="0">
                <a:latin typeface="Segoe UI" panose="020B0502040204020203" pitchFamily="34" charset="0"/>
                <a:cs typeface="Segoe UI" panose="020B0502040204020203" pitchFamily="34" charset="0"/>
              </a:rPr>
              <a:t>Lexicon</a:t>
            </a:r>
            <a:r>
              <a:rPr lang="en-US" sz="2400" dirty="0">
                <a:latin typeface="Segoe UI" panose="020B0502040204020203" pitchFamily="34" charset="0"/>
                <a:cs typeface="Segoe UI" panose="020B0502040204020203" pitchFamily="34" charset="0"/>
              </a:rPr>
              <a:t> – A schema language to describe data </a:t>
            </a:r>
            <a:r>
              <a:rPr lang="en-US" sz="2400" b="1" dirty="0">
                <a:latin typeface="Segoe UI" panose="020B0502040204020203" pitchFamily="34" charset="0"/>
                <a:cs typeface="Segoe UI" panose="020B0502040204020203" pitchFamily="34" charset="0"/>
              </a:rPr>
              <a:t>records</a:t>
            </a:r>
            <a:r>
              <a:rPr lang="en-US" sz="2400" dirty="0">
                <a:latin typeface="Segoe UI" panose="020B0502040204020203" pitchFamily="34" charset="0"/>
                <a:cs typeface="Segoe UI" panose="020B0502040204020203" pitchFamily="34" charset="0"/>
              </a:rPr>
              <a:t> &amp; identified by an NSID. Functionally similar to JSON-Schema &amp; OpenAPI.</a:t>
            </a:r>
          </a:p>
          <a:p>
            <a:pPr marL="342900" indent="-342900">
              <a:buFont typeface="Arial" panose="020B0604020202020204" pitchFamily="34" charset="0"/>
              <a:buChar char="•"/>
            </a:pPr>
            <a:r>
              <a:rPr lang="en-US" sz="2400" b="1" dirty="0">
                <a:latin typeface="Segoe UI" panose="020B0502040204020203" pitchFamily="34" charset="0"/>
                <a:cs typeface="Segoe UI" panose="020B0502040204020203" pitchFamily="34" charset="0"/>
              </a:rPr>
              <a:t>Relay</a:t>
            </a:r>
            <a:r>
              <a:rPr lang="en-US" sz="2400" dirty="0">
                <a:latin typeface="Segoe UI" panose="020B0502040204020203" pitchFamily="34" charset="0"/>
                <a:cs typeface="Segoe UI" panose="020B0502040204020203" pitchFamily="34" charset="0"/>
              </a:rPr>
              <a:t> – An aggregator of data repos from PDSes to produce a firehose of change events. AppViews use a Relay to fetch user data.</a:t>
            </a:r>
          </a:p>
          <a:p>
            <a:pPr marL="342900" indent="-342900">
              <a:buFont typeface="Arial" panose="020B0604020202020204" pitchFamily="34" charset="0"/>
              <a:buChar char="•"/>
            </a:pPr>
            <a:r>
              <a:rPr lang="en-US" sz="2400" b="1" dirty="0">
                <a:latin typeface="Segoe UI" panose="020B0502040204020203" pitchFamily="34" charset="0"/>
                <a:cs typeface="Segoe UI" panose="020B0502040204020203" pitchFamily="34" charset="0"/>
              </a:rPr>
              <a:t>AppView</a:t>
            </a:r>
            <a:r>
              <a:rPr lang="en-US" sz="2400" dirty="0">
                <a:latin typeface="Segoe UI" panose="020B0502040204020203" pitchFamily="34" charset="0"/>
                <a:cs typeface="Segoe UI" panose="020B0502040204020203" pitchFamily="34" charset="0"/>
              </a:rPr>
              <a:t> – A component in the Atmosphere that can read or publish a user’s canonical data stored in their data repo. It’s called an “AppView” because it is just one view of the network. Data can be consumed by one or more Relays.</a:t>
            </a:r>
          </a:p>
          <a:p>
            <a:pPr marL="342900" indent="-342900">
              <a:buFont typeface="Arial" panose="020B0604020202020204" pitchFamily="34" charset="0"/>
              <a:buChar char="•"/>
            </a:pPr>
            <a:r>
              <a:rPr lang="en-US" sz="2400" b="1" dirty="0">
                <a:latin typeface="Segoe UI" panose="020B0502040204020203" pitchFamily="34" charset="0"/>
                <a:cs typeface="Segoe UI" panose="020B0502040204020203" pitchFamily="34" charset="0"/>
              </a:rPr>
              <a:t>Label</a:t>
            </a:r>
            <a:r>
              <a:rPr lang="en-US" sz="2400" dirty="0">
                <a:latin typeface="Segoe UI" panose="020B0502040204020203" pitchFamily="34" charset="0"/>
                <a:cs typeface="Segoe UI" panose="020B0502040204020203" pitchFamily="34" charset="0"/>
              </a:rPr>
              <a:t> – Metadata attached to repos and records and are primarily used for moderation or badges.</a:t>
            </a:r>
          </a:p>
          <a:p>
            <a:pPr marL="342900" indent="-342900">
              <a:buFont typeface="Arial" panose="020B0604020202020204" pitchFamily="34" charset="0"/>
              <a:buChar char="•"/>
            </a:pPr>
            <a:r>
              <a:rPr lang="en-US" sz="2400" b="1" dirty="0">
                <a:latin typeface="Segoe UI" panose="020B0502040204020203" pitchFamily="34" charset="0"/>
                <a:cs typeface="Segoe UI" panose="020B0502040204020203" pitchFamily="34" charset="0"/>
              </a:rPr>
              <a:t>Handle</a:t>
            </a:r>
            <a:r>
              <a:rPr lang="en-US" sz="2400" dirty="0">
                <a:latin typeface="Segoe UI" panose="020B0502040204020203" pitchFamily="34" charset="0"/>
                <a:cs typeface="Segoe UI" panose="020B0502040204020203" pitchFamily="34" charset="0"/>
              </a:rPr>
              <a:t> – A friendlier name for a user such as @myname.bsky.social. Users can use their own domain. A handle can be used to identify data repos in </a:t>
            </a:r>
            <a:r>
              <a:rPr lang="en-US" sz="2400" b="1" dirty="0">
                <a:latin typeface="Segoe UI" panose="020B0502040204020203" pitchFamily="34" charset="0"/>
                <a:cs typeface="Segoe UI" panose="020B0502040204020203" pitchFamily="34" charset="0"/>
              </a:rPr>
              <a:t>at:// </a:t>
            </a:r>
            <a:r>
              <a:rPr lang="en-US" sz="2400" dirty="0">
                <a:latin typeface="Segoe UI" panose="020B0502040204020203" pitchFamily="34" charset="0"/>
                <a:cs typeface="Segoe UI" panose="020B0502040204020203" pitchFamily="34" charset="0"/>
              </a:rPr>
              <a:t>URIs but these are mapped to a data repo DID. Handles can change but the DID is constant.</a:t>
            </a:r>
          </a:p>
          <a:p>
            <a:pPr marL="342900" indent="-342900">
              <a:buFont typeface="Arial" panose="020B0604020202020204" pitchFamily="34" charset="0"/>
              <a:buChar char="•"/>
            </a:pPr>
            <a:r>
              <a:rPr lang="en-US" sz="2400" b="1" dirty="0">
                <a:latin typeface="Segoe UI" panose="020B0502040204020203" pitchFamily="34" charset="0"/>
                <a:cs typeface="Segoe UI" panose="020B0502040204020203" pitchFamily="34" charset="0"/>
              </a:rPr>
              <a:t>Firehose</a:t>
            </a:r>
            <a:r>
              <a:rPr lang="en-US" sz="2400" dirty="0">
                <a:latin typeface="Segoe UI" panose="020B0502040204020203" pitchFamily="34" charset="0"/>
                <a:cs typeface="Segoe UI" panose="020B0502040204020203" pitchFamily="34" charset="0"/>
              </a:rPr>
              <a:t> – Aggregation of changes to user </a:t>
            </a:r>
            <a:r>
              <a:rPr lang="en-US" sz="2400" b="1" dirty="0">
                <a:latin typeface="Segoe UI" panose="020B0502040204020203" pitchFamily="34" charset="0"/>
                <a:cs typeface="Segoe UI" panose="020B0502040204020203" pitchFamily="34" charset="0"/>
              </a:rPr>
              <a:t>data repos</a:t>
            </a:r>
            <a:r>
              <a:rPr lang="en-US" sz="2400" dirty="0">
                <a:latin typeface="Segoe UI" panose="020B0502040204020203" pitchFamily="34" charset="0"/>
                <a:cs typeface="Segoe UI" panose="020B0502040204020203" pitchFamily="34" charset="0"/>
              </a:rPr>
              <a:t> across the Atmosphere. Fully synced copies of the </a:t>
            </a:r>
            <a:r>
              <a:rPr lang="en-US" sz="2400" b="1" dirty="0">
                <a:latin typeface="Segoe UI" panose="020B0502040204020203" pitchFamily="34" charset="0"/>
                <a:cs typeface="Segoe UI" panose="020B0502040204020203" pitchFamily="34" charset="0"/>
              </a:rPr>
              <a:t>repos</a:t>
            </a:r>
            <a:r>
              <a:rPr lang="en-US" sz="2400" dirty="0">
                <a:latin typeface="Segoe UI" panose="020B0502040204020203" pitchFamily="34" charset="0"/>
                <a:cs typeface="Segoe UI" panose="020B0502040204020203" pitchFamily="34" charset="0"/>
              </a:rPr>
              <a:t> of all users.</a:t>
            </a:r>
          </a:p>
          <a:p>
            <a:pPr marL="342900" indent="-342900">
              <a:buFont typeface="Arial" panose="020B0604020202020204" pitchFamily="34" charset="0"/>
              <a:buChar char="•"/>
            </a:pPr>
            <a:r>
              <a:rPr lang="en-US" sz="2400" b="1" dirty="0">
                <a:latin typeface="Segoe UI" panose="020B0502040204020203" pitchFamily="34" charset="0"/>
                <a:cs typeface="Segoe UI" panose="020B0502040204020203" pitchFamily="34" charset="0"/>
              </a:rPr>
              <a:t>Jetstream</a:t>
            </a:r>
            <a:r>
              <a:rPr lang="en-US" sz="2400" dirty="0">
                <a:latin typeface="Segoe UI" panose="020B0502040204020203" pitchFamily="34" charset="0"/>
                <a:cs typeface="Segoe UI" panose="020B0502040204020203" pitchFamily="34" charset="0"/>
              </a:rPr>
              <a:t> – Alternative stream to the firehose and allows filtering by collection (NSID) or repo (DID) and uses JSON encoding.</a:t>
            </a:r>
          </a:p>
          <a:p>
            <a:pPr marL="342900" indent="-342900">
              <a:buFont typeface="Arial" panose="020B0604020202020204" pitchFamily="34" charset="0"/>
              <a:buChar char="•"/>
            </a:pPr>
            <a:r>
              <a:rPr lang="en-US" sz="2400" b="1" dirty="0">
                <a:latin typeface="Segoe UI" panose="020B0502040204020203" pitchFamily="34" charset="0"/>
                <a:cs typeface="Segoe UI" panose="020B0502040204020203" pitchFamily="34" charset="0"/>
              </a:rPr>
              <a:t>DAG-CBOR</a:t>
            </a:r>
            <a:r>
              <a:rPr lang="en-US" sz="2400" dirty="0">
                <a:latin typeface="Segoe UI" panose="020B0502040204020203" pitchFamily="34" charset="0"/>
                <a:cs typeface="Segoe UI" panose="020B0502040204020203" pitchFamily="34" charset="0"/>
              </a:rPr>
              <a:t> – Serialization format used for events on </a:t>
            </a:r>
            <a:r>
              <a:rPr lang="en-US" sz="2400" b="1" dirty="0">
                <a:latin typeface="Segoe UI" panose="020B0502040204020203" pitchFamily="34" charset="0"/>
                <a:cs typeface="Segoe UI" panose="020B0502040204020203" pitchFamily="34" charset="0"/>
              </a:rPr>
              <a:t>firehose</a:t>
            </a:r>
            <a:r>
              <a:rPr lang="en-US" sz="2400" dirty="0">
                <a:latin typeface="Segoe UI" panose="020B0502040204020203" pitchFamily="34" charset="0"/>
                <a:cs typeface="Segoe UI" panose="020B0502040204020203" pitchFamily="34" charset="0"/>
              </a:rPr>
              <a:t>. DAG means Directed Acyclical Graphs and CBOR is Concise Binary Object Representation.</a:t>
            </a:r>
          </a:p>
        </p:txBody>
      </p:sp>
      <p:sp>
        <p:nvSpPr>
          <p:cNvPr id="6" name="TextBox 5">
            <a:extLst>
              <a:ext uri="{FF2B5EF4-FFF2-40B4-BE49-F238E27FC236}">
                <a16:creationId xmlns:a16="http://schemas.microsoft.com/office/drawing/2014/main" id="{79F8CF5F-A0B0-C0EC-E6BA-27AF984C4FF5}"/>
              </a:ext>
            </a:extLst>
          </p:cNvPr>
          <p:cNvSpPr txBox="1"/>
          <p:nvPr/>
        </p:nvSpPr>
        <p:spPr>
          <a:xfrm>
            <a:off x="676276" y="1552583"/>
            <a:ext cx="9382123" cy="923330"/>
          </a:xfrm>
          <a:prstGeom prst="rect">
            <a:avLst/>
          </a:prstGeom>
          <a:noFill/>
        </p:spPr>
        <p:txBody>
          <a:bodyPr wrap="square" rtlCol="0">
            <a:spAutoFit/>
          </a:bodyPr>
          <a:lstStyle/>
          <a:p>
            <a:r>
              <a:rPr lang="en-US" sz="5400" dirty="0">
                <a:latin typeface="Segoe UI Semibold" panose="020B0702040204020203" pitchFamily="34" charset="0"/>
                <a:cs typeface="Segoe UI Semibold" panose="020B0702040204020203" pitchFamily="34" charset="0"/>
              </a:rPr>
              <a:t>Terms</a:t>
            </a:r>
          </a:p>
        </p:txBody>
      </p:sp>
      <p:sp>
        <p:nvSpPr>
          <p:cNvPr id="7" name="TextBox 6">
            <a:extLst>
              <a:ext uri="{FF2B5EF4-FFF2-40B4-BE49-F238E27FC236}">
                <a16:creationId xmlns:a16="http://schemas.microsoft.com/office/drawing/2014/main" id="{257FABCB-D126-7F5B-6B99-5154FCB27E0A}"/>
              </a:ext>
            </a:extLst>
          </p:cNvPr>
          <p:cNvSpPr txBox="1"/>
          <p:nvPr/>
        </p:nvSpPr>
        <p:spPr>
          <a:xfrm>
            <a:off x="676276" y="11085379"/>
            <a:ext cx="13496924" cy="923330"/>
          </a:xfrm>
          <a:prstGeom prst="rect">
            <a:avLst/>
          </a:prstGeom>
          <a:noFill/>
        </p:spPr>
        <p:txBody>
          <a:bodyPr wrap="square" rtlCol="0">
            <a:spAutoFit/>
          </a:bodyPr>
          <a:lstStyle/>
          <a:p>
            <a:r>
              <a:rPr lang="en-US" sz="5400" dirty="0">
                <a:latin typeface="Segoe UI Semibold" panose="020B0702040204020203" pitchFamily="34" charset="0"/>
                <a:cs typeface="Segoe UI Semibold" panose="020B0702040204020203" pitchFamily="34" charset="0"/>
              </a:rPr>
              <a:t>AT Protocol Ecosystem</a:t>
            </a:r>
          </a:p>
        </p:txBody>
      </p:sp>
      <p:sp>
        <p:nvSpPr>
          <p:cNvPr id="50" name="TextBox 49">
            <a:extLst>
              <a:ext uri="{FF2B5EF4-FFF2-40B4-BE49-F238E27FC236}">
                <a16:creationId xmlns:a16="http://schemas.microsoft.com/office/drawing/2014/main" id="{E09B6E61-B3A4-DBA9-A95F-80611779374A}"/>
              </a:ext>
            </a:extLst>
          </p:cNvPr>
          <p:cNvSpPr txBox="1"/>
          <p:nvPr/>
        </p:nvSpPr>
        <p:spPr>
          <a:xfrm>
            <a:off x="676277" y="30546721"/>
            <a:ext cx="4161973" cy="430887"/>
          </a:xfrm>
          <a:prstGeom prst="rect">
            <a:avLst/>
          </a:prstGeom>
          <a:noFill/>
        </p:spPr>
        <p:txBody>
          <a:bodyPr wrap="none" rtlCol="0">
            <a:spAutoFit/>
          </a:bodyPr>
          <a:lstStyle/>
          <a:p>
            <a:r>
              <a:rPr lang="en-US" sz="2200" dirty="0"/>
              <a:t>Copyright © 2024 by Mark Tucker</a:t>
            </a:r>
          </a:p>
        </p:txBody>
      </p:sp>
      <p:sp>
        <p:nvSpPr>
          <p:cNvPr id="51" name="TextBox 50">
            <a:extLst>
              <a:ext uri="{FF2B5EF4-FFF2-40B4-BE49-F238E27FC236}">
                <a16:creationId xmlns:a16="http://schemas.microsoft.com/office/drawing/2014/main" id="{69BDE95C-5EF4-7C98-4977-C0427416AA9C}"/>
              </a:ext>
            </a:extLst>
          </p:cNvPr>
          <p:cNvSpPr txBox="1"/>
          <p:nvPr/>
        </p:nvSpPr>
        <p:spPr>
          <a:xfrm>
            <a:off x="16786553" y="30546721"/>
            <a:ext cx="2625398" cy="430887"/>
          </a:xfrm>
          <a:prstGeom prst="rect">
            <a:avLst/>
          </a:prstGeom>
          <a:noFill/>
        </p:spPr>
        <p:txBody>
          <a:bodyPr wrap="none" rtlCol="0">
            <a:spAutoFit/>
          </a:bodyPr>
          <a:lstStyle/>
          <a:p>
            <a:pPr algn="r"/>
            <a:r>
              <a:rPr lang="en-US" sz="2200" dirty="0"/>
              <a:t>Updated: 12/2/2024</a:t>
            </a:r>
          </a:p>
        </p:txBody>
      </p:sp>
      <p:sp>
        <p:nvSpPr>
          <p:cNvPr id="54" name="Rectangle: Rounded Corners 53">
            <a:extLst>
              <a:ext uri="{FF2B5EF4-FFF2-40B4-BE49-F238E27FC236}">
                <a16:creationId xmlns:a16="http://schemas.microsoft.com/office/drawing/2014/main" id="{063FE78B-8973-8ED2-A69E-6B791E34FD95}"/>
              </a:ext>
            </a:extLst>
          </p:cNvPr>
          <p:cNvSpPr/>
          <p:nvPr/>
        </p:nvSpPr>
        <p:spPr>
          <a:xfrm>
            <a:off x="866773" y="12104543"/>
            <a:ext cx="18742026" cy="9170818"/>
          </a:xfrm>
          <a:prstGeom prst="roundRect">
            <a:avLst>
              <a:gd name="adj" fmla="val 560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Atmosphere</a:t>
            </a:r>
            <a:endParaRPr lang="en-US" sz="7200" dirty="0">
              <a:solidFill>
                <a:schemeClr val="tx1"/>
              </a:solidFill>
            </a:endParaRPr>
          </a:p>
        </p:txBody>
      </p:sp>
      <p:sp>
        <p:nvSpPr>
          <p:cNvPr id="58" name="Rectangle 57">
            <a:extLst>
              <a:ext uri="{FF2B5EF4-FFF2-40B4-BE49-F238E27FC236}">
                <a16:creationId xmlns:a16="http://schemas.microsoft.com/office/drawing/2014/main" id="{07E4A35B-3E90-CEBF-C6C1-F656E335DB32}"/>
              </a:ext>
            </a:extLst>
          </p:cNvPr>
          <p:cNvSpPr/>
          <p:nvPr/>
        </p:nvSpPr>
        <p:spPr>
          <a:xfrm>
            <a:off x="1210455" y="13028471"/>
            <a:ext cx="3066270" cy="272415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800" dirty="0">
                <a:solidFill>
                  <a:schemeClr val="tx1"/>
                </a:solidFill>
              </a:rPr>
              <a:t>Bluesky PDS</a:t>
            </a:r>
          </a:p>
        </p:txBody>
      </p:sp>
      <p:grpSp>
        <p:nvGrpSpPr>
          <p:cNvPr id="80" name="Group 79">
            <a:extLst>
              <a:ext uri="{FF2B5EF4-FFF2-40B4-BE49-F238E27FC236}">
                <a16:creationId xmlns:a16="http://schemas.microsoft.com/office/drawing/2014/main" id="{962FB05A-2A89-CC89-F8A6-B3241500EFE6}"/>
              </a:ext>
            </a:extLst>
          </p:cNvPr>
          <p:cNvGrpSpPr/>
          <p:nvPr/>
        </p:nvGrpSpPr>
        <p:grpSpPr>
          <a:xfrm>
            <a:off x="1691240" y="13688482"/>
            <a:ext cx="1672296" cy="863992"/>
            <a:chOff x="4526427" y="7098176"/>
            <a:chExt cx="836148" cy="431996"/>
          </a:xfrm>
        </p:grpSpPr>
        <p:sp>
          <p:nvSpPr>
            <p:cNvPr id="81" name="Cylinder 80">
              <a:extLst>
                <a:ext uri="{FF2B5EF4-FFF2-40B4-BE49-F238E27FC236}">
                  <a16:creationId xmlns:a16="http://schemas.microsoft.com/office/drawing/2014/main" id="{ADE924B5-01A9-487D-0FF1-82C71C663668}"/>
                </a:ext>
              </a:extLst>
            </p:cNvPr>
            <p:cNvSpPr/>
            <p:nvPr/>
          </p:nvSpPr>
          <p:spPr>
            <a:xfrm>
              <a:off x="4633913" y="7191375"/>
              <a:ext cx="728662" cy="33879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Repo</a:t>
              </a:r>
            </a:p>
          </p:txBody>
        </p:sp>
        <p:grpSp>
          <p:nvGrpSpPr>
            <p:cNvPr id="82" name="Group 81">
              <a:extLst>
                <a:ext uri="{FF2B5EF4-FFF2-40B4-BE49-F238E27FC236}">
                  <a16:creationId xmlns:a16="http://schemas.microsoft.com/office/drawing/2014/main" id="{5FCA99C2-CF07-5064-790C-7D92ED65BC25}"/>
                </a:ext>
              </a:extLst>
            </p:cNvPr>
            <p:cNvGrpSpPr/>
            <p:nvPr/>
          </p:nvGrpSpPr>
          <p:grpSpPr>
            <a:xfrm>
              <a:off x="4526427" y="7098176"/>
              <a:ext cx="214972" cy="214972"/>
              <a:chOff x="6486525" y="7315200"/>
              <a:chExt cx="214972" cy="214972"/>
            </a:xfrm>
          </p:grpSpPr>
          <p:sp>
            <p:nvSpPr>
              <p:cNvPr id="83" name="Oval 82">
                <a:extLst>
                  <a:ext uri="{FF2B5EF4-FFF2-40B4-BE49-F238E27FC236}">
                    <a16:creationId xmlns:a16="http://schemas.microsoft.com/office/drawing/2014/main" id="{8185EAEB-DC06-5B7C-E3DE-7B8C6B094220}"/>
                  </a:ext>
                </a:extLst>
              </p:cNvPr>
              <p:cNvSpPr/>
              <p:nvPr/>
            </p:nvSpPr>
            <p:spPr>
              <a:xfrm>
                <a:off x="6486525" y="7315200"/>
                <a:ext cx="214972" cy="2149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7200"/>
              </a:p>
            </p:txBody>
          </p:sp>
          <p:pic>
            <p:nvPicPr>
              <p:cNvPr id="84" name="Graphic 83" descr="User with solid fill">
                <a:extLst>
                  <a:ext uri="{FF2B5EF4-FFF2-40B4-BE49-F238E27FC236}">
                    <a16:creationId xmlns:a16="http://schemas.microsoft.com/office/drawing/2014/main" id="{3F2EB122-78A3-2E3E-1F06-5E37AEED8E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97570" y="7315200"/>
                <a:ext cx="192881" cy="192881"/>
              </a:xfrm>
              <a:prstGeom prst="rect">
                <a:avLst/>
              </a:prstGeom>
            </p:spPr>
          </p:pic>
        </p:grpSp>
      </p:grpSp>
      <p:sp>
        <p:nvSpPr>
          <p:cNvPr id="86" name="Cylinder 85">
            <a:extLst>
              <a:ext uri="{FF2B5EF4-FFF2-40B4-BE49-F238E27FC236}">
                <a16:creationId xmlns:a16="http://schemas.microsoft.com/office/drawing/2014/main" id="{A46BDA08-0F2E-507C-FC42-9B490E41DA42}"/>
              </a:ext>
            </a:extLst>
          </p:cNvPr>
          <p:cNvSpPr/>
          <p:nvPr/>
        </p:nvSpPr>
        <p:spPr>
          <a:xfrm>
            <a:off x="1906212" y="14894055"/>
            <a:ext cx="1457324" cy="677594"/>
          </a:xfrm>
          <a:prstGeom prst="ca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800" dirty="0"/>
              <a:t>Repo</a:t>
            </a:r>
          </a:p>
        </p:txBody>
      </p:sp>
      <p:grpSp>
        <p:nvGrpSpPr>
          <p:cNvPr id="87" name="Group 86">
            <a:extLst>
              <a:ext uri="{FF2B5EF4-FFF2-40B4-BE49-F238E27FC236}">
                <a16:creationId xmlns:a16="http://schemas.microsoft.com/office/drawing/2014/main" id="{3A26AE8A-C969-BE4C-F103-3B00D184ACF3}"/>
              </a:ext>
            </a:extLst>
          </p:cNvPr>
          <p:cNvGrpSpPr/>
          <p:nvPr/>
        </p:nvGrpSpPr>
        <p:grpSpPr>
          <a:xfrm>
            <a:off x="1691240" y="14707656"/>
            <a:ext cx="429944" cy="429944"/>
            <a:chOff x="6486525" y="7315200"/>
            <a:chExt cx="214972" cy="214972"/>
          </a:xfrm>
        </p:grpSpPr>
        <p:sp>
          <p:nvSpPr>
            <p:cNvPr id="88" name="Oval 87">
              <a:extLst>
                <a:ext uri="{FF2B5EF4-FFF2-40B4-BE49-F238E27FC236}">
                  <a16:creationId xmlns:a16="http://schemas.microsoft.com/office/drawing/2014/main" id="{F12F2D1E-7D85-3CC8-0896-F29D6CE6F41D}"/>
                </a:ext>
              </a:extLst>
            </p:cNvPr>
            <p:cNvSpPr/>
            <p:nvPr/>
          </p:nvSpPr>
          <p:spPr>
            <a:xfrm>
              <a:off x="6486525" y="7315200"/>
              <a:ext cx="214972" cy="21497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7200"/>
            </a:p>
          </p:txBody>
        </p:sp>
        <p:pic>
          <p:nvPicPr>
            <p:cNvPr id="89" name="Graphic 88" descr="User with solid fill">
              <a:extLst>
                <a:ext uri="{FF2B5EF4-FFF2-40B4-BE49-F238E27FC236}">
                  <a16:creationId xmlns:a16="http://schemas.microsoft.com/office/drawing/2014/main" id="{933AD8A5-6659-6482-04BC-05EFD0BC2E72}"/>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6497570" y="7315200"/>
              <a:ext cx="192881" cy="192881"/>
            </a:xfrm>
            <a:prstGeom prst="rect">
              <a:avLst/>
            </a:prstGeom>
          </p:spPr>
        </p:pic>
      </p:grpSp>
      <p:sp>
        <p:nvSpPr>
          <p:cNvPr id="92" name="Rectangle 91">
            <a:extLst>
              <a:ext uri="{FF2B5EF4-FFF2-40B4-BE49-F238E27FC236}">
                <a16:creationId xmlns:a16="http://schemas.microsoft.com/office/drawing/2014/main" id="{E6E8D285-1C30-84A0-9DB9-825102652032}"/>
              </a:ext>
            </a:extLst>
          </p:cNvPr>
          <p:cNvSpPr/>
          <p:nvPr/>
        </p:nvSpPr>
        <p:spPr>
          <a:xfrm>
            <a:off x="1210458" y="16108002"/>
            <a:ext cx="3066268" cy="181632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800" dirty="0">
                <a:solidFill>
                  <a:schemeClr val="tx1"/>
                </a:solidFill>
              </a:rPr>
              <a:t>Bluesky PDS</a:t>
            </a:r>
          </a:p>
        </p:txBody>
      </p:sp>
      <p:grpSp>
        <p:nvGrpSpPr>
          <p:cNvPr id="93" name="Group 92">
            <a:extLst>
              <a:ext uri="{FF2B5EF4-FFF2-40B4-BE49-F238E27FC236}">
                <a16:creationId xmlns:a16="http://schemas.microsoft.com/office/drawing/2014/main" id="{5A42AB25-53C3-B20A-BDA9-95FC95B5DEDA}"/>
              </a:ext>
            </a:extLst>
          </p:cNvPr>
          <p:cNvGrpSpPr/>
          <p:nvPr/>
        </p:nvGrpSpPr>
        <p:grpSpPr>
          <a:xfrm>
            <a:off x="1691240" y="16768012"/>
            <a:ext cx="1672296" cy="863992"/>
            <a:chOff x="4526427" y="7098176"/>
            <a:chExt cx="836148" cy="431996"/>
          </a:xfrm>
        </p:grpSpPr>
        <p:sp>
          <p:nvSpPr>
            <p:cNvPr id="99" name="Cylinder 98">
              <a:extLst>
                <a:ext uri="{FF2B5EF4-FFF2-40B4-BE49-F238E27FC236}">
                  <a16:creationId xmlns:a16="http://schemas.microsoft.com/office/drawing/2014/main" id="{A84E1E04-A15B-E749-65D5-C4A2AE9CEBD3}"/>
                </a:ext>
              </a:extLst>
            </p:cNvPr>
            <p:cNvSpPr/>
            <p:nvPr/>
          </p:nvSpPr>
          <p:spPr>
            <a:xfrm>
              <a:off x="4633913" y="7191375"/>
              <a:ext cx="728662" cy="338797"/>
            </a:xfrm>
            <a:prstGeom prst="ca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800" dirty="0"/>
                <a:t>Repo</a:t>
              </a:r>
            </a:p>
          </p:txBody>
        </p:sp>
        <p:grpSp>
          <p:nvGrpSpPr>
            <p:cNvPr id="100" name="Group 99">
              <a:extLst>
                <a:ext uri="{FF2B5EF4-FFF2-40B4-BE49-F238E27FC236}">
                  <a16:creationId xmlns:a16="http://schemas.microsoft.com/office/drawing/2014/main" id="{9099E38C-0CC0-7F4F-4B3D-25D4B98F2D21}"/>
                </a:ext>
              </a:extLst>
            </p:cNvPr>
            <p:cNvGrpSpPr/>
            <p:nvPr/>
          </p:nvGrpSpPr>
          <p:grpSpPr>
            <a:xfrm>
              <a:off x="4526427" y="7098176"/>
              <a:ext cx="214972" cy="214972"/>
              <a:chOff x="6486525" y="7315200"/>
              <a:chExt cx="214972" cy="214972"/>
            </a:xfrm>
          </p:grpSpPr>
          <p:sp>
            <p:nvSpPr>
              <p:cNvPr id="101" name="Oval 100">
                <a:extLst>
                  <a:ext uri="{FF2B5EF4-FFF2-40B4-BE49-F238E27FC236}">
                    <a16:creationId xmlns:a16="http://schemas.microsoft.com/office/drawing/2014/main" id="{9447BCC1-3FE2-2D4A-0061-8748E9675C27}"/>
                  </a:ext>
                </a:extLst>
              </p:cNvPr>
              <p:cNvSpPr/>
              <p:nvPr/>
            </p:nvSpPr>
            <p:spPr>
              <a:xfrm>
                <a:off x="6486525" y="7315200"/>
                <a:ext cx="214972" cy="214972"/>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7200"/>
              </a:p>
            </p:txBody>
          </p:sp>
          <p:pic>
            <p:nvPicPr>
              <p:cNvPr id="102" name="Graphic 101" descr="User with solid fill">
                <a:extLst>
                  <a:ext uri="{FF2B5EF4-FFF2-40B4-BE49-F238E27FC236}">
                    <a16:creationId xmlns:a16="http://schemas.microsoft.com/office/drawing/2014/main" id="{067154BB-112B-B923-E435-36A9CEF10B7F}"/>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6497570" y="7315200"/>
                <a:ext cx="192881" cy="192881"/>
              </a:xfrm>
              <a:prstGeom prst="rect">
                <a:avLst/>
              </a:prstGeom>
            </p:spPr>
          </p:pic>
        </p:grpSp>
      </p:grpSp>
      <p:sp>
        <p:nvSpPr>
          <p:cNvPr id="106" name="Rectangle 105">
            <a:extLst>
              <a:ext uri="{FF2B5EF4-FFF2-40B4-BE49-F238E27FC236}">
                <a16:creationId xmlns:a16="http://schemas.microsoft.com/office/drawing/2014/main" id="{3BBCEBC9-BB0D-FBC1-B382-1F3254DA7E38}"/>
              </a:ext>
            </a:extLst>
          </p:cNvPr>
          <p:cNvSpPr/>
          <p:nvPr/>
        </p:nvSpPr>
        <p:spPr>
          <a:xfrm>
            <a:off x="1210458" y="18327348"/>
            <a:ext cx="3066268" cy="181632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800" dirty="0">
                <a:solidFill>
                  <a:schemeClr val="tx1"/>
                </a:solidFill>
              </a:rPr>
              <a:t>Self-hosted  PDS</a:t>
            </a:r>
          </a:p>
        </p:txBody>
      </p:sp>
      <p:grpSp>
        <p:nvGrpSpPr>
          <p:cNvPr id="107" name="Group 106">
            <a:extLst>
              <a:ext uri="{FF2B5EF4-FFF2-40B4-BE49-F238E27FC236}">
                <a16:creationId xmlns:a16="http://schemas.microsoft.com/office/drawing/2014/main" id="{257479DB-1808-894A-3938-36B80E2F3AA0}"/>
              </a:ext>
            </a:extLst>
          </p:cNvPr>
          <p:cNvGrpSpPr/>
          <p:nvPr/>
        </p:nvGrpSpPr>
        <p:grpSpPr>
          <a:xfrm>
            <a:off x="1691240" y="18987358"/>
            <a:ext cx="1672296" cy="863992"/>
            <a:chOff x="4526427" y="7098176"/>
            <a:chExt cx="836148" cy="431996"/>
          </a:xfrm>
        </p:grpSpPr>
        <p:sp>
          <p:nvSpPr>
            <p:cNvPr id="108" name="Cylinder 107">
              <a:extLst>
                <a:ext uri="{FF2B5EF4-FFF2-40B4-BE49-F238E27FC236}">
                  <a16:creationId xmlns:a16="http://schemas.microsoft.com/office/drawing/2014/main" id="{DD0F0D6B-8A56-C0A0-9D7F-4528ADAE575D}"/>
                </a:ext>
              </a:extLst>
            </p:cNvPr>
            <p:cNvSpPr/>
            <p:nvPr/>
          </p:nvSpPr>
          <p:spPr>
            <a:xfrm>
              <a:off x="4633913" y="7191375"/>
              <a:ext cx="728662" cy="338797"/>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800" dirty="0"/>
                <a:t>Repo</a:t>
              </a:r>
            </a:p>
          </p:txBody>
        </p:sp>
        <p:grpSp>
          <p:nvGrpSpPr>
            <p:cNvPr id="109" name="Group 108">
              <a:extLst>
                <a:ext uri="{FF2B5EF4-FFF2-40B4-BE49-F238E27FC236}">
                  <a16:creationId xmlns:a16="http://schemas.microsoft.com/office/drawing/2014/main" id="{96A00CC8-6371-B692-3242-A9DFDFB7C291}"/>
                </a:ext>
              </a:extLst>
            </p:cNvPr>
            <p:cNvGrpSpPr/>
            <p:nvPr/>
          </p:nvGrpSpPr>
          <p:grpSpPr>
            <a:xfrm>
              <a:off x="4526427" y="7098176"/>
              <a:ext cx="214972" cy="214972"/>
              <a:chOff x="6486525" y="7315200"/>
              <a:chExt cx="214972" cy="214972"/>
            </a:xfrm>
          </p:grpSpPr>
          <p:sp>
            <p:nvSpPr>
              <p:cNvPr id="110" name="Oval 109">
                <a:extLst>
                  <a:ext uri="{FF2B5EF4-FFF2-40B4-BE49-F238E27FC236}">
                    <a16:creationId xmlns:a16="http://schemas.microsoft.com/office/drawing/2014/main" id="{2DA0A24F-56F2-2175-E22D-E91AD0C1FA0F}"/>
                  </a:ext>
                </a:extLst>
              </p:cNvPr>
              <p:cNvSpPr/>
              <p:nvPr/>
            </p:nvSpPr>
            <p:spPr>
              <a:xfrm>
                <a:off x="6486525" y="7315200"/>
                <a:ext cx="214972" cy="214972"/>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7200"/>
              </a:p>
            </p:txBody>
          </p:sp>
          <p:pic>
            <p:nvPicPr>
              <p:cNvPr id="111" name="Graphic 110" descr="User with solid fill">
                <a:extLst>
                  <a:ext uri="{FF2B5EF4-FFF2-40B4-BE49-F238E27FC236}">
                    <a16:creationId xmlns:a16="http://schemas.microsoft.com/office/drawing/2014/main" id="{51164752-1FA8-F793-7AE6-8729D3DAF747}"/>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6497570" y="7315200"/>
                <a:ext cx="192881" cy="192881"/>
              </a:xfrm>
              <a:prstGeom prst="rect">
                <a:avLst/>
              </a:prstGeom>
            </p:spPr>
          </p:pic>
        </p:grpSp>
      </p:grpSp>
      <p:cxnSp>
        <p:nvCxnSpPr>
          <p:cNvPr id="270" name="Straight Connector 269">
            <a:extLst>
              <a:ext uri="{FF2B5EF4-FFF2-40B4-BE49-F238E27FC236}">
                <a16:creationId xmlns:a16="http://schemas.microsoft.com/office/drawing/2014/main" id="{A9781248-2BAD-0B26-DFB1-43F938358098}"/>
              </a:ext>
            </a:extLst>
          </p:cNvPr>
          <p:cNvCxnSpPr/>
          <p:nvPr/>
        </p:nvCxnSpPr>
        <p:spPr>
          <a:xfrm>
            <a:off x="8658208" y="13514246"/>
            <a:ext cx="0" cy="7086600"/>
          </a:xfrm>
          <a:prstGeom prst="line">
            <a:avLst/>
          </a:prstGeom>
          <a:ln w="57150">
            <a:solidFill>
              <a:schemeClr val="tx1">
                <a:lumMod val="65000"/>
                <a:lumOff val="35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74" name="Arrow: Right 273">
            <a:extLst>
              <a:ext uri="{FF2B5EF4-FFF2-40B4-BE49-F238E27FC236}">
                <a16:creationId xmlns:a16="http://schemas.microsoft.com/office/drawing/2014/main" id="{73FF228E-1E53-7608-4E97-BE86B10ED8AB}"/>
              </a:ext>
            </a:extLst>
          </p:cNvPr>
          <p:cNvSpPr/>
          <p:nvPr/>
        </p:nvSpPr>
        <p:spPr>
          <a:xfrm>
            <a:off x="6191340" y="13976952"/>
            <a:ext cx="1932560" cy="1181104"/>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dirty="0"/>
              <a:t>Relay</a:t>
            </a:r>
          </a:p>
        </p:txBody>
      </p:sp>
      <p:sp>
        <p:nvSpPr>
          <p:cNvPr id="275" name="Arrow: Right 274">
            <a:extLst>
              <a:ext uri="{FF2B5EF4-FFF2-40B4-BE49-F238E27FC236}">
                <a16:creationId xmlns:a16="http://schemas.microsoft.com/office/drawing/2014/main" id="{023CC48B-5995-3558-5A59-DAA7F3A43167}"/>
              </a:ext>
            </a:extLst>
          </p:cNvPr>
          <p:cNvSpPr/>
          <p:nvPr/>
        </p:nvSpPr>
        <p:spPr>
          <a:xfrm>
            <a:off x="6096768" y="16511410"/>
            <a:ext cx="1932560" cy="1181104"/>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dirty="0"/>
              <a:t>Relay</a:t>
            </a:r>
          </a:p>
        </p:txBody>
      </p:sp>
      <p:sp>
        <p:nvSpPr>
          <p:cNvPr id="276" name="Arrow: Right 275">
            <a:extLst>
              <a:ext uri="{FF2B5EF4-FFF2-40B4-BE49-F238E27FC236}">
                <a16:creationId xmlns:a16="http://schemas.microsoft.com/office/drawing/2014/main" id="{005CE62E-1249-0EBD-A942-E0E427E2346E}"/>
              </a:ext>
            </a:extLst>
          </p:cNvPr>
          <p:cNvSpPr/>
          <p:nvPr/>
        </p:nvSpPr>
        <p:spPr>
          <a:xfrm>
            <a:off x="6063228" y="18716228"/>
            <a:ext cx="1932560" cy="1181104"/>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dirty="0"/>
              <a:t>Relay</a:t>
            </a:r>
          </a:p>
        </p:txBody>
      </p:sp>
      <p:cxnSp>
        <p:nvCxnSpPr>
          <p:cNvPr id="278" name="Straight Arrow Connector 277">
            <a:extLst>
              <a:ext uri="{FF2B5EF4-FFF2-40B4-BE49-F238E27FC236}">
                <a16:creationId xmlns:a16="http://schemas.microsoft.com/office/drawing/2014/main" id="{FBE947A3-F52C-D741-F72D-0B48232E41BB}"/>
              </a:ext>
            </a:extLst>
          </p:cNvPr>
          <p:cNvCxnSpPr>
            <a:cxnSpLocks/>
            <a:stCxn id="81" idx="4"/>
          </p:cNvCxnSpPr>
          <p:nvPr/>
        </p:nvCxnSpPr>
        <p:spPr>
          <a:xfrm>
            <a:off x="3363536" y="14213679"/>
            <a:ext cx="2733232" cy="157342"/>
          </a:xfrm>
          <a:prstGeom prst="straightConnector1">
            <a:avLst/>
          </a:prstGeom>
          <a:ln>
            <a:solidFill>
              <a:schemeClr val="tx1">
                <a:lumMod val="65000"/>
                <a:lumOff val="3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80" name="Straight Arrow Connector 279">
            <a:extLst>
              <a:ext uri="{FF2B5EF4-FFF2-40B4-BE49-F238E27FC236}">
                <a16:creationId xmlns:a16="http://schemas.microsoft.com/office/drawing/2014/main" id="{8FDA9394-DEF5-AC1F-D4FF-23AEB25A5969}"/>
              </a:ext>
            </a:extLst>
          </p:cNvPr>
          <p:cNvCxnSpPr>
            <a:cxnSpLocks/>
          </p:cNvCxnSpPr>
          <p:nvPr/>
        </p:nvCxnSpPr>
        <p:spPr>
          <a:xfrm flipV="1">
            <a:off x="3363536" y="14803114"/>
            <a:ext cx="2733232" cy="429736"/>
          </a:xfrm>
          <a:prstGeom prst="straightConnector1">
            <a:avLst/>
          </a:prstGeom>
          <a:ln>
            <a:solidFill>
              <a:schemeClr val="tx1">
                <a:lumMod val="65000"/>
                <a:lumOff val="3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82" name="Straight Arrow Connector 281">
            <a:extLst>
              <a:ext uri="{FF2B5EF4-FFF2-40B4-BE49-F238E27FC236}">
                <a16:creationId xmlns:a16="http://schemas.microsoft.com/office/drawing/2014/main" id="{D332844A-8D85-7D3C-4E14-CCD45E9E1B69}"/>
              </a:ext>
            </a:extLst>
          </p:cNvPr>
          <p:cNvCxnSpPr>
            <a:cxnSpLocks/>
            <a:stCxn id="99" idx="4"/>
          </p:cNvCxnSpPr>
          <p:nvPr/>
        </p:nvCxnSpPr>
        <p:spPr>
          <a:xfrm flipV="1">
            <a:off x="3363536" y="17101963"/>
            <a:ext cx="2647336" cy="191246"/>
          </a:xfrm>
          <a:prstGeom prst="straightConnector1">
            <a:avLst/>
          </a:prstGeom>
          <a:ln>
            <a:solidFill>
              <a:schemeClr val="tx1">
                <a:lumMod val="65000"/>
                <a:lumOff val="3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85" name="Straight Arrow Connector 284">
            <a:extLst>
              <a:ext uri="{FF2B5EF4-FFF2-40B4-BE49-F238E27FC236}">
                <a16:creationId xmlns:a16="http://schemas.microsoft.com/office/drawing/2014/main" id="{F347F617-EFD0-6FA1-51AC-FB47BD660F9F}"/>
              </a:ext>
            </a:extLst>
          </p:cNvPr>
          <p:cNvCxnSpPr>
            <a:cxnSpLocks/>
          </p:cNvCxnSpPr>
          <p:nvPr/>
        </p:nvCxnSpPr>
        <p:spPr>
          <a:xfrm flipV="1">
            <a:off x="3355067" y="19306781"/>
            <a:ext cx="2569910" cy="226974"/>
          </a:xfrm>
          <a:prstGeom prst="straightConnector1">
            <a:avLst/>
          </a:prstGeom>
          <a:ln>
            <a:solidFill>
              <a:schemeClr val="tx1">
                <a:lumMod val="65000"/>
                <a:lumOff val="3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86" name="TextBox 285">
            <a:extLst>
              <a:ext uri="{FF2B5EF4-FFF2-40B4-BE49-F238E27FC236}">
                <a16:creationId xmlns:a16="http://schemas.microsoft.com/office/drawing/2014/main" id="{1C8858A1-7DC7-0218-80D2-4D17D3EAF761}"/>
              </a:ext>
            </a:extLst>
          </p:cNvPr>
          <p:cNvSpPr txBox="1"/>
          <p:nvPr/>
        </p:nvSpPr>
        <p:spPr>
          <a:xfrm>
            <a:off x="4421983" y="12871158"/>
            <a:ext cx="3645694" cy="830997"/>
          </a:xfrm>
          <a:prstGeom prst="rect">
            <a:avLst/>
          </a:prstGeom>
          <a:noFill/>
        </p:spPr>
        <p:txBody>
          <a:bodyPr wrap="square" rtlCol="0">
            <a:spAutoFit/>
          </a:bodyPr>
          <a:lstStyle>
            <a:defPPr>
              <a:defRPr lang="en-US"/>
            </a:defPPr>
            <a:lvl1pPr marL="171450" indent="-171450">
              <a:buFont typeface="Arial" panose="020B0604020202020204" pitchFamily="34" charset="0"/>
              <a:buChar char="•"/>
              <a:defRPr sz="1200" b="1">
                <a:latin typeface="Segoe UI" panose="020B0502040204020203" pitchFamily="34" charset="0"/>
                <a:cs typeface="Segoe UI" panose="020B0502040204020203" pitchFamily="34" charset="0"/>
              </a:defRPr>
            </a:lvl1pPr>
          </a:lstStyle>
          <a:p>
            <a:pPr marL="0" indent="0">
              <a:buNone/>
            </a:pPr>
            <a:r>
              <a:rPr lang="en-US" sz="2400" b="0" dirty="0"/>
              <a:t>Stream of </a:t>
            </a:r>
            <a:r>
              <a:rPr lang="en-US" sz="2400" dirty="0"/>
              <a:t>record</a:t>
            </a:r>
            <a:r>
              <a:rPr lang="en-US" sz="2400" b="0" dirty="0"/>
              <a:t> changes in the </a:t>
            </a:r>
            <a:r>
              <a:rPr lang="en-US" sz="2400" dirty="0"/>
              <a:t>repo</a:t>
            </a:r>
            <a:r>
              <a:rPr lang="en-US" sz="2400" b="0" dirty="0"/>
              <a:t>.</a:t>
            </a:r>
          </a:p>
        </p:txBody>
      </p:sp>
      <p:sp>
        <p:nvSpPr>
          <p:cNvPr id="291" name="Rectangle: Rounded Corners 290">
            <a:extLst>
              <a:ext uri="{FF2B5EF4-FFF2-40B4-BE49-F238E27FC236}">
                <a16:creationId xmlns:a16="http://schemas.microsoft.com/office/drawing/2014/main" id="{3634A081-6501-C615-92E4-C9FA75C77E3F}"/>
              </a:ext>
            </a:extLst>
          </p:cNvPr>
          <p:cNvSpPr/>
          <p:nvPr/>
        </p:nvSpPr>
        <p:spPr>
          <a:xfrm>
            <a:off x="8982057" y="19570362"/>
            <a:ext cx="1847850" cy="56197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400" dirty="0"/>
              <a:t>Repost 1</a:t>
            </a:r>
          </a:p>
        </p:txBody>
      </p:sp>
      <p:sp>
        <p:nvSpPr>
          <p:cNvPr id="292" name="Rectangle: Rounded Corners 291">
            <a:extLst>
              <a:ext uri="{FF2B5EF4-FFF2-40B4-BE49-F238E27FC236}">
                <a16:creationId xmlns:a16="http://schemas.microsoft.com/office/drawing/2014/main" id="{06F5DC6B-E786-325E-9F77-F58CECCD6497}"/>
              </a:ext>
            </a:extLst>
          </p:cNvPr>
          <p:cNvSpPr/>
          <p:nvPr/>
        </p:nvSpPr>
        <p:spPr>
          <a:xfrm>
            <a:off x="8982057" y="18611780"/>
            <a:ext cx="1847850" cy="5619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Post 1</a:t>
            </a:r>
          </a:p>
        </p:txBody>
      </p:sp>
      <p:sp>
        <p:nvSpPr>
          <p:cNvPr id="293" name="Rectangle: Rounded Corners 292">
            <a:extLst>
              <a:ext uri="{FF2B5EF4-FFF2-40B4-BE49-F238E27FC236}">
                <a16:creationId xmlns:a16="http://schemas.microsoft.com/office/drawing/2014/main" id="{FA87C702-FC63-8474-166D-24681C46D66B}"/>
              </a:ext>
            </a:extLst>
          </p:cNvPr>
          <p:cNvSpPr/>
          <p:nvPr/>
        </p:nvSpPr>
        <p:spPr>
          <a:xfrm>
            <a:off x="8988695" y="17689814"/>
            <a:ext cx="1847850" cy="5619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Like 2</a:t>
            </a:r>
          </a:p>
        </p:txBody>
      </p:sp>
      <p:sp>
        <p:nvSpPr>
          <p:cNvPr id="294" name="Rectangle: Rounded Corners 293">
            <a:extLst>
              <a:ext uri="{FF2B5EF4-FFF2-40B4-BE49-F238E27FC236}">
                <a16:creationId xmlns:a16="http://schemas.microsoft.com/office/drawing/2014/main" id="{C5AEB00C-4903-06EE-19C8-9BEDCCA23F1A}"/>
              </a:ext>
            </a:extLst>
          </p:cNvPr>
          <p:cNvSpPr/>
          <p:nvPr/>
        </p:nvSpPr>
        <p:spPr>
          <a:xfrm>
            <a:off x="8988695" y="16731232"/>
            <a:ext cx="1847850" cy="56197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400" dirty="0"/>
              <a:t>Post 9</a:t>
            </a:r>
          </a:p>
        </p:txBody>
      </p:sp>
      <p:sp>
        <p:nvSpPr>
          <p:cNvPr id="295" name="Rectangle: Rounded Corners 294">
            <a:extLst>
              <a:ext uri="{FF2B5EF4-FFF2-40B4-BE49-F238E27FC236}">
                <a16:creationId xmlns:a16="http://schemas.microsoft.com/office/drawing/2014/main" id="{514E5FBC-4CA4-DC4E-EFF4-34EB10F93361}"/>
              </a:ext>
            </a:extLst>
          </p:cNvPr>
          <p:cNvSpPr/>
          <p:nvPr/>
        </p:nvSpPr>
        <p:spPr>
          <a:xfrm>
            <a:off x="8991583" y="15879086"/>
            <a:ext cx="1847850" cy="5619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Post 2</a:t>
            </a:r>
          </a:p>
        </p:txBody>
      </p:sp>
      <p:sp>
        <p:nvSpPr>
          <p:cNvPr id="296" name="Rectangle: Rounded Corners 295">
            <a:extLst>
              <a:ext uri="{FF2B5EF4-FFF2-40B4-BE49-F238E27FC236}">
                <a16:creationId xmlns:a16="http://schemas.microsoft.com/office/drawing/2014/main" id="{2A532656-9077-C8FF-F399-54B08DFBC81A}"/>
              </a:ext>
            </a:extLst>
          </p:cNvPr>
          <p:cNvSpPr/>
          <p:nvPr/>
        </p:nvSpPr>
        <p:spPr>
          <a:xfrm>
            <a:off x="8991583" y="14920504"/>
            <a:ext cx="1847850" cy="56197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400" dirty="0"/>
              <a:t>Like 5</a:t>
            </a:r>
          </a:p>
        </p:txBody>
      </p:sp>
      <p:sp>
        <p:nvSpPr>
          <p:cNvPr id="297" name="Rectangle: Rounded Corners 296">
            <a:extLst>
              <a:ext uri="{FF2B5EF4-FFF2-40B4-BE49-F238E27FC236}">
                <a16:creationId xmlns:a16="http://schemas.microsoft.com/office/drawing/2014/main" id="{D0E33CD2-7CF7-1A22-AFB2-470D23BD95F6}"/>
              </a:ext>
            </a:extLst>
          </p:cNvPr>
          <p:cNvSpPr/>
          <p:nvPr/>
        </p:nvSpPr>
        <p:spPr>
          <a:xfrm>
            <a:off x="8972533" y="14047388"/>
            <a:ext cx="1847850" cy="5619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Like 3</a:t>
            </a:r>
          </a:p>
        </p:txBody>
      </p:sp>
      <p:cxnSp>
        <p:nvCxnSpPr>
          <p:cNvPr id="299" name="Straight Connector 298">
            <a:extLst>
              <a:ext uri="{FF2B5EF4-FFF2-40B4-BE49-F238E27FC236}">
                <a16:creationId xmlns:a16="http://schemas.microsoft.com/office/drawing/2014/main" id="{238E08DD-E7E5-12F9-F713-046B78817C5D}"/>
              </a:ext>
            </a:extLst>
          </p:cNvPr>
          <p:cNvCxnSpPr/>
          <p:nvPr/>
        </p:nvCxnSpPr>
        <p:spPr>
          <a:xfrm>
            <a:off x="12812768" y="13514246"/>
            <a:ext cx="0" cy="7086600"/>
          </a:xfrm>
          <a:prstGeom prst="line">
            <a:avLst/>
          </a:prstGeom>
          <a:ln w="57150">
            <a:solidFill>
              <a:schemeClr val="tx1">
                <a:lumMod val="65000"/>
                <a:lumOff val="35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00" name="TextBox 299">
            <a:extLst>
              <a:ext uri="{FF2B5EF4-FFF2-40B4-BE49-F238E27FC236}">
                <a16:creationId xmlns:a16="http://schemas.microsoft.com/office/drawing/2014/main" id="{9A7C37D3-D04B-ECF2-7A2C-868CA15A1313}"/>
              </a:ext>
            </a:extLst>
          </p:cNvPr>
          <p:cNvSpPr txBox="1"/>
          <p:nvPr/>
        </p:nvSpPr>
        <p:spPr>
          <a:xfrm>
            <a:off x="11798195" y="12396077"/>
            <a:ext cx="2029145" cy="954107"/>
          </a:xfrm>
          <a:prstGeom prst="rect">
            <a:avLst/>
          </a:prstGeom>
          <a:noFill/>
        </p:spPr>
        <p:txBody>
          <a:bodyPr wrap="none" rtlCol="0">
            <a:spAutoFit/>
          </a:bodyPr>
          <a:lstStyle/>
          <a:p>
            <a:pPr algn="ctr"/>
            <a:r>
              <a:rPr lang="en-US" sz="3200" b="1" dirty="0"/>
              <a:t>Jetstream</a:t>
            </a:r>
          </a:p>
          <a:p>
            <a:pPr algn="ctr"/>
            <a:r>
              <a:rPr lang="en-US" sz="2400" b="1" dirty="0"/>
              <a:t>(JSON)</a:t>
            </a:r>
            <a:endParaRPr lang="en-US" sz="2800" b="1" dirty="0"/>
          </a:p>
        </p:txBody>
      </p:sp>
      <p:sp>
        <p:nvSpPr>
          <p:cNvPr id="301" name="Rectangle: Rounded Corners 300">
            <a:extLst>
              <a:ext uri="{FF2B5EF4-FFF2-40B4-BE49-F238E27FC236}">
                <a16:creationId xmlns:a16="http://schemas.microsoft.com/office/drawing/2014/main" id="{A10B783F-857B-18F8-2CCB-882BC6DBEA3C}"/>
              </a:ext>
            </a:extLst>
          </p:cNvPr>
          <p:cNvSpPr/>
          <p:nvPr/>
        </p:nvSpPr>
        <p:spPr>
          <a:xfrm>
            <a:off x="13136617" y="19570362"/>
            <a:ext cx="1847850" cy="56197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400" dirty="0"/>
              <a:t>Repost 1</a:t>
            </a:r>
          </a:p>
        </p:txBody>
      </p:sp>
      <p:sp>
        <p:nvSpPr>
          <p:cNvPr id="302" name="Rectangle: Rounded Corners 301">
            <a:extLst>
              <a:ext uri="{FF2B5EF4-FFF2-40B4-BE49-F238E27FC236}">
                <a16:creationId xmlns:a16="http://schemas.microsoft.com/office/drawing/2014/main" id="{1F256051-ED7E-A673-7907-482E3E18AF73}"/>
              </a:ext>
            </a:extLst>
          </p:cNvPr>
          <p:cNvSpPr/>
          <p:nvPr/>
        </p:nvSpPr>
        <p:spPr>
          <a:xfrm>
            <a:off x="13136617" y="18611780"/>
            <a:ext cx="1847850" cy="5619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Post 1</a:t>
            </a:r>
          </a:p>
        </p:txBody>
      </p:sp>
      <p:sp>
        <p:nvSpPr>
          <p:cNvPr id="303" name="Rectangle: Rounded Corners 302">
            <a:extLst>
              <a:ext uri="{FF2B5EF4-FFF2-40B4-BE49-F238E27FC236}">
                <a16:creationId xmlns:a16="http://schemas.microsoft.com/office/drawing/2014/main" id="{13A27618-DFFA-2D69-86B1-325C671C5739}"/>
              </a:ext>
            </a:extLst>
          </p:cNvPr>
          <p:cNvSpPr/>
          <p:nvPr/>
        </p:nvSpPr>
        <p:spPr>
          <a:xfrm>
            <a:off x="13143255" y="17689814"/>
            <a:ext cx="1847850" cy="5619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Like 2</a:t>
            </a:r>
          </a:p>
        </p:txBody>
      </p:sp>
      <p:sp>
        <p:nvSpPr>
          <p:cNvPr id="304" name="Rectangle: Rounded Corners 303">
            <a:extLst>
              <a:ext uri="{FF2B5EF4-FFF2-40B4-BE49-F238E27FC236}">
                <a16:creationId xmlns:a16="http://schemas.microsoft.com/office/drawing/2014/main" id="{8741582B-A035-0AAA-E2B5-B39168E66636}"/>
              </a:ext>
            </a:extLst>
          </p:cNvPr>
          <p:cNvSpPr/>
          <p:nvPr/>
        </p:nvSpPr>
        <p:spPr>
          <a:xfrm>
            <a:off x="13143255" y="16731232"/>
            <a:ext cx="1847850" cy="56197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400" dirty="0"/>
              <a:t>Post 9</a:t>
            </a:r>
          </a:p>
        </p:txBody>
      </p:sp>
      <p:sp>
        <p:nvSpPr>
          <p:cNvPr id="305" name="Rectangle: Rounded Corners 304">
            <a:extLst>
              <a:ext uri="{FF2B5EF4-FFF2-40B4-BE49-F238E27FC236}">
                <a16:creationId xmlns:a16="http://schemas.microsoft.com/office/drawing/2014/main" id="{C412918A-12B4-6679-BB9E-010CF4C4889A}"/>
              </a:ext>
            </a:extLst>
          </p:cNvPr>
          <p:cNvSpPr/>
          <p:nvPr/>
        </p:nvSpPr>
        <p:spPr>
          <a:xfrm>
            <a:off x="13146143" y="15879086"/>
            <a:ext cx="1847850" cy="5619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Post 2</a:t>
            </a:r>
          </a:p>
        </p:txBody>
      </p:sp>
      <p:sp>
        <p:nvSpPr>
          <p:cNvPr id="306" name="Rectangle: Rounded Corners 305">
            <a:extLst>
              <a:ext uri="{FF2B5EF4-FFF2-40B4-BE49-F238E27FC236}">
                <a16:creationId xmlns:a16="http://schemas.microsoft.com/office/drawing/2014/main" id="{53E965D1-64D8-B914-E036-86E14C5C53A4}"/>
              </a:ext>
            </a:extLst>
          </p:cNvPr>
          <p:cNvSpPr/>
          <p:nvPr/>
        </p:nvSpPr>
        <p:spPr>
          <a:xfrm>
            <a:off x="13146143" y="14920504"/>
            <a:ext cx="1847850" cy="56197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400" dirty="0"/>
              <a:t>Like 5</a:t>
            </a:r>
          </a:p>
        </p:txBody>
      </p:sp>
      <p:sp>
        <p:nvSpPr>
          <p:cNvPr id="307" name="Rectangle: Rounded Corners 306">
            <a:extLst>
              <a:ext uri="{FF2B5EF4-FFF2-40B4-BE49-F238E27FC236}">
                <a16:creationId xmlns:a16="http://schemas.microsoft.com/office/drawing/2014/main" id="{CDB84956-DF3A-1E2A-1B26-D74B273D1638}"/>
              </a:ext>
            </a:extLst>
          </p:cNvPr>
          <p:cNvSpPr/>
          <p:nvPr/>
        </p:nvSpPr>
        <p:spPr>
          <a:xfrm>
            <a:off x="13127093" y="14047388"/>
            <a:ext cx="1847850" cy="5619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Like 3</a:t>
            </a:r>
          </a:p>
        </p:txBody>
      </p:sp>
      <p:sp>
        <p:nvSpPr>
          <p:cNvPr id="308" name="TextBox 307">
            <a:extLst>
              <a:ext uri="{FF2B5EF4-FFF2-40B4-BE49-F238E27FC236}">
                <a16:creationId xmlns:a16="http://schemas.microsoft.com/office/drawing/2014/main" id="{764A3A86-24FA-E584-74C4-1402BAC3173B}"/>
              </a:ext>
            </a:extLst>
          </p:cNvPr>
          <p:cNvSpPr txBox="1"/>
          <p:nvPr/>
        </p:nvSpPr>
        <p:spPr>
          <a:xfrm>
            <a:off x="7699197" y="12406079"/>
            <a:ext cx="1918026" cy="954107"/>
          </a:xfrm>
          <a:prstGeom prst="rect">
            <a:avLst/>
          </a:prstGeom>
          <a:noFill/>
        </p:spPr>
        <p:txBody>
          <a:bodyPr wrap="none" rtlCol="0">
            <a:spAutoFit/>
          </a:bodyPr>
          <a:lstStyle/>
          <a:p>
            <a:pPr algn="ctr"/>
            <a:r>
              <a:rPr lang="en-US" sz="3200" b="1" dirty="0"/>
              <a:t>Firehose</a:t>
            </a:r>
          </a:p>
          <a:p>
            <a:pPr algn="ctr"/>
            <a:r>
              <a:rPr lang="en-US" sz="2400" b="1" dirty="0"/>
              <a:t>(DAG-CBOR)</a:t>
            </a:r>
            <a:endParaRPr lang="en-US" sz="2800" b="1" dirty="0"/>
          </a:p>
        </p:txBody>
      </p:sp>
      <p:sp>
        <p:nvSpPr>
          <p:cNvPr id="310" name="Arrow: Right 309">
            <a:extLst>
              <a:ext uri="{FF2B5EF4-FFF2-40B4-BE49-F238E27FC236}">
                <a16:creationId xmlns:a16="http://schemas.microsoft.com/office/drawing/2014/main" id="{B5A83217-1706-3A50-1F59-992A2D296ACE}"/>
              </a:ext>
            </a:extLst>
          </p:cNvPr>
          <p:cNvSpPr/>
          <p:nvPr/>
        </p:nvSpPr>
        <p:spPr>
          <a:xfrm>
            <a:off x="9897944" y="12395902"/>
            <a:ext cx="1847844" cy="1181104"/>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dirty="0"/>
              <a:t>Service</a:t>
            </a:r>
          </a:p>
        </p:txBody>
      </p:sp>
      <p:grpSp>
        <p:nvGrpSpPr>
          <p:cNvPr id="327" name="Group 326">
            <a:extLst>
              <a:ext uri="{FF2B5EF4-FFF2-40B4-BE49-F238E27FC236}">
                <a16:creationId xmlns:a16="http://schemas.microsoft.com/office/drawing/2014/main" id="{0AC6ED58-383D-61E8-C803-BFA224A0B5C1}"/>
              </a:ext>
            </a:extLst>
          </p:cNvPr>
          <p:cNvGrpSpPr/>
          <p:nvPr/>
        </p:nvGrpSpPr>
        <p:grpSpPr>
          <a:xfrm>
            <a:off x="440897" y="21691153"/>
            <a:ext cx="18971054" cy="9694962"/>
            <a:chOff x="220448" y="11084578"/>
            <a:chExt cx="9485527" cy="4847481"/>
          </a:xfrm>
        </p:grpSpPr>
        <p:grpSp>
          <p:nvGrpSpPr>
            <p:cNvPr id="326" name="Group 325">
              <a:extLst>
                <a:ext uri="{FF2B5EF4-FFF2-40B4-BE49-F238E27FC236}">
                  <a16:creationId xmlns:a16="http://schemas.microsoft.com/office/drawing/2014/main" id="{60733353-A0D6-887A-6019-BD0756D34C9D}"/>
                </a:ext>
              </a:extLst>
            </p:cNvPr>
            <p:cNvGrpSpPr/>
            <p:nvPr/>
          </p:nvGrpSpPr>
          <p:grpSpPr>
            <a:xfrm>
              <a:off x="220448" y="11084578"/>
              <a:ext cx="4515367" cy="4078073"/>
              <a:chOff x="220445" y="11113597"/>
              <a:chExt cx="4515367" cy="4078073"/>
            </a:xfrm>
          </p:grpSpPr>
          <p:grpSp>
            <p:nvGrpSpPr>
              <p:cNvPr id="268" name="Group 267">
                <a:extLst>
                  <a:ext uri="{FF2B5EF4-FFF2-40B4-BE49-F238E27FC236}">
                    <a16:creationId xmlns:a16="http://schemas.microsoft.com/office/drawing/2014/main" id="{13D72FBB-A7A0-BF25-707A-574D13E385B3}"/>
                  </a:ext>
                </a:extLst>
              </p:cNvPr>
              <p:cNvGrpSpPr/>
              <p:nvPr/>
            </p:nvGrpSpPr>
            <p:grpSpPr>
              <a:xfrm>
                <a:off x="998020" y="11152311"/>
                <a:ext cx="2808398" cy="4039359"/>
                <a:chOff x="998020" y="11152311"/>
                <a:chExt cx="2808398" cy="4039359"/>
              </a:xfrm>
            </p:grpSpPr>
            <p:grpSp>
              <p:nvGrpSpPr>
                <p:cNvPr id="137" name="Group 136">
                  <a:extLst>
                    <a:ext uri="{FF2B5EF4-FFF2-40B4-BE49-F238E27FC236}">
                      <a16:creationId xmlns:a16="http://schemas.microsoft.com/office/drawing/2014/main" id="{A3F6F898-3056-5AF0-EC48-C58A5D631122}"/>
                    </a:ext>
                  </a:extLst>
                </p:cNvPr>
                <p:cNvGrpSpPr/>
                <p:nvPr/>
              </p:nvGrpSpPr>
              <p:grpSpPr>
                <a:xfrm>
                  <a:off x="998020" y="11152311"/>
                  <a:ext cx="836148" cy="431996"/>
                  <a:chOff x="4526427" y="7098176"/>
                  <a:chExt cx="836148" cy="431996"/>
                </a:xfrm>
              </p:grpSpPr>
              <p:sp>
                <p:nvSpPr>
                  <p:cNvPr id="138" name="Cylinder 137">
                    <a:extLst>
                      <a:ext uri="{FF2B5EF4-FFF2-40B4-BE49-F238E27FC236}">
                        <a16:creationId xmlns:a16="http://schemas.microsoft.com/office/drawing/2014/main" id="{C6F31DF2-0983-0F84-82AF-A04717F045D8}"/>
                      </a:ext>
                    </a:extLst>
                  </p:cNvPr>
                  <p:cNvSpPr/>
                  <p:nvPr/>
                </p:nvSpPr>
                <p:spPr>
                  <a:xfrm>
                    <a:off x="4633913" y="7191375"/>
                    <a:ext cx="728662" cy="33879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Repo</a:t>
                    </a:r>
                  </a:p>
                </p:txBody>
              </p:sp>
              <p:grpSp>
                <p:nvGrpSpPr>
                  <p:cNvPr id="139" name="Group 138">
                    <a:extLst>
                      <a:ext uri="{FF2B5EF4-FFF2-40B4-BE49-F238E27FC236}">
                        <a16:creationId xmlns:a16="http://schemas.microsoft.com/office/drawing/2014/main" id="{17EF0E18-9AFC-DBB1-3504-921D0EA31F77}"/>
                      </a:ext>
                    </a:extLst>
                  </p:cNvPr>
                  <p:cNvGrpSpPr/>
                  <p:nvPr/>
                </p:nvGrpSpPr>
                <p:grpSpPr>
                  <a:xfrm>
                    <a:off x="4526427" y="7098176"/>
                    <a:ext cx="214972" cy="214972"/>
                    <a:chOff x="6486525" y="7315200"/>
                    <a:chExt cx="214972" cy="214972"/>
                  </a:xfrm>
                </p:grpSpPr>
                <p:sp>
                  <p:nvSpPr>
                    <p:cNvPr id="140" name="Oval 139">
                      <a:extLst>
                        <a:ext uri="{FF2B5EF4-FFF2-40B4-BE49-F238E27FC236}">
                          <a16:creationId xmlns:a16="http://schemas.microsoft.com/office/drawing/2014/main" id="{57884BF0-A4CE-EA11-63F8-416D515ED6B3}"/>
                        </a:ext>
                      </a:extLst>
                    </p:cNvPr>
                    <p:cNvSpPr/>
                    <p:nvPr/>
                  </p:nvSpPr>
                  <p:spPr>
                    <a:xfrm>
                      <a:off x="6486525" y="7315200"/>
                      <a:ext cx="214972" cy="2149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7200"/>
                    </a:p>
                  </p:txBody>
                </p:sp>
                <p:pic>
                  <p:nvPicPr>
                    <p:cNvPr id="141" name="Graphic 140" descr="User with solid fill">
                      <a:extLst>
                        <a:ext uri="{FF2B5EF4-FFF2-40B4-BE49-F238E27FC236}">
                          <a16:creationId xmlns:a16="http://schemas.microsoft.com/office/drawing/2014/main" id="{FEF1FC7F-2F0D-60F9-C6DC-DC92FB3364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97570" y="7315200"/>
                      <a:ext cx="192881" cy="192881"/>
                    </a:xfrm>
                    <a:prstGeom prst="rect">
                      <a:avLst/>
                    </a:prstGeom>
                  </p:spPr>
                </p:pic>
              </p:grpSp>
            </p:grpSp>
            <p:grpSp>
              <p:nvGrpSpPr>
                <p:cNvPr id="263" name="Group 262">
                  <a:extLst>
                    <a:ext uri="{FF2B5EF4-FFF2-40B4-BE49-F238E27FC236}">
                      <a16:creationId xmlns:a16="http://schemas.microsoft.com/office/drawing/2014/main" id="{04BE3433-220C-4DAB-816E-217DBF8028EC}"/>
                    </a:ext>
                  </a:extLst>
                </p:cNvPr>
                <p:cNvGrpSpPr/>
                <p:nvPr/>
              </p:nvGrpSpPr>
              <p:grpSpPr>
                <a:xfrm>
                  <a:off x="1049546" y="11822344"/>
                  <a:ext cx="2756872" cy="3369326"/>
                  <a:chOff x="2634285" y="11155852"/>
                  <a:chExt cx="2756872" cy="3369326"/>
                </a:xfrm>
              </p:grpSpPr>
              <p:sp>
                <p:nvSpPr>
                  <p:cNvPr id="158" name="Rectangle: Rounded Corners 157">
                    <a:extLst>
                      <a:ext uri="{FF2B5EF4-FFF2-40B4-BE49-F238E27FC236}">
                        <a16:creationId xmlns:a16="http://schemas.microsoft.com/office/drawing/2014/main" id="{F498FF10-81A6-27EC-9F57-3D8A8466728D}"/>
                      </a:ext>
                    </a:extLst>
                  </p:cNvPr>
                  <p:cNvSpPr/>
                  <p:nvPr/>
                </p:nvSpPr>
                <p:spPr>
                  <a:xfrm>
                    <a:off x="2634285" y="11155852"/>
                    <a:ext cx="2729113" cy="3369326"/>
                  </a:xfrm>
                  <a:prstGeom prst="roundRect">
                    <a:avLst>
                      <a:gd name="adj" fmla="val 560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rPr>
                      <a:t>collections</a:t>
                    </a:r>
                    <a:endParaRPr lang="en-US" sz="7200" b="1" dirty="0">
                      <a:solidFill>
                        <a:schemeClr val="tx1"/>
                      </a:solidFill>
                    </a:endParaRPr>
                  </a:p>
                </p:txBody>
              </p:sp>
              <p:grpSp>
                <p:nvGrpSpPr>
                  <p:cNvPr id="206" name="Group 205">
                    <a:extLst>
                      <a:ext uri="{FF2B5EF4-FFF2-40B4-BE49-F238E27FC236}">
                        <a16:creationId xmlns:a16="http://schemas.microsoft.com/office/drawing/2014/main" id="{5E0C6FDB-6E03-11B1-FDF7-927A9181F72B}"/>
                      </a:ext>
                    </a:extLst>
                  </p:cNvPr>
                  <p:cNvGrpSpPr/>
                  <p:nvPr/>
                </p:nvGrpSpPr>
                <p:grpSpPr>
                  <a:xfrm>
                    <a:off x="2873471" y="11421733"/>
                    <a:ext cx="2517686" cy="744694"/>
                    <a:chOff x="2765514" y="11382049"/>
                    <a:chExt cx="2517686" cy="744694"/>
                  </a:xfrm>
                </p:grpSpPr>
                <p:grpSp>
                  <p:nvGrpSpPr>
                    <p:cNvPr id="149" name="Group 148">
                      <a:extLst>
                        <a:ext uri="{FF2B5EF4-FFF2-40B4-BE49-F238E27FC236}">
                          <a16:creationId xmlns:a16="http://schemas.microsoft.com/office/drawing/2014/main" id="{B663CBEB-DC92-7FBA-5F2D-DD8ECE8195F7}"/>
                        </a:ext>
                      </a:extLst>
                    </p:cNvPr>
                    <p:cNvGrpSpPr/>
                    <p:nvPr/>
                  </p:nvGrpSpPr>
                  <p:grpSpPr>
                    <a:xfrm>
                      <a:off x="4574840" y="11785919"/>
                      <a:ext cx="219553" cy="45720"/>
                      <a:chOff x="5664994" y="8525695"/>
                      <a:chExt cx="219553" cy="45720"/>
                    </a:xfrm>
                  </p:grpSpPr>
                  <p:sp>
                    <p:nvSpPr>
                      <p:cNvPr id="150" name="Oval 149">
                        <a:extLst>
                          <a:ext uri="{FF2B5EF4-FFF2-40B4-BE49-F238E27FC236}">
                            <a16:creationId xmlns:a16="http://schemas.microsoft.com/office/drawing/2014/main" id="{FED51AB0-D721-707E-368D-3C5C2DEA0C3D}"/>
                          </a:ext>
                        </a:extLst>
                      </p:cNvPr>
                      <p:cNvSpPr/>
                      <p:nvPr/>
                    </p:nvSpPr>
                    <p:spPr>
                      <a:xfrm>
                        <a:off x="5664994" y="8525695"/>
                        <a:ext cx="45720" cy="4572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51" name="Oval 150">
                        <a:extLst>
                          <a:ext uri="{FF2B5EF4-FFF2-40B4-BE49-F238E27FC236}">
                            <a16:creationId xmlns:a16="http://schemas.microsoft.com/office/drawing/2014/main" id="{F3640A23-B0CF-53B9-E5B5-63D36B6F5CF9}"/>
                          </a:ext>
                        </a:extLst>
                      </p:cNvPr>
                      <p:cNvSpPr/>
                      <p:nvPr/>
                    </p:nvSpPr>
                    <p:spPr>
                      <a:xfrm>
                        <a:off x="5751911" y="8525695"/>
                        <a:ext cx="45720" cy="4572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52" name="Oval 151">
                        <a:extLst>
                          <a:ext uri="{FF2B5EF4-FFF2-40B4-BE49-F238E27FC236}">
                            <a16:creationId xmlns:a16="http://schemas.microsoft.com/office/drawing/2014/main" id="{B100B91E-A366-8144-8B41-58624C2EFB22}"/>
                          </a:ext>
                        </a:extLst>
                      </p:cNvPr>
                      <p:cNvSpPr/>
                      <p:nvPr/>
                    </p:nvSpPr>
                    <p:spPr>
                      <a:xfrm>
                        <a:off x="5838827" y="8525695"/>
                        <a:ext cx="45720" cy="4572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7200"/>
                      </a:p>
                    </p:txBody>
                  </p:sp>
                </p:grpSp>
                <p:grpSp>
                  <p:nvGrpSpPr>
                    <p:cNvPr id="163" name="Group 162">
                      <a:extLst>
                        <a:ext uri="{FF2B5EF4-FFF2-40B4-BE49-F238E27FC236}">
                          <a16:creationId xmlns:a16="http://schemas.microsoft.com/office/drawing/2014/main" id="{046FF4FB-930C-62B0-93D0-4FB8432AA89E}"/>
                        </a:ext>
                      </a:extLst>
                    </p:cNvPr>
                    <p:cNvGrpSpPr/>
                    <p:nvPr/>
                  </p:nvGrpSpPr>
                  <p:grpSpPr>
                    <a:xfrm>
                      <a:off x="3007378" y="11637329"/>
                      <a:ext cx="497636" cy="489414"/>
                      <a:chOff x="6487263" y="11079207"/>
                      <a:chExt cx="497636" cy="489414"/>
                    </a:xfrm>
                  </p:grpSpPr>
                  <p:pic>
                    <p:nvPicPr>
                      <p:cNvPr id="161" name="Graphic 160" descr="Paper with solid fill">
                        <a:extLst>
                          <a:ext uri="{FF2B5EF4-FFF2-40B4-BE49-F238E27FC236}">
                            <a16:creationId xmlns:a16="http://schemas.microsoft.com/office/drawing/2014/main" id="{31E7C574-9BBB-7D48-79F1-3CD05DCC784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87490" y="11079207"/>
                        <a:ext cx="297180" cy="297180"/>
                      </a:xfrm>
                      <a:prstGeom prst="rect">
                        <a:avLst/>
                      </a:prstGeom>
                    </p:spPr>
                  </p:pic>
                  <p:sp>
                    <p:nvSpPr>
                      <p:cNvPr id="162" name="TextBox 161">
                        <a:extLst>
                          <a:ext uri="{FF2B5EF4-FFF2-40B4-BE49-F238E27FC236}">
                            <a16:creationId xmlns:a16="http://schemas.microsoft.com/office/drawing/2014/main" id="{C18F1C21-71FE-C732-7F3D-A615AA376A60}"/>
                          </a:ext>
                        </a:extLst>
                      </p:cNvPr>
                      <p:cNvSpPr txBox="1"/>
                      <p:nvPr/>
                    </p:nvSpPr>
                    <p:spPr>
                      <a:xfrm>
                        <a:off x="6487263" y="11337788"/>
                        <a:ext cx="497636" cy="230833"/>
                      </a:xfrm>
                      <a:prstGeom prst="rect">
                        <a:avLst/>
                      </a:prstGeom>
                      <a:noFill/>
                    </p:spPr>
                    <p:txBody>
                      <a:bodyPr wrap="none" rtlCol="0">
                        <a:spAutoFit/>
                      </a:bodyPr>
                      <a:lstStyle/>
                      <a:p>
                        <a:pPr algn="ctr"/>
                        <a:r>
                          <a:rPr lang="en-US" sz="2400" dirty="0"/>
                          <a:t>Post 1</a:t>
                        </a:r>
                      </a:p>
                    </p:txBody>
                  </p:sp>
                </p:grpSp>
                <p:grpSp>
                  <p:nvGrpSpPr>
                    <p:cNvPr id="164" name="Group 163">
                      <a:extLst>
                        <a:ext uri="{FF2B5EF4-FFF2-40B4-BE49-F238E27FC236}">
                          <a16:creationId xmlns:a16="http://schemas.microsoft.com/office/drawing/2014/main" id="{53E55616-BB1F-C371-58A8-4EC8F56A096D}"/>
                        </a:ext>
                      </a:extLst>
                    </p:cNvPr>
                    <p:cNvGrpSpPr/>
                    <p:nvPr/>
                  </p:nvGrpSpPr>
                  <p:grpSpPr>
                    <a:xfrm>
                      <a:off x="3545254" y="11637329"/>
                      <a:ext cx="497636" cy="489414"/>
                      <a:chOff x="6487262" y="11079207"/>
                      <a:chExt cx="497636" cy="489414"/>
                    </a:xfrm>
                  </p:grpSpPr>
                  <p:pic>
                    <p:nvPicPr>
                      <p:cNvPr id="165" name="Graphic 164" descr="Paper with solid fill">
                        <a:extLst>
                          <a:ext uri="{FF2B5EF4-FFF2-40B4-BE49-F238E27FC236}">
                            <a16:creationId xmlns:a16="http://schemas.microsoft.com/office/drawing/2014/main" id="{050ACD37-6A6A-A3FC-F5F2-4764D27BEB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87490" y="11079207"/>
                        <a:ext cx="297180" cy="297180"/>
                      </a:xfrm>
                      <a:prstGeom prst="rect">
                        <a:avLst/>
                      </a:prstGeom>
                    </p:spPr>
                  </p:pic>
                  <p:sp>
                    <p:nvSpPr>
                      <p:cNvPr id="166" name="TextBox 165">
                        <a:extLst>
                          <a:ext uri="{FF2B5EF4-FFF2-40B4-BE49-F238E27FC236}">
                            <a16:creationId xmlns:a16="http://schemas.microsoft.com/office/drawing/2014/main" id="{A1D19918-D7D4-2127-5856-EDD38E444D87}"/>
                          </a:ext>
                        </a:extLst>
                      </p:cNvPr>
                      <p:cNvSpPr txBox="1"/>
                      <p:nvPr/>
                    </p:nvSpPr>
                    <p:spPr>
                      <a:xfrm>
                        <a:off x="6487262" y="11337788"/>
                        <a:ext cx="497636" cy="230833"/>
                      </a:xfrm>
                      <a:prstGeom prst="rect">
                        <a:avLst/>
                      </a:prstGeom>
                      <a:noFill/>
                    </p:spPr>
                    <p:txBody>
                      <a:bodyPr wrap="none" rtlCol="0">
                        <a:spAutoFit/>
                      </a:bodyPr>
                      <a:lstStyle/>
                      <a:p>
                        <a:pPr algn="ctr"/>
                        <a:r>
                          <a:rPr lang="en-US" sz="2400" dirty="0"/>
                          <a:t>Post 2</a:t>
                        </a:r>
                      </a:p>
                    </p:txBody>
                  </p:sp>
                </p:grpSp>
                <p:grpSp>
                  <p:nvGrpSpPr>
                    <p:cNvPr id="167" name="Group 166">
                      <a:extLst>
                        <a:ext uri="{FF2B5EF4-FFF2-40B4-BE49-F238E27FC236}">
                          <a16:creationId xmlns:a16="http://schemas.microsoft.com/office/drawing/2014/main" id="{F5AF8044-560D-C146-A5B9-CFD1A9800919}"/>
                        </a:ext>
                      </a:extLst>
                    </p:cNvPr>
                    <p:cNvGrpSpPr/>
                    <p:nvPr/>
                  </p:nvGrpSpPr>
                  <p:grpSpPr>
                    <a:xfrm>
                      <a:off x="4083130" y="11637329"/>
                      <a:ext cx="497636" cy="489414"/>
                      <a:chOff x="6487262" y="11079207"/>
                      <a:chExt cx="497636" cy="489414"/>
                    </a:xfrm>
                  </p:grpSpPr>
                  <p:pic>
                    <p:nvPicPr>
                      <p:cNvPr id="168" name="Graphic 167" descr="Paper with solid fill">
                        <a:extLst>
                          <a:ext uri="{FF2B5EF4-FFF2-40B4-BE49-F238E27FC236}">
                            <a16:creationId xmlns:a16="http://schemas.microsoft.com/office/drawing/2014/main" id="{6B3258D3-80FF-A970-AC21-49E1354FD1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87490" y="11079207"/>
                        <a:ext cx="297180" cy="297180"/>
                      </a:xfrm>
                      <a:prstGeom prst="rect">
                        <a:avLst/>
                      </a:prstGeom>
                    </p:spPr>
                  </p:pic>
                  <p:sp>
                    <p:nvSpPr>
                      <p:cNvPr id="169" name="TextBox 168">
                        <a:extLst>
                          <a:ext uri="{FF2B5EF4-FFF2-40B4-BE49-F238E27FC236}">
                            <a16:creationId xmlns:a16="http://schemas.microsoft.com/office/drawing/2014/main" id="{AE6F992D-4BE6-502F-401B-602F7CD3BCF9}"/>
                          </a:ext>
                        </a:extLst>
                      </p:cNvPr>
                      <p:cNvSpPr txBox="1"/>
                      <p:nvPr/>
                    </p:nvSpPr>
                    <p:spPr>
                      <a:xfrm>
                        <a:off x="6487262" y="11337788"/>
                        <a:ext cx="497636" cy="230833"/>
                      </a:xfrm>
                      <a:prstGeom prst="rect">
                        <a:avLst/>
                      </a:prstGeom>
                      <a:noFill/>
                    </p:spPr>
                    <p:txBody>
                      <a:bodyPr wrap="none" rtlCol="0">
                        <a:spAutoFit/>
                      </a:bodyPr>
                      <a:lstStyle/>
                      <a:p>
                        <a:pPr algn="ctr"/>
                        <a:r>
                          <a:rPr lang="en-US" sz="2400" dirty="0"/>
                          <a:t>Post 3</a:t>
                        </a:r>
                      </a:p>
                    </p:txBody>
                  </p:sp>
                </p:grpSp>
                <p:pic>
                  <p:nvPicPr>
                    <p:cNvPr id="203" name="Graphic 202" descr="Open folder outline">
                      <a:extLst>
                        <a:ext uri="{FF2B5EF4-FFF2-40B4-BE49-F238E27FC236}">
                          <a16:creationId xmlns:a16="http://schemas.microsoft.com/office/drawing/2014/main" id="{1F912C2A-0CB0-E81E-5692-2A875121294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765514" y="11382049"/>
                      <a:ext cx="365760" cy="365760"/>
                    </a:xfrm>
                    <a:prstGeom prst="rect">
                      <a:avLst/>
                    </a:prstGeom>
                  </p:spPr>
                </p:pic>
                <p:sp>
                  <p:nvSpPr>
                    <p:cNvPr id="205" name="TextBox 204">
                      <a:extLst>
                        <a:ext uri="{FF2B5EF4-FFF2-40B4-BE49-F238E27FC236}">
                          <a16:creationId xmlns:a16="http://schemas.microsoft.com/office/drawing/2014/main" id="{591C4A1A-2091-08FB-CFA5-7607CD0DEF0F}"/>
                        </a:ext>
                      </a:extLst>
                    </p:cNvPr>
                    <p:cNvSpPr txBox="1"/>
                    <p:nvPr/>
                  </p:nvSpPr>
                  <p:spPr>
                    <a:xfrm>
                      <a:off x="3069994" y="11402102"/>
                      <a:ext cx="2213206" cy="230833"/>
                    </a:xfrm>
                    <a:prstGeom prst="rect">
                      <a:avLst/>
                    </a:prstGeom>
                    <a:noFill/>
                  </p:spPr>
                  <p:txBody>
                    <a:bodyPr wrap="square">
                      <a:spAutoFit/>
                    </a:bodyPr>
                    <a:lstStyle/>
                    <a:p>
                      <a:r>
                        <a:rPr lang="en-US" sz="2400" dirty="0">
                          <a:solidFill>
                            <a:srgbClr val="042433"/>
                          </a:solidFill>
                        </a:rPr>
                        <a:t>app.bsky.feed.post</a:t>
                      </a:r>
                    </a:p>
                  </p:txBody>
                </p:sp>
              </p:grpSp>
              <p:cxnSp>
                <p:nvCxnSpPr>
                  <p:cNvPr id="208" name="Connector: Elbow 207">
                    <a:extLst>
                      <a:ext uri="{FF2B5EF4-FFF2-40B4-BE49-F238E27FC236}">
                        <a16:creationId xmlns:a16="http://schemas.microsoft.com/office/drawing/2014/main" id="{12D9315B-8615-E586-DFBB-2F9EE51870BC}"/>
                      </a:ext>
                    </a:extLst>
                  </p:cNvPr>
                  <p:cNvCxnSpPr>
                    <a:cxnSpLocks/>
                  </p:cNvCxnSpPr>
                  <p:nvPr/>
                </p:nvCxnSpPr>
                <p:spPr>
                  <a:xfrm rot="16200000" flipH="1">
                    <a:off x="2768210" y="11503308"/>
                    <a:ext cx="162827" cy="39782"/>
                  </a:xfrm>
                  <a:prstGeom prst="bentConnector2">
                    <a:avLst/>
                  </a:prstGeom>
                </p:spPr>
                <p:style>
                  <a:lnRef idx="2">
                    <a:schemeClr val="accent1"/>
                  </a:lnRef>
                  <a:fillRef idx="0">
                    <a:schemeClr val="accent1"/>
                  </a:fillRef>
                  <a:effectRef idx="1">
                    <a:schemeClr val="accent1"/>
                  </a:effectRef>
                  <a:fontRef idx="minor">
                    <a:schemeClr val="tx1"/>
                  </a:fontRef>
                </p:style>
              </p:cxnSp>
              <p:grpSp>
                <p:nvGrpSpPr>
                  <p:cNvPr id="209" name="Group 208">
                    <a:extLst>
                      <a:ext uri="{FF2B5EF4-FFF2-40B4-BE49-F238E27FC236}">
                        <a16:creationId xmlns:a16="http://schemas.microsoft.com/office/drawing/2014/main" id="{0DDE3A4D-61C5-4205-C707-0933BA9083D9}"/>
                      </a:ext>
                    </a:extLst>
                  </p:cNvPr>
                  <p:cNvGrpSpPr/>
                  <p:nvPr/>
                </p:nvGrpSpPr>
                <p:grpSpPr>
                  <a:xfrm>
                    <a:off x="2873471" y="12199262"/>
                    <a:ext cx="2517686" cy="744694"/>
                    <a:chOff x="2765514" y="11382049"/>
                    <a:chExt cx="2517686" cy="744694"/>
                  </a:xfrm>
                </p:grpSpPr>
                <p:grpSp>
                  <p:nvGrpSpPr>
                    <p:cNvPr id="210" name="Group 209">
                      <a:extLst>
                        <a:ext uri="{FF2B5EF4-FFF2-40B4-BE49-F238E27FC236}">
                          <a16:creationId xmlns:a16="http://schemas.microsoft.com/office/drawing/2014/main" id="{34E5B84B-8E4E-6884-5DC6-7FD310B370C1}"/>
                        </a:ext>
                      </a:extLst>
                    </p:cNvPr>
                    <p:cNvGrpSpPr/>
                    <p:nvPr/>
                  </p:nvGrpSpPr>
                  <p:grpSpPr>
                    <a:xfrm>
                      <a:off x="4574840" y="11785919"/>
                      <a:ext cx="219553" cy="45720"/>
                      <a:chOff x="5664994" y="8525695"/>
                      <a:chExt cx="219553" cy="45720"/>
                    </a:xfrm>
                  </p:grpSpPr>
                  <p:sp>
                    <p:nvSpPr>
                      <p:cNvPr id="222" name="Oval 221">
                        <a:extLst>
                          <a:ext uri="{FF2B5EF4-FFF2-40B4-BE49-F238E27FC236}">
                            <a16:creationId xmlns:a16="http://schemas.microsoft.com/office/drawing/2014/main" id="{82C69245-D9A2-58C0-3558-45E68633AAA1}"/>
                          </a:ext>
                        </a:extLst>
                      </p:cNvPr>
                      <p:cNvSpPr/>
                      <p:nvPr/>
                    </p:nvSpPr>
                    <p:spPr>
                      <a:xfrm>
                        <a:off x="5664994" y="8525695"/>
                        <a:ext cx="45720" cy="4572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223" name="Oval 222">
                        <a:extLst>
                          <a:ext uri="{FF2B5EF4-FFF2-40B4-BE49-F238E27FC236}">
                            <a16:creationId xmlns:a16="http://schemas.microsoft.com/office/drawing/2014/main" id="{1AC20560-0A4D-7C80-9706-6DE9545713A1}"/>
                          </a:ext>
                        </a:extLst>
                      </p:cNvPr>
                      <p:cNvSpPr/>
                      <p:nvPr/>
                    </p:nvSpPr>
                    <p:spPr>
                      <a:xfrm>
                        <a:off x="5751911" y="8525695"/>
                        <a:ext cx="45720" cy="4572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224" name="Oval 223">
                        <a:extLst>
                          <a:ext uri="{FF2B5EF4-FFF2-40B4-BE49-F238E27FC236}">
                            <a16:creationId xmlns:a16="http://schemas.microsoft.com/office/drawing/2014/main" id="{39DB831E-FA34-EAB1-B59A-0B45C0BEE35F}"/>
                          </a:ext>
                        </a:extLst>
                      </p:cNvPr>
                      <p:cNvSpPr/>
                      <p:nvPr/>
                    </p:nvSpPr>
                    <p:spPr>
                      <a:xfrm>
                        <a:off x="5838827" y="8525695"/>
                        <a:ext cx="45720" cy="4572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7200"/>
                      </a:p>
                    </p:txBody>
                  </p:sp>
                </p:grpSp>
                <p:grpSp>
                  <p:nvGrpSpPr>
                    <p:cNvPr id="211" name="Group 210">
                      <a:extLst>
                        <a:ext uri="{FF2B5EF4-FFF2-40B4-BE49-F238E27FC236}">
                          <a16:creationId xmlns:a16="http://schemas.microsoft.com/office/drawing/2014/main" id="{34EF49D6-63D3-409F-0C97-02767E78EBE8}"/>
                        </a:ext>
                      </a:extLst>
                    </p:cNvPr>
                    <p:cNvGrpSpPr/>
                    <p:nvPr/>
                  </p:nvGrpSpPr>
                  <p:grpSpPr>
                    <a:xfrm>
                      <a:off x="3020313" y="11637329"/>
                      <a:ext cx="471764" cy="489414"/>
                      <a:chOff x="6500198" y="11079207"/>
                      <a:chExt cx="471764" cy="489414"/>
                    </a:xfrm>
                  </p:grpSpPr>
                  <p:pic>
                    <p:nvPicPr>
                      <p:cNvPr id="220" name="Graphic 219" descr="Paper with solid fill">
                        <a:extLst>
                          <a:ext uri="{FF2B5EF4-FFF2-40B4-BE49-F238E27FC236}">
                            <a16:creationId xmlns:a16="http://schemas.microsoft.com/office/drawing/2014/main" id="{8113C343-0D44-765F-98C5-68834D23EB8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87490" y="11079207"/>
                        <a:ext cx="297180" cy="297180"/>
                      </a:xfrm>
                      <a:prstGeom prst="rect">
                        <a:avLst/>
                      </a:prstGeom>
                    </p:spPr>
                  </p:pic>
                  <p:sp>
                    <p:nvSpPr>
                      <p:cNvPr id="221" name="TextBox 220">
                        <a:extLst>
                          <a:ext uri="{FF2B5EF4-FFF2-40B4-BE49-F238E27FC236}">
                            <a16:creationId xmlns:a16="http://schemas.microsoft.com/office/drawing/2014/main" id="{E9F12C4F-6A12-BD97-3A9E-2D6CB73922AC}"/>
                          </a:ext>
                        </a:extLst>
                      </p:cNvPr>
                      <p:cNvSpPr txBox="1"/>
                      <p:nvPr/>
                    </p:nvSpPr>
                    <p:spPr>
                      <a:xfrm>
                        <a:off x="6500198" y="11337788"/>
                        <a:ext cx="471764" cy="230833"/>
                      </a:xfrm>
                      <a:prstGeom prst="rect">
                        <a:avLst/>
                      </a:prstGeom>
                      <a:noFill/>
                    </p:spPr>
                    <p:txBody>
                      <a:bodyPr wrap="none" rtlCol="0">
                        <a:spAutoFit/>
                      </a:bodyPr>
                      <a:lstStyle/>
                      <a:p>
                        <a:pPr algn="ctr"/>
                        <a:r>
                          <a:rPr lang="en-US" sz="2400" dirty="0"/>
                          <a:t>Like 1</a:t>
                        </a:r>
                      </a:p>
                    </p:txBody>
                  </p:sp>
                </p:grpSp>
                <p:grpSp>
                  <p:nvGrpSpPr>
                    <p:cNvPr id="212" name="Group 211">
                      <a:extLst>
                        <a:ext uri="{FF2B5EF4-FFF2-40B4-BE49-F238E27FC236}">
                          <a16:creationId xmlns:a16="http://schemas.microsoft.com/office/drawing/2014/main" id="{1C6EFC8A-CCCF-42E2-F4AE-9F970509B30B}"/>
                        </a:ext>
                      </a:extLst>
                    </p:cNvPr>
                    <p:cNvGrpSpPr/>
                    <p:nvPr/>
                  </p:nvGrpSpPr>
                  <p:grpSpPr>
                    <a:xfrm>
                      <a:off x="3558189" y="11637329"/>
                      <a:ext cx="471764" cy="489414"/>
                      <a:chOff x="6500197" y="11079207"/>
                      <a:chExt cx="471764" cy="489414"/>
                    </a:xfrm>
                  </p:grpSpPr>
                  <p:pic>
                    <p:nvPicPr>
                      <p:cNvPr id="218" name="Graphic 217" descr="Paper with solid fill">
                        <a:extLst>
                          <a:ext uri="{FF2B5EF4-FFF2-40B4-BE49-F238E27FC236}">
                            <a16:creationId xmlns:a16="http://schemas.microsoft.com/office/drawing/2014/main" id="{CCDE7737-319B-80E0-D84E-F022303B5AE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87490" y="11079207"/>
                        <a:ext cx="297180" cy="297180"/>
                      </a:xfrm>
                      <a:prstGeom prst="rect">
                        <a:avLst/>
                      </a:prstGeom>
                    </p:spPr>
                  </p:pic>
                  <p:sp>
                    <p:nvSpPr>
                      <p:cNvPr id="219" name="TextBox 218">
                        <a:extLst>
                          <a:ext uri="{FF2B5EF4-FFF2-40B4-BE49-F238E27FC236}">
                            <a16:creationId xmlns:a16="http://schemas.microsoft.com/office/drawing/2014/main" id="{95CB78CE-60B0-CFD9-D22E-CF89069C28C6}"/>
                          </a:ext>
                        </a:extLst>
                      </p:cNvPr>
                      <p:cNvSpPr txBox="1"/>
                      <p:nvPr/>
                    </p:nvSpPr>
                    <p:spPr>
                      <a:xfrm>
                        <a:off x="6500197" y="11337788"/>
                        <a:ext cx="471764" cy="230833"/>
                      </a:xfrm>
                      <a:prstGeom prst="rect">
                        <a:avLst/>
                      </a:prstGeom>
                      <a:noFill/>
                    </p:spPr>
                    <p:txBody>
                      <a:bodyPr wrap="none" rtlCol="0">
                        <a:spAutoFit/>
                      </a:bodyPr>
                      <a:lstStyle/>
                      <a:p>
                        <a:pPr algn="ctr"/>
                        <a:r>
                          <a:rPr lang="en-US" sz="2400" dirty="0"/>
                          <a:t>Like 2</a:t>
                        </a:r>
                      </a:p>
                    </p:txBody>
                  </p:sp>
                </p:grpSp>
                <p:grpSp>
                  <p:nvGrpSpPr>
                    <p:cNvPr id="213" name="Group 212">
                      <a:extLst>
                        <a:ext uri="{FF2B5EF4-FFF2-40B4-BE49-F238E27FC236}">
                          <a16:creationId xmlns:a16="http://schemas.microsoft.com/office/drawing/2014/main" id="{7CD48A77-474E-0246-6482-65558DACCB87}"/>
                        </a:ext>
                      </a:extLst>
                    </p:cNvPr>
                    <p:cNvGrpSpPr/>
                    <p:nvPr/>
                  </p:nvGrpSpPr>
                  <p:grpSpPr>
                    <a:xfrm>
                      <a:off x="4096065" y="11637329"/>
                      <a:ext cx="471764" cy="489414"/>
                      <a:chOff x="6500197" y="11079207"/>
                      <a:chExt cx="471764" cy="489414"/>
                    </a:xfrm>
                  </p:grpSpPr>
                  <p:pic>
                    <p:nvPicPr>
                      <p:cNvPr id="216" name="Graphic 215" descr="Paper with solid fill">
                        <a:extLst>
                          <a:ext uri="{FF2B5EF4-FFF2-40B4-BE49-F238E27FC236}">
                            <a16:creationId xmlns:a16="http://schemas.microsoft.com/office/drawing/2014/main" id="{D55380C5-373C-D389-ACD3-6D4CBE13AE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87490" y="11079207"/>
                        <a:ext cx="297180" cy="297180"/>
                      </a:xfrm>
                      <a:prstGeom prst="rect">
                        <a:avLst/>
                      </a:prstGeom>
                    </p:spPr>
                  </p:pic>
                  <p:sp>
                    <p:nvSpPr>
                      <p:cNvPr id="217" name="TextBox 216">
                        <a:extLst>
                          <a:ext uri="{FF2B5EF4-FFF2-40B4-BE49-F238E27FC236}">
                            <a16:creationId xmlns:a16="http://schemas.microsoft.com/office/drawing/2014/main" id="{D703CBF7-E9D3-9D16-EE34-7A5B9D921DBC}"/>
                          </a:ext>
                        </a:extLst>
                      </p:cNvPr>
                      <p:cNvSpPr txBox="1"/>
                      <p:nvPr/>
                    </p:nvSpPr>
                    <p:spPr>
                      <a:xfrm>
                        <a:off x="6500197" y="11337788"/>
                        <a:ext cx="471764" cy="230833"/>
                      </a:xfrm>
                      <a:prstGeom prst="rect">
                        <a:avLst/>
                      </a:prstGeom>
                      <a:noFill/>
                    </p:spPr>
                    <p:txBody>
                      <a:bodyPr wrap="none" rtlCol="0">
                        <a:spAutoFit/>
                      </a:bodyPr>
                      <a:lstStyle/>
                      <a:p>
                        <a:pPr algn="ctr"/>
                        <a:r>
                          <a:rPr lang="en-US" sz="2400" dirty="0"/>
                          <a:t>Like 3</a:t>
                        </a:r>
                      </a:p>
                    </p:txBody>
                  </p:sp>
                </p:grpSp>
                <p:pic>
                  <p:nvPicPr>
                    <p:cNvPr id="214" name="Graphic 213" descr="Open folder outline">
                      <a:extLst>
                        <a:ext uri="{FF2B5EF4-FFF2-40B4-BE49-F238E27FC236}">
                          <a16:creationId xmlns:a16="http://schemas.microsoft.com/office/drawing/2014/main" id="{5544828E-FA48-9782-F69F-68AE03EB3C0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765514" y="11382049"/>
                      <a:ext cx="365760" cy="365760"/>
                    </a:xfrm>
                    <a:prstGeom prst="rect">
                      <a:avLst/>
                    </a:prstGeom>
                  </p:spPr>
                </p:pic>
                <p:sp>
                  <p:nvSpPr>
                    <p:cNvPr id="215" name="TextBox 214">
                      <a:extLst>
                        <a:ext uri="{FF2B5EF4-FFF2-40B4-BE49-F238E27FC236}">
                          <a16:creationId xmlns:a16="http://schemas.microsoft.com/office/drawing/2014/main" id="{CD0BF820-077A-ECD7-A202-893A0A051A84}"/>
                        </a:ext>
                      </a:extLst>
                    </p:cNvPr>
                    <p:cNvSpPr txBox="1"/>
                    <p:nvPr/>
                  </p:nvSpPr>
                  <p:spPr>
                    <a:xfrm>
                      <a:off x="3069994" y="11402102"/>
                      <a:ext cx="2213206" cy="230833"/>
                    </a:xfrm>
                    <a:prstGeom prst="rect">
                      <a:avLst/>
                    </a:prstGeom>
                    <a:noFill/>
                  </p:spPr>
                  <p:txBody>
                    <a:bodyPr wrap="square">
                      <a:spAutoFit/>
                    </a:bodyPr>
                    <a:lstStyle/>
                    <a:p>
                      <a:r>
                        <a:rPr lang="en-US" sz="2400" dirty="0">
                          <a:solidFill>
                            <a:srgbClr val="042433"/>
                          </a:solidFill>
                        </a:rPr>
                        <a:t>app.bsky.feed.like</a:t>
                      </a:r>
                    </a:p>
                  </p:txBody>
                </p:sp>
              </p:grpSp>
              <p:cxnSp>
                <p:nvCxnSpPr>
                  <p:cNvPr id="226" name="Connector: Elbow 225">
                    <a:extLst>
                      <a:ext uri="{FF2B5EF4-FFF2-40B4-BE49-F238E27FC236}">
                        <a16:creationId xmlns:a16="http://schemas.microsoft.com/office/drawing/2014/main" id="{9754C852-087A-EBF7-76DE-62F9A678C491}"/>
                      </a:ext>
                    </a:extLst>
                  </p:cNvPr>
                  <p:cNvCxnSpPr>
                    <a:cxnSpLocks/>
                  </p:cNvCxnSpPr>
                  <p:nvPr/>
                </p:nvCxnSpPr>
                <p:spPr>
                  <a:xfrm rot="16200000" flipH="1">
                    <a:off x="2382673" y="11895301"/>
                    <a:ext cx="933900" cy="39782"/>
                  </a:xfrm>
                  <a:prstGeom prst="bentConnector2">
                    <a:avLst/>
                  </a:prstGeom>
                </p:spPr>
                <p:style>
                  <a:lnRef idx="2">
                    <a:schemeClr val="accent1"/>
                  </a:lnRef>
                  <a:fillRef idx="0">
                    <a:schemeClr val="accent1"/>
                  </a:fillRef>
                  <a:effectRef idx="1">
                    <a:schemeClr val="accent1"/>
                  </a:effectRef>
                  <a:fontRef idx="minor">
                    <a:schemeClr val="tx1"/>
                  </a:fontRef>
                </p:style>
              </p:cxnSp>
              <p:grpSp>
                <p:nvGrpSpPr>
                  <p:cNvPr id="229" name="Group 228">
                    <a:extLst>
                      <a:ext uri="{FF2B5EF4-FFF2-40B4-BE49-F238E27FC236}">
                        <a16:creationId xmlns:a16="http://schemas.microsoft.com/office/drawing/2014/main" id="{EEACFC47-E70B-2A42-E7BE-9900E2EFA09D}"/>
                      </a:ext>
                    </a:extLst>
                  </p:cNvPr>
                  <p:cNvGrpSpPr/>
                  <p:nvPr/>
                </p:nvGrpSpPr>
                <p:grpSpPr>
                  <a:xfrm>
                    <a:off x="2873471" y="12939076"/>
                    <a:ext cx="2517686" cy="365760"/>
                    <a:chOff x="2873471" y="12905742"/>
                    <a:chExt cx="2517686" cy="365760"/>
                  </a:xfrm>
                </p:grpSpPr>
                <p:pic>
                  <p:nvPicPr>
                    <p:cNvPr id="227" name="Graphic 226" descr="Open folder outline">
                      <a:extLst>
                        <a:ext uri="{FF2B5EF4-FFF2-40B4-BE49-F238E27FC236}">
                          <a16:creationId xmlns:a16="http://schemas.microsoft.com/office/drawing/2014/main" id="{E1E7BBD7-287B-5B44-7603-2199AC3A7F9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73471" y="12905742"/>
                      <a:ext cx="365760" cy="365760"/>
                    </a:xfrm>
                    <a:prstGeom prst="rect">
                      <a:avLst/>
                    </a:prstGeom>
                  </p:spPr>
                </p:pic>
                <p:sp>
                  <p:nvSpPr>
                    <p:cNvPr id="228" name="TextBox 227">
                      <a:extLst>
                        <a:ext uri="{FF2B5EF4-FFF2-40B4-BE49-F238E27FC236}">
                          <a16:creationId xmlns:a16="http://schemas.microsoft.com/office/drawing/2014/main" id="{2FF9BAA5-1F14-43CF-F61C-BF4392B82F25}"/>
                        </a:ext>
                      </a:extLst>
                    </p:cNvPr>
                    <p:cNvSpPr txBox="1"/>
                    <p:nvPr/>
                  </p:nvSpPr>
                  <p:spPr>
                    <a:xfrm>
                      <a:off x="3177951" y="12925795"/>
                      <a:ext cx="2213206" cy="230833"/>
                    </a:xfrm>
                    <a:prstGeom prst="rect">
                      <a:avLst/>
                    </a:prstGeom>
                    <a:noFill/>
                  </p:spPr>
                  <p:txBody>
                    <a:bodyPr wrap="square">
                      <a:spAutoFit/>
                    </a:bodyPr>
                    <a:lstStyle/>
                    <a:p>
                      <a:r>
                        <a:rPr lang="en-US" sz="2400" dirty="0">
                          <a:solidFill>
                            <a:srgbClr val="042433"/>
                          </a:solidFill>
                        </a:rPr>
                        <a:t>app.bsky.feed.repost</a:t>
                      </a:r>
                    </a:p>
                  </p:txBody>
                </p:sp>
              </p:grpSp>
              <p:grpSp>
                <p:nvGrpSpPr>
                  <p:cNvPr id="230" name="Group 229">
                    <a:extLst>
                      <a:ext uri="{FF2B5EF4-FFF2-40B4-BE49-F238E27FC236}">
                        <a16:creationId xmlns:a16="http://schemas.microsoft.com/office/drawing/2014/main" id="{D5EA5055-52E5-7A1F-F571-0C6B01C8573D}"/>
                      </a:ext>
                    </a:extLst>
                  </p:cNvPr>
                  <p:cNvGrpSpPr/>
                  <p:nvPr/>
                </p:nvGrpSpPr>
                <p:grpSpPr>
                  <a:xfrm>
                    <a:off x="2873471" y="13292923"/>
                    <a:ext cx="2517686" cy="365760"/>
                    <a:chOff x="2873471" y="12905742"/>
                    <a:chExt cx="2517686" cy="365760"/>
                  </a:xfrm>
                </p:grpSpPr>
                <p:pic>
                  <p:nvPicPr>
                    <p:cNvPr id="231" name="Graphic 230" descr="Open folder outline">
                      <a:extLst>
                        <a:ext uri="{FF2B5EF4-FFF2-40B4-BE49-F238E27FC236}">
                          <a16:creationId xmlns:a16="http://schemas.microsoft.com/office/drawing/2014/main" id="{AACAAE86-015A-0013-B52A-8F5747E155A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73471" y="12905742"/>
                      <a:ext cx="365760" cy="365760"/>
                    </a:xfrm>
                    <a:prstGeom prst="rect">
                      <a:avLst/>
                    </a:prstGeom>
                  </p:spPr>
                </p:pic>
                <p:sp>
                  <p:nvSpPr>
                    <p:cNvPr id="232" name="TextBox 231">
                      <a:extLst>
                        <a:ext uri="{FF2B5EF4-FFF2-40B4-BE49-F238E27FC236}">
                          <a16:creationId xmlns:a16="http://schemas.microsoft.com/office/drawing/2014/main" id="{B4BC2594-F2B0-C247-972B-7771AF27BAC9}"/>
                        </a:ext>
                      </a:extLst>
                    </p:cNvPr>
                    <p:cNvSpPr txBox="1"/>
                    <p:nvPr/>
                  </p:nvSpPr>
                  <p:spPr>
                    <a:xfrm>
                      <a:off x="3177951" y="12925795"/>
                      <a:ext cx="2213206" cy="230833"/>
                    </a:xfrm>
                    <a:prstGeom prst="rect">
                      <a:avLst/>
                    </a:prstGeom>
                    <a:noFill/>
                  </p:spPr>
                  <p:txBody>
                    <a:bodyPr wrap="square">
                      <a:spAutoFit/>
                    </a:bodyPr>
                    <a:lstStyle/>
                    <a:p>
                      <a:r>
                        <a:rPr lang="en-US" sz="2400" dirty="0">
                          <a:solidFill>
                            <a:srgbClr val="042433"/>
                          </a:solidFill>
                        </a:rPr>
                        <a:t>app.bsky.graph.block</a:t>
                      </a:r>
                    </a:p>
                  </p:txBody>
                </p:sp>
              </p:grpSp>
              <p:grpSp>
                <p:nvGrpSpPr>
                  <p:cNvPr id="233" name="Group 232">
                    <a:extLst>
                      <a:ext uri="{FF2B5EF4-FFF2-40B4-BE49-F238E27FC236}">
                        <a16:creationId xmlns:a16="http://schemas.microsoft.com/office/drawing/2014/main" id="{A0969F00-8179-E87B-C62C-C6688521E982}"/>
                      </a:ext>
                    </a:extLst>
                  </p:cNvPr>
                  <p:cNvGrpSpPr/>
                  <p:nvPr/>
                </p:nvGrpSpPr>
                <p:grpSpPr>
                  <a:xfrm>
                    <a:off x="2873471" y="13646769"/>
                    <a:ext cx="2517686" cy="365760"/>
                    <a:chOff x="2873471" y="12905742"/>
                    <a:chExt cx="2517686" cy="365760"/>
                  </a:xfrm>
                </p:grpSpPr>
                <p:pic>
                  <p:nvPicPr>
                    <p:cNvPr id="234" name="Graphic 233" descr="Open folder outline">
                      <a:extLst>
                        <a:ext uri="{FF2B5EF4-FFF2-40B4-BE49-F238E27FC236}">
                          <a16:creationId xmlns:a16="http://schemas.microsoft.com/office/drawing/2014/main" id="{B098BF73-93CF-4A85-781F-3221AF45FC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73471" y="12905742"/>
                      <a:ext cx="365760" cy="365760"/>
                    </a:xfrm>
                    <a:prstGeom prst="rect">
                      <a:avLst/>
                    </a:prstGeom>
                  </p:spPr>
                </p:pic>
                <p:sp>
                  <p:nvSpPr>
                    <p:cNvPr id="235" name="TextBox 234">
                      <a:extLst>
                        <a:ext uri="{FF2B5EF4-FFF2-40B4-BE49-F238E27FC236}">
                          <a16:creationId xmlns:a16="http://schemas.microsoft.com/office/drawing/2014/main" id="{6D9AC064-DAD0-D6B1-607B-E60E5D6964DF}"/>
                        </a:ext>
                      </a:extLst>
                    </p:cNvPr>
                    <p:cNvSpPr txBox="1"/>
                    <p:nvPr/>
                  </p:nvSpPr>
                  <p:spPr>
                    <a:xfrm>
                      <a:off x="3177951" y="12925795"/>
                      <a:ext cx="2213206" cy="230833"/>
                    </a:xfrm>
                    <a:prstGeom prst="rect">
                      <a:avLst/>
                    </a:prstGeom>
                    <a:noFill/>
                  </p:spPr>
                  <p:txBody>
                    <a:bodyPr wrap="square">
                      <a:spAutoFit/>
                    </a:bodyPr>
                    <a:lstStyle/>
                    <a:p>
                      <a:r>
                        <a:rPr lang="en-US" sz="2400" dirty="0">
                          <a:solidFill>
                            <a:srgbClr val="042433"/>
                          </a:solidFill>
                        </a:rPr>
                        <a:t>app.bsky.graph.follow</a:t>
                      </a:r>
                    </a:p>
                  </p:txBody>
                </p:sp>
              </p:grpSp>
              <p:grpSp>
                <p:nvGrpSpPr>
                  <p:cNvPr id="252" name="Group 251">
                    <a:extLst>
                      <a:ext uri="{FF2B5EF4-FFF2-40B4-BE49-F238E27FC236}">
                        <a16:creationId xmlns:a16="http://schemas.microsoft.com/office/drawing/2014/main" id="{BA98F8BF-08AD-819D-6BFE-033257D43189}"/>
                      </a:ext>
                    </a:extLst>
                  </p:cNvPr>
                  <p:cNvGrpSpPr/>
                  <p:nvPr/>
                </p:nvGrpSpPr>
                <p:grpSpPr>
                  <a:xfrm>
                    <a:off x="2971004" y="14154594"/>
                    <a:ext cx="219553" cy="45720"/>
                    <a:chOff x="5664994" y="8525695"/>
                    <a:chExt cx="219553" cy="45720"/>
                  </a:xfrm>
                </p:grpSpPr>
                <p:sp>
                  <p:nvSpPr>
                    <p:cNvPr id="253" name="Oval 252">
                      <a:extLst>
                        <a:ext uri="{FF2B5EF4-FFF2-40B4-BE49-F238E27FC236}">
                          <a16:creationId xmlns:a16="http://schemas.microsoft.com/office/drawing/2014/main" id="{726BA549-1C3A-E37B-0386-96BDAC52E7C0}"/>
                        </a:ext>
                      </a:extLst>
                    </p:cNvPr>
                    <p:cNvSpPr/>
                    <p:nvPr/>
                  </p:nvSpPr>
                  <p:spPr>
                    <a:xfrm>
                      <a:off x="5664994" y="8525695"/>
                      <a:ext cx="45720" cy="4572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254" name="Oval 253">
                      <a:extLst>
                        <a:ext uri="{FF2B5EF4-FFF2-40B4-BE49-F238E27FC236}">
                          <a16:creationId xmlns:a16="http://schemas.microsoft.com/office/drawing/2014/main" id="{188E6304-B82D-CAFD-3CCA-2F5E3045605C}"/>
                        </a:ext>
                      </a:extLst>
                    </p:cNvPr>
                    <p:cNvSpPr/>
                    <p:nvPr/>
                  </p:nvSpPr>
                  <p:spPr>
                    <a:xfrm>
                      <a:off x="5751911" y="8525695"/>
                      <a:ext cx="45720" cy="4572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255" name="Oval 254">
                      <a:extLst>
                        <a:ext uri="{FF2B5EF4-FFF2-40B4-BE49-F238E27FC236}">
                          <a16:creationId xmlns:a16="http://schemas.microsoft.com/office/drawing/2014/main" id="{EF03B1DD-7145-74EC-EC6F-2BCC783D64FB}"/>
                        </a:ext>
                      </a:extLst>
                    </p:cNvPr>
                    <p:cNvSpPr/>
                    <p:nvPr/>
                  </p:nvSpPr>
                  <p:spPr>
                    <a:xfrm>
                      <a:off x="5838827" y="8525695"/>
                      <a:ext cx="45720" cy="4572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7200"/>
                    </a:p>
                  </p:txBody>
                </p:sp>
              </p:grpSp>
              <p:cxnSp>
                <p:nvCxnSpPr>
                  <p:cNvPr id="257" name="Connector: Elbow 256">
                    <a:extLst>
                      <a:ext uri="{FF2B5EF4-FFF2-40B4-BE49-F238E27FC236}">
                        <a16:creationId xmlns:a16="http://schemas.microsoft.com/office/drawing/2014/main" id="{8CC1E3FE-88DC-98A1-66B1-B749597ADDF2}"/>
                      </a:ext>
                    </a:extLst>
                  </p:cNvPr>
                  <p:cNvCxnSpPr>
                    <a:cxnSpLocks/>
                  </p:cNvCxnSpPr>
                  <p:nvPr/>
                </p:nvCxnSpPr>
                <p:spPr>
                  <a:xfrm rot="16200000" flipH="1">
                    <a:off x="2012766" y="12265208"/>
                    <a:ext cx="1673714" cy="39782"/>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259" name="Connector: Elbow 258">
                    <a:extLst>
                      <a:ext uri="{FF2B5EF4-FFF2-40B4-BE49-F238E27FC236}">
                        <a16:creationId xmlns:a16="http://schemas.microsoft.com/office/drawing/2014/main" id="{4D28F631-34D4-3953-C0FA-E8F6470B678B}"/>
                      </a:ext>
                    </a:extLst>
                  </p:cNvPr>
                  <p:cNvCxnSpPr>
                    <a:cxnSpLocks/>
                  </p:cNvCxnSpPr>
                  <p:nvPr/>
                </p:nvCxnSpPr>
                <p:spPr>
                  <a:xfrm rot="16200000" flipH="1">
                    <a:off x="1835842" y="12438174"/>
                    <a:ext cx="2027562" cy="47696"/>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262" name="Connector: Elbow 261">
                    <a:extLst>
                      <a:ext uri="{FF2B5EF4-FFF2-40B4-BE49-F238E27FC236}">
                        <a16:creationId xmlns:a16="http://schemas.microsoft.com/office/drawing/2014/main" id="{9C3C7034-E7F7-F4A5-C455-69AC5EE65F56}"/>
                      </a:ext>
                    </a:extLst>
                  </p:cNvPr>
                  <p:cNvCxnSpPr>
                    <a:cxnSpLocks/>
                  </p:cNvCxnSpPr>
                  <p:nvPr/>
                </p:nvCxnSpPr>
                <p:spPr>
                  <a:xfrm rot="16200000" flipH="1">
                    <a:off x="1667855" y="12624033"/>
                    <a:ext cx="2363536" cy="47696"/>
                  </a:xfrm>
                  <a:prstGeom prst="bentConnector2">
                    <a:avLst/>
                  </a:prstGeom>
                </p:spPr>
                <p:style>
                  <a:lnRef idx="2">
                    <a:schemeClr val="accent1"/>
                  </a:lnRef>
                  <a:fillRef idx="0">
                    <a:schemeClr val="accent1"/>
                  </a:fillRef>
                  <a:effectRef idx="1">
                    <a:schemeClr val="accent1"/>
                  </a:effectRef>
                  <a:fontRef idx="minor">
                    <a:schemeClr val="tx1"/>
                  </a:fontRef>
                </p:style>
              </p:cxnSp>
            </p:grpSp>
            <p:cxnSp>
              <p:nvCxnSpPr>
                <p:cNvPr id="265" name="Straight Connector 264">
                  <a:extLst>
                    <a:ext uri="{FF2B5EF4-FFF2-40B4-BE49-F238E27FC236}">
                      <a16:creationId xmlns:a16="http://schemas.microsoft.com/office/drawing/2014/main" id="{51A69590-BB8E-EF82-D051-1A4A2116E5E5}"/>
                    </a:ext>
                  </a:extLst>
                </p:cNvPr>
                <p:cNvCxnSpPr>
                  <a:cxnSpLocks/>
                  <a:stCxn id="138" idx="3"/>
                </p:cNvCxnSpPr>
                <p:nvPr/>
              </p:nvCxnSpPr>
              <p:spPr>
                <a:xfrm>
                  <a:off x="1469837" y="11584307"/>
                  <a:ext cx="0" cy="238037"/>
                </a:xfrm>
                <a:prstGeom prst="line">
                  <a:avLst/>
                </a:prstGeom>
              </p:spPr>
              <p:style>
                <a:lnRef idx="2">
                  <a:schemeClr val="accent1"/>
                </a:lnRef>
                <a:fillRef idx="0">
                  <a:schemeClr val="accent1"/>
                </a:fillRef>
                <a:effectRef idx="1">
                  <a:schemeClr val="accent1"/>
                </a:effectRef>
                <a:fontRef idx="minor">
                  <a:schemeClr val="tx1"/>
                </a:fontRef>
              </p:style>
            </p:cxnSp>
          </p:grpSp>
          <p:sp>
            <p:nvSpPr>
              <p:cNvPr id="272" name="TextBox 271">
                <a:extLst>
                  <a:ext uri="{FF2B5EF4-FFF2-40B4-BE49-F238E27FC236}">
                    <a16:creationId xmlns:a16="http://schemas.microsoft.com/office/drawing/2014/main" id="{CFDC7483-8D0C-AEFC-8071-CBA534C8A687}"/>
                  </a:ext>
                </a:extLst>
              </p:cNvPr>
              <p:cNvSpPr txBox="1"/>
              <p:nvPr/>
            </p:nvSpPr>
            <p:spPr>
              <a:xfrm>
                <a:off x="1939417" y="11113597"/>
                <a:ext cx="2796395" cy="600165"/>
              </a:xfrm>
              <a:prstGeom prst="rect">
                <a:avLst/>
              </a:prstGeom>
              <a:noFill/>
            </p:spPr>
            <p:txBody>
              <a:bodyPr wrap="square" rtlCol="0">
                <a:spAutoFit/>
              </a:bodyPr>
              <a:lstStyle>
                <a:defPPr>
                  <a:defRPr lang="en-US"/>
                </a:defPPr>
                <a:lvl1pPr marL="171450" indent="-171450">
                  <a:buFont typeface="Arial" panose="020B0604020202020204" pitchFamily="34" charset="0"/>
                  <a:buChar char="•"/>
                  <a:defRPr sz="1200" b="1">
                    <a:latin typeface="Segoe UI" panose="020B0502040204020203" pitchFamily="34" charset="0"/>
                    <a:cs typeface="Segoe UI" panose="020B0502040204020203" pitchFamily="34" charset="0"/>
                  </a:defRPr>
                </a:lvl1pPr>
              </a:lstStyle>
              <a:p>
                <a:pPr marL="0" indent="0">
                  <a:buNone/>
                </a:pPr>
                <a:r>
                  <a:rPr lang="en-US" sz="2400" b="0" dirty="0"/>
                  <a:t>User (or bot) can write to their </a:t>
                </a:r>
                <a:r>
                  <a:rPr lang="en-US" sz="2400" dirty="0"/>
                  <a:t>data repo</a:t>
                </a:r>
                <a:r>
                  <a:rPr lang="en-US" sz="2400" b="0" dirty="0"/>
                  <a:t> and usually read from the </a:t>
                </a:r>
                <a:r>
                  <a:rPr lang="en-US" sz="2400" dirty="0"/>
                  <a:t>firehose</a:t>
                </a:r>
                <a:r>
                  <a:rPr lang="en-US" sz="2400" b="0" dirty="0"/>
                  <a:t>. Actual </a:t>
                </a:r>
                <a:r>
                  <a:rPr lang="en-US" sz="2400" dirty="0"/>
                  <a:t>record</a:t>
                </a:r>
                <a:r>
                  <a:rPr lang="en-US" sz="2400" b="0" dirty="0"/>
                  <a:t> keys are </a:t>
                </a:r>
                <a:r>
                  <a:rPr lang="en-US" sz="2400" dirty="0"/>
                  <a:t>TIDs</a:t>
                </a:r>
                <a:r>
                  <a:rPr lang="en-US" sz="2400" b="0" dirty="0"/>
                  <a:t>.</a:t>
                </a:r>
              </a:p>
            </p:txBody>
          </p:sp>
          <p:sp>
            <p:nvSpPr>
              <p:cNvPr id="287" name="TextBox 286">
                <a:extLst>
                  <a:ext uri="{FF2B5EF4-FFF2-40B4-BE49-F238E27FC236}">
                    <a16:creationId xmlns:a16="http://schemas.microsoft.com/office/drawing/2014/main" id="{B339034F-442D-B6B7-5931-E26DA2795014}"/>
                  </a:ext>
                </a:extLst>
              </p:cNvPr>
              <p:cNvSpPr txBox="1"/>
              <p:nvPr/>
            </p:nvSpPr>
            <p:spPr>
              <a:xfrm>
                <a:off x="220445" y="12387441"/>
                <a:ext cx="769960" cy="230833"/>
              </a:xfrm>
              <a:prstGeom prst="rect">
                <a:avLst/>
              </a:prstGeom>
              <a:noFill/>
            </p:spPr>
            <p:txBody>
              <a:bodyPr wrap="square" rtlCol="0">
                <a:spAutoFit/>
              </a:bodyPr>
              <a:lstStyle>
                <a:defPPr>
                  <a:defRPr lang="en-US"/>
                </a:defPPr>
                <a:lvl1pPr marL="171450" indent="-171450">
                  <a:buFont typeface="Arial" panose="020B0604020202020204" pitchFamily="34" charset="0"/>
                  <a:buChar char="•"/>
                  <a:defRPr sz="1200" b="1">
                    <a:latin typeface="Segoe UI" panose="020B0502040204020203" pitchFamily="34" charset="0"/>
                    <a:cs typeface="Segoe UI" panose="020B0502040204020203" pitchFamily="34" charset="0"/>
                  </a:defRPr>
                </a:lvl1pPr>
              </a:lstStyle>
              <a:p>
                <a:pPr marL="0" indent="0">
                  <a:buNone/>
                </a:pPr>
                <a:r>
                  <a:rPr lang="en-US" sz="2400" dirty="0"/>
                  <a:t>records</a:t>
                </a:r>
              </a:p>
            </p:txBody>
          </p:sp>
          <p:cxnSp>
            <p:nvCxnSpPr>
              <p:cNvPr id="289" name="Straight Arrow Connector 288">
                <a:extLst>
                  <a:ext uri="{FF2B5EF4-FFF2-40B4-BE49-F238E27FC236}">
                    <a16:creationId xmlns:a16="http://schemas.microsoft.com/office/drawing/2014/main" id="{30A7BA14-818A-E6FD-51D9-D06809986970}"/>
                  </a:ext>
                </a:extLst>
              </p:cNvPr>
              <p:cNvCxnSpPr>
                <a:cxnSpLocks/>
                <a:stCxn id="287" idx="3"/>
              </p:cNvCxnSpPr>
              <p:nvPr/>
            </p:nvCxnSpPr>
            <p:spPr>
              <a:xfrm>
                <a:off x="990405" y="12502858"/>
                <a:ext cx="615413" cy="12098"/>
              </a:xfrm>
              <a:prstGeom prst="straightConnector1">
                <a:avLst/>
              </a:prstGeom>
              <a:ln>
                <a:solidFill>
                  <a:schemeClr val="tx1">
                    <a:lumMod val="65000"/>
                    <a:lumOff val="35000"/>
                  </a:schemeClr>
                </a:solidFill>
                <a:tailEnd type="triangle"/>
              </a:ln>
            </p:spPr>
            <p:style>
              <a:lnRef idx="2">
                <a:schemeClr val="accent1"/>
              </a:lnRef>
              <a:fillRef idx="0">
                <a:schemeClr val="accent1"/>
              </a:fillRef>
              <a:effectRef idx="1">
                <a:schemeClr val="accent1"/>
              </a:effectRef>
              <a:fontRef idx="minor">
                <a:schemeClr val="tx1"/>
              </a:fontRef>
            </p:style>
          </p:cxnSp>
        </p:grpSp>
        <p:sp>
          <p:nvSpPr>
            <p:cNvPr id="313" name="TextBox 312">
              <a:extLst>
                <a:ext uri="{FF2B5EF4-FFF2-40B4-BE49-F238E27FC236}">
                  <a16:creationId xmlns:a16="http://schemas.microsoft.com/office/drawing/2014/main" id="{C27A2C05-F700-2F09-A962-73EBFA6C1330}"/>
                </a:ext>
              </a:extLst>
            </p:cNvPr>
            <p:cNvSpPr txBox="1"/>
            <p:nvPr/>
          </p:nvSpPr>
          <p:spPr>
            <a:xfrm>
              <a:off x="4841065" y="11084578"/>
              <a:ext cx="4864910" cy="4847481"/>
            </a:xfrm>
            <a:prstGeom prst="rect">
              <a:avLst/>
            </a:prstGeom>
            <a:noFill/>
          </p:spPr>
          <p:txBody>
            <a:bodyPr wrap="square" rtlCol="0">
              <a:spAutoFit/>
            </a:bodyPr>
            <a:lstStyle>
              <a:defPPr>
                <a:defRPr lang="en-US"/>
              </a:defPPr>
              <a:lvl1pPr marL="171450" indent="-171450">
                <a:buFont typeface="Arial" panose="020B0604020202020204" pitchFamily="34" charset="0"/>
                <a:buChar char="•"/>
                <a:defRPr sz="1200" b="1">
                  <a:latin typeface="Segoe UI" panose="020B0502040204020203" pitchFamily="34" charset="0"/>
                  <a:cs typeface="Segoe UI" panose="020B0502040204020203" pitchFamily="34" charset="0"/>
                </a:defRPr>
              </a:lvl1pPr>
            </a:lstStyle>
            <a:p>
              <a:pPr marL="0" indent="0">
                <a:buNone/>
              </a:pPr>
              <a:r>
                <a:rPr lang="en-US" sz="2400" dirty="0"/>
                <a:t>Connect to the Firehose or Jetstream via WebSockets.</a:t>
              </a:r>
            </a:p>
            <a:p>
              <a:pPr marL="0" indent="0">
                <a:buNone/>
              </a:pPr>
              <a:r>
                <a:rPr lang="en-US" sz="2400" b="0" dirty="0"/>
                <a:t>Public. No auth required.</a:t>
              </a:r>
            </a:p>
            <a:p>
              <a:pPr marL="0" indent="0">
                <a:buNone/>
              </a:pPr>
              <a:endParaRPr lang="en-US" sz="2400" b="0" dirty="0"/>
            </a:p>
            <a:p>
              <a:pPr marL="0" indent="0">
                <a:buNone/>
              </a:pPr>
              <a:r>
                <a:rPr lang="en-US" sz="2400" dirty="0"/>
                <a:t>Firehose</a:t>
              </a:r>
            </a:p>
            <a:p>
              <a:pPr marL="0" indent="0">
                <a:buNone/>
              </a:pPr>
              <a:r>
                <a:rPr lang="en-US" sz="2400" b="0" i="1" dirty="0"/>
                <a:t>Format:</a:t>
              </a:r>
              <a:r>
                <a:rPr lang="en-US" sz="2400" b="0" dirty="0"/>
                <a:t> DAG-CBOR</a:t>
              </a:r>
            </a:p>
            <a:p>
              <a:pPr marL="0" indent="0">
                <a:buNone/>
              </a:pPr>
              <a:r>
                <a:rPr lang="en-US" sz="2400" b="0" i="1" dirty="0"/>
                <a:t>Filter:</a:t>
              </a:r>
              <a:r>
                <a:rPr lang="en-US" sz="2400" b="0" dirty="0"/>
                <a:t> collections</a:t>
              </a:r>
            </a:p>
            <a:p>
              <a:pPr marL="0" indent="0">
                <a:buNone/>
              </a:pPr>
              <a:r>
                <a:rPr lang="en-US" sz="2400" b="0" i="1" dirty="0"/>
                <a:t>Endpoint:</a:t>
              </a:r>
              <a:r>
                <a:rPr lang="en-US" sz="2400" b="0" dirty="0"/>
                <a:t> wss://bsky.network</a:t>
              </a:r>
            </a:p>
            <a:p>
              <a:pPr marL="0" indent="0">
                <a:buNone/>
              </a:pPr>
              <a:r>
                <a:rPr lang="en-US" sz="2400" b="0" i="1" dirty="0"/>
                <a:t>Example:</a:t>
              </a:r>
            </a:p>
            <a:p>
              <a:r>
                <a:rPr lang="en-US" sz="2400" b="0" dirty="0"/>
                <a:t>wss://bsky.network/xrpc/com.atproto.sync.subscribeRepos</a:t>
              </a:r>
            </a:p>
            <a:p>
              <a:pPr marL="0" indent="0">
                <a:buNone/>
              </a:pPr>
              <a:endParaRPr lang="en-US" sz="2400" b="0" dirty="0"/>
            </a:p>
            <a:p>
              <a:pPr marL="0" indent="0">
                <a:buNone/>
              </a:pPr>
              <a:r>
                <a:rPr lang="en-US" sz="2400" dirty="0"/>
                <a:t>Jetstream</a:t>
              </a:r>
            </a:p>
            <a:p>
              <a:pPr marL="0" indent="0">
                <a:buNone/>
              </a:pPr>
              <a:r>
                <a:rPr lang="en-US" sz="2400" b="0" i="1" dirty="0"/>
                <a:t>Format:</a:t>
              </a:r>
              <a:r>
                <a:rPr lang="en-US" sz="2400" b="0" dirty="0"/>
                <a:t> JSON</a:t>
              </a:r>
            </a:p>
            <a:p>
              <a:pPr marL="0" indent="0">
                <a:buNone/>
              </a:pPr>
              <a:r>
                <a:rPr lang="en-US" sz="2400" b="0" i="1" dirty="0"/>
                <a:t>Filter:</a:t>
              </a:r>
              <a:r>
                <a:rPr lang="en-US" sz="2400" b="0" dirty="0"/>
                <a:t> collection(s) AND/OR DID(s)</a:t>
              </a:r>
            </a:p>
            <a:p>
              <a:pPr marL="0" indent="0">
                <a:buNone/>
              </a:pPr>
              <a:r>
                <a:rPr lang="en-US" sz="2400" b="0" i="1" dirty="0"/>
                <a:t>Endpoints:</a:t>
              </a:r>
            </a:p>
            <a:p>
              <a:r>
                <a:rPr lang="en-US" sz="2400" b="0" dirty="0"/>
                <a:t>wss://</a:t>
              </a:r>
              <a:r>
                <a:rPr lang="en-US" sz="2400" dirty="0"/>
                <a:t>jetstream1.us-east</a:t>
              </a:r>
              <a:r>
                <a:rPr lang="en-US" sz="2400" b="0" dirty="0"/>
                <a:t>.bsky.network (also jetstream2.us-east, jetstream1.us-west, jetstream2.us-west)</a:t>
              </a:r>
            </a:p>
            <a:p>
              <a:pPr marL="0" indent="0">
                <a:buNone/>
              </a:pPr>
              <a:r>
                <a:rPr lang="en-US" sz="2400" b="0" i="1" dirty="0"/>
                <a:t>Examples:</a:t>
              </a:r>
              <a:endParaRPr lang="en-US" sz="2400" i="1" dirty="0"/>
            </a:p>
            <a:p>
              <a:r>
                <a:rPr lang="en-US" sz="2400" b="0" dirty="0"/>
                <a:t>wss://jetstream2.us-east.bsky.network/subscribe?wantedCollections=app.bsky.feed.post</a:t>
              </a:r>
            </a:p>
            <a:p>
              <a:r>
                <a:rPr lang="en-US" sz="2400" b="0" dirty="0"/>
                <a:t>wss://jetstream1.us-west.bsky.network/subscribe? wantedDids=did:plc:xxxxxxxxxxxxxxxxxxxxxxxx</a:t>
              </a:r>
            </a:p>
            <a:p>
              <a:pPr marL="0" indent="0">
                <a:buNone/>
              </a:pPr>
              <a:endParaRPr lang="en-US" sz="2400" b="0" dirty="0"/>
            </a:p>
            <a:p>
              <a:pPr marL="0" indent="0">
                <a:buNone/>
              </a:pPr>
              <a:endParaRPr lang="en-US" sz="2400" b="0" dirty="0"/>
            </a:p>
            <a:p>
              <a:endParaRPr lang="en-US" sz="2400" b="0" dirty="0"/>
            </a:p>
            <a:p>
              <a:endParaRPr lang="en-US" sz="2400" b="0" dirty="0"/>
            </a:p>
          </p:txBody>
        </p:sp>
      </p:grpSp>
      <p:sp>
        <p:nvSpPr>
          <p:cNvPr id="314" name="TextBox 313">
            <a:extLst>
              <a:ext uri="{FF2B5EF4-FFF2-40B4-BE49-F238E27FC236}">
                <a16:creationId xmlns:a16="http://schemas.microsoft.com/office/drawing/2014/main" id="{B8B38894-5C8D-9681-DDEE-877F219F9E32}"/>
              </a:ext>
            </a:extLst>
          </p:cNvPr>
          <p:cNvSpPr txBox="1"/>
          <p:nvPr/>
        </p:nvSpPr>
        <p:spPr>
          <a:xfrm>
            <a:off x="16181080" y="12396077"/>
            <a:ext cx="3364639" cy="954107"/>
          </a:xfrm>
          <a:prstGeom prst="rect">
            <a:avLst/>
          </a:prstGeom>
          <a:noFill/>
        </p:spPr>
        <p:txBody>
          <a:bodyPr wrap="none" rtlCol="0">
            <a:spAutoFit/>
          </a:bodyPr>
          <a:lstStyle/>
          <a:p>
            <a:pPr algn="ctr"/>
            <a:r>
              <a:rPr lang="en-US" sz="3200" b="1" dirty="0"/>
              <a:t>Consumers</a:t>
            </a:r>
          </a:p>
          <a:p>
            <a:pPr algn="ctr"/>
            <a:r>
              <a:rPr lang="en-US" sz="2400" b="1" dirty="0"/>
              <a:t>of Firehose / Jetstream</a:t>
            </a:r>
            <a:endParaRPr lang="en-US" sz="2200" b="1" dirty="0"/>
          </a:p>
        </p:txBody>
      </p:sp>
      <p:sp>
        <p:nvSpPr>
          <p:cNvPr id="319" name="Rectangle: Rounded Corners 318">
            <a:extLst>
              <a:ext uri="{FF2B5EF4-FFF2-40B4-BE49-F238E27FC236}">
                <a16:creationId xmlns:a16="http://schemas.microsoft.com/office/drawing/2014/main" id="{06B73CAC-4DFC-C6AA-905E-5E120832BAD7}"/>
              </a:ext>
            </a:extLst>
          </p:cNvPr>
          <p:cNvSpPr/>
          <p:nvPr/>
        </p:nvSpPr>
        <p:spPr>
          <a:xfrm>
            <a:off x="16653823" y="13743410"/>
            <a:ext cx="2495534" cy="940532"/>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dirty="0"/>
              <a:t>Bluesky</a:t>
            </a:r>
          </a:p>
          <a:p>
            <a:pPr algn="ctr"/>
            <a:r>
              <a:rPr lang="en-US" sz="2800" dirty="0"/>
              <a:t>App View </a:t>
            </a:r>
          </a:p>
        </p:txBody>
      </p:sp>
      <p:sp>
        <p:nvSpPr>
          <p:cNvPr id="320" name="Rectangle: Rounded Corners 319">
            <a:extLst>
              <a:ext uri="{FF2B5EF4-FFF2-40B4-BE49-F238E27FC236}">
                <a16:creationId xmlns:a16="http://schemas.microsoft.com/office/drawing/2014/main" id="{FE9699E9-9DC0-314A-0781-20D69F18AC64}"/>
              </a:ext>
            </a:extLst>
          </p:cNvPr>
          <p:cNvSpPr/>
          <p:nvPr/>
        </p:nvSpPr>
        <p:spPr>
          <a:xfrm>
            <a:off x="16653823" y="14973616"/>
            <a:ext cx="2495534" cy="940532"/>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dirty="0"/>
              <a:t>Custom</a:t>
            </a:r>
          </a:p>
          <a:p>
            <a:pPr algn="ctr"/>
            <a:r>
              <a:rPr lang="en-US" sz="2800" dirty="0"/>
              <a:t>App View </a:t>
            </a:r>
          </a:p>
        </p:txBody>
      </p:sp>
      <p:sp>
        <p:nvSpPr>
          <p:cNvPr id="321" name="Rectangle: Rounded Corners 320">
            <a:extLst>
              <a:ext uri="{FF2B5EF4-FFF2-40B4-BE49-F238E27FC236}">
                <a16:creationId xmlns:a16="http://schemas.microsoft.com/office/drawing/2014/main" id="{86ECE3AA-AAE1-7A61-2F5A-BB7185B99A51}"/>
              </a:ext>
            </a:extLst>
          </p:cNvPr>
          <p:cNvSpPr/>
          <p:nvPr/>
        </p:nvSpPr>
        <p:spPr>
          <a:xfrm>
            <a:off x="16653823" y="16203822"/>
            <a:ext cx="2495534" cy="940532"/>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dirty="0"/>
              <a:t>Labeler</a:t>
            </a:r>
          </a:p>
        </p:txBody>
      </p:sp>
      <p:sp>
        <p:nvSpPr>
          <p:cNvPr id="322" name="Rectangle: Rounded Corners 321">
            <a:extLst>
              <a:ext uri="{FF2B5EF4-FFF2-40B4-BE49-F238E27FC236}">
                <a16:creationId xmlns:a16="http://schemas.microsoft.com/office/drawing/2014/main" id="{A0A7EFE1-9642-3367-68C0-2800FB78B6FA}"/>
              </a:ext>
            </a:extLst>
          </p:cNvPr>
          <p:cNvSpPr/>
          <p:nvPr/>
        </p:nvSpPr>
        <p:spPr>
          <a:xfrm>
            <a:off x="16653823" y="17434028"/>
            <a:ext cx="2495534" cy="940532"/>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dirty="0"/>
              <a:t>Feed Generator</a:t>
            </a:r>
          </a:p>
        </p:txBody>
      </p:sp>
      <p:sp>
        <p:nvSpPr>
          <p:cNvPr id="323" name="Rectangle: Rounded Corners 322">
            <a:extLst>
              <a:ext uri="{FF2B5EF4-FFF2-40B4-BE49-F238E27FC236}">
                <a16:creationId xmlns:a16="http://schemas.microsoft.com/office/drawing/2014/main" id="{14B48D14-D853-FAAC-B3D3-6601EB0560B0}"/>
              </a:ext>
            </a:extLst>
          </p:cNvPr>
          <p:cNvSpPr/>
          <p:nvPr/>
        </p:nvSpPr>
        <p:spPr>
          <a:xfrm>
            <a:off x="16653823" y="18664234"/>
            <a:ext cx="2495534" cy="940532"/>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dirty="0"/>
              <a:t>Bot</a:t>
            </a:r>
          </a:p>
        </p:txBody>
      </p:sp>
      <p:sp>
        <p:nvSpPr>
          <p:cNvPr id="324" name="Rectangle: Rounded Corners 323">
            <a:extLst>
              <a:ext uri="{FF2B5EF4-FFF2-40B4-BE49-F238E27FC236}">
                <a16:creationId xmlns:a16="http://schemas.microsoft.com/office/drawing/2014/main" id="{20B8F03C-0858-7AB0-E199-9CC8E2A66441}"/>
              </a:ext>
            </a:extLst>
          </p:cNvPr>
          <p:cNvSpPr/>
          <p:nvPr/>
        </p:nvSpPr>
        <p:spPr>
          <a:xfrm>
            <a:off x="16653823" y="19894440"/>
            <a:ext cx="2495534" cy="940532"/>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dirty="0"/>
              <a:t>App</a:t>
            </a:r>
          </a:p>
        </p:txBody>
      </p:sp>
    </p:spTree>
    <p:extLst>
      <p:ext uri="{BB962C8B-B14F-4D97-AF65-F5344CB8AC3E}">
        <p14:creationId xmlns:p14="http://schemas.microsoft.com/office/powerpoint/2010/main" val="4269470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DE4AA-3CE4-A893-2FE1-7C154CE1057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A19B996-6979-09EE-99D6-FA7766831E5D}"/>
              </a:ext>
            </a:extLst>
          </p:cNvPr>
          <p:cNvSpPr txBox="1"/>
          <p:nvPr/>
        </p:nvSpPr>
        <p:spPr>
          <a:xfrm>
            <a:off x="3029885" y="300931"/>
            <a:ext cx="14057053" cy="1200329"/>
          </a:xfrm>
          <a:prstGeom prst="rect">
            <a:avLst/>
          </a:prstGeom>
          <a:noFill/>
        </p:spPr>
        <p:txBody>
          <a:bodyPr wrap="none" rtlCol="0">
            <a:spAutoFit/>
          </a:bodyPr>
          <a:lstStyle/>
          <a:p>
            <a:pPr algn="ctr"/>
            <a:r>
              <a:rPr lang="en-US" sz="7200" dirty="0">
                <a:latin typeface="Segoe UI Black" panose="020B0A02040204020203" pitchFamily="34" charset="0"/>
                <a:ea typeface="Segoe UI Black" panose="020B0A02040204020203" pitchFamily="34" charset="0"/>
                <a:cs typeface="Segoe UI" panose="020B0502040204020203" pitchFamily="34" charset="0"/>
              </a:rPr>
              <a:t>Bluesky Developer Guide </a:t>
            </a:r>
            <a:r>
              <a:rPr lang="en-US" sz="4800" dirty="0">
                <a:latin typeface="Segoe UI Black" panose="020B0A02040204020203" pitchFamily="34" charset="0"/>
                <a:ea typeface="Segoe UI Black" panose="020B0A02040204020203" pitchFamily="34" charset="0"/>
                <a:cs typeface="Segoe UI" panose="020B0502040204020203" pitchFamily="34" charset="0"/>
              </a:rPr>
              <a:t>(2 of 2)</a:t>
            </a:r>
          </a:p>
        </p:txBody>
      </p:sp>
      <p:sp>
        <p:nvSpPr>
          <p:cNvPr id="7" name="TextBox 6">
            <a:extLst>
              <a:ext uri="{FF2B5EF4-FFF2-40B4-BE49-F238E27FC236}">
                <a16:creationId xmlns:a16="http://schemas.microsoft.com/office/drawing/2014/main" id="{D7EF0C52-1092-EA57-86C9-CF5C364727C1}"/>
              </a:ext>
            </a:extLst>
          </p:cNvPr>
          <p:cNvSpPr txBox="1"/>
          <p:nvPr/>
        </p:nvSpPr>
        <p:spPr>
          <a:xfrm>
            <a:off x="676276" y="1754146"/>
            <a:ext cx="7391400" cy="923330"/>
          </a:xfrm>
          <a:prstGeom prst="rect">
            <a:avLst/>
          </a:prstGeom>
          <a:noFill/>
        </p:spPr>
        <p:txBody>
          <a:bodyPr wrap="square" rtlCol="0">
            <a:spAutoFit/>
          </a:bodyPr>
          <a:lstStyle/>
          <a:p>
            <a:r>
              <a:rPr lang="en-US" sz="5400" dirty="0">
                <a:latin typeface="Segoe UI Semibold" panose="020B0702040204020203" pitchFamily="34" charset="0"/>
                <a:cs typeface="Segoe UI Semibold" panose="020B0702040204020203" pitchFamily="34" charset="0"/>
              </a:rPr>
              <a:t>Project Ideas</a:t>
            </a:r>
          </a:p>
        </p:txBody>
      </p:sp>
      <p:grpSp>
        <p:nvGrpSpPr>
          <p:cNvPr id="153" name="Group 152">
            <a:extLst>
              <a:ext uri="{FF2B5EF4-FFF2-40B4-BE49-F238E27FC236}">
                <a16:creationId xmlns:a16="http://schemas.microsoft.com/office/drawing/2014/main" id="{961F8939-A918-6F26-78EC-11BFEDDCE9D8}"/>
              </a:ext>
            </a:extLst>
          </p:cNvPr>
          <p:cNvGrpSpPr/>
          <p:nvPr/>
        </p:nvGrpSpPr>
        <p:grpSpPr>
          <a:xfrm>
            <a:off x="1266146" y="6609936"/>
            <a:ext cx="17316448" cy="2437294"/>
            <a:chOff x="633073" y="3304968"/>
            <a:chExt cx="8658224" cy="1218647"/>
          </a:xfrm>
        </p:grpSpPr>
        <p:sp>
          <p:nvSpPr>
            <p:cNvPr id="8" name="TextBox 7">
              <a:extLst>
                <a:ext uri="{FF2B5EF4-FFF2-40B4-BE49-F238E27FC236}">
                  <a16:creationId xmlns:a16="http://schemas.microsoft.com/office/drawing/2014/main" id="{E7428D05-87EE-1DEB-B4A7-217B4CA4EA61}"/>
                </a:ext>
              </a:extLst>
            </p:cNvPr>
            <p:cNvSpPr txBox="1"/>
            <p:nvPr/>
          </p:nvSpPr>
          <p:spPr>
            <a:xfrm>
              <a:off x="633073" y="3304968"/>
              <a:ext cx="3695700" cy="261610"/>
            </a:xfrm>
            <a:prstGeom prst="rect">
              <a:avLst/>
            </a:prstGeom>
            <a:noFill/>
          </p:spPr>
          <p:txBody>
            <a:bodyPr wrap="square" rtlCol="0">
              <a:spAutoFit/>
            </a:bodyPr>
            <a:lstStyle/>
            <a:p>
              <a:r>
                <a:rPr lang="en-US" sz="2800" dirty="0">
                  <a:latin typeface="Segoe UI" panose="020B0502040204020203" pitchFamily="34" charset="0"/>
                  <a:cs typeface="Segoe UI" panose="020B0502040204020203" pitchFamily="34" charset="0"/>
                </a:rPr>
                <a:t>Scheduled Content Bot</a:t>
              </a:r>
            </a:p>
          </p:txBody>
        </p:sp>
        <p:sp>
          <p:nvSpPr>
            <p:cNvPr id="9" name="TextBox 8">
              <a:extLst>
                <a:ext uri="{FF2B5EF4-FFF2-40B4-BE49-F238E27FC236}">
                  <a16:creationId xmlns:a16="http://schemas.microsoft.com/office/drawing/2014/main" id="{0979A667-5731-66A2-D085-77F7523DF55F}"/>
                </a:ext>
              </a:extLst>
            </p:cNvPr>
            <p:cNvSpPr txBox="1"/>
            <p:nvPr/>
          </p:nvSpPr>
          <p:spPr>
            <a:xfrm>
              <a:off x="792141" y="3612745"/>
              <a:ext cx="8499156" cy="415499"/>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Bot that wakes up periodically to post content to a bot’s data repo. Content can be from RSS, APIs, etc. Example: Daily Facts</a:t>
              </a:r>
            </a:p>
            <a:p>
              <a:r>
                <a:rPr lang="en-US" sz="2400" dirty="0">
                  <a:latin typeface="Segoe UI" panose="020B0502040204020203" pitchFamily="34" charset="0"/>
                  <a:cs typeface="Segoe UI" panose="020B0502040204020203" pitchFamily="34" charset="0"/>
                </a:rPr>
                <a:t>Difficulty: Easy | Cost: Low | Requires Bluesky Account: Yes</a:t>
              </a:r>
            </a:p>
          </p:txBody>
        </p:sp>
        <p:grpSp>
          <p:nvGrpSpPr>
            <p:cNvPr id="152" name="Group 151">
              <a:extLst>
                <a:ext uri="{FF2B5EF4-FFF2-40B4-BE49-F238E27FC236}">
                  <a16:creationId xmlns:a16="http://schemas.microsoft.com/office/drawing/2014/main" id="{DAFDD89D-555D-BAFD-80AD-94AF3411B106}"/>
                </a:ext>
              </a:extLst>
            </p:cNvPr>
            <p:cNvGrpSpPr/>
            <p:nvPr/>
          </p:nvGrpSpPr>
          <p:grpSpPr>
            <a:xfrm>
              <a:off x="1090272" y="4042821"/>
              <a:ext cx="4544378" cy="480794"/>
              <a:chOff x="1090272" y="4042821"/>
              <a:chExt cx="4544378" cy="480794"/>
            </a:xfrm>
          </p:grpSpPr>
          <p:pic>
            <p:nvPicPr>
              <p:cNvPr id="11" name="Graphic 10" descr="Clock with solid fill">
                <a:extLst>
                  <a:ext uri="{FF2B5EF4-FFF2-40B4-BE49-F238E27FC236}">
                    <a16:creationId xmlns:a16="http://schemas.microsoft.com/office/drawing/2014/main" id="{C5FC767D-2D2F-56C7-52F1-87E8BC17D6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272" y="4118802"/>
                <a:ext cx="404813" cy="404813"/>
              </a:xfrm>
              <a:prstGeom prst="rect">
                <a:avLst/>
              </a:prstGeom>
            </p:spPr>
          </p:pic>
          <p:sp>
            <p:nvSpPr>
              <p:cNvPr id="12" name="Rectangle: Rounded Corners 11">
                <a:extLst>
                  <a:ext uri="{FF2B5EF4-FFF2-40B4-BE49-F238E27FC236}">
                    <a16:creationId xmlns:a16="http://schemas.microsoft.com/office/drawing/2014/main" id="{C609F9B6-D794-62CE-A5A8-1A2F92233A78}"/>
                  </a:ext>
                </a:extLst>
              </p:cNvPr>
              <p:cNvSpPr/>
              <p:nvPr/>
            </p:nvSpPr>
            <p:spPr>
              <a:xfrm>
                <a:off x="1880848" y="4175952"/>
                <a:ext cx="881062" cy="290513"/>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800" dirty="0"/>
                  <a:t>Bot</a:t>
                </a:r>
              </a:p>
            </p:txBody>
          </p:sp>
          <p:grpSp>
            <p:nvGrpSpPr>
              <p:cNvPr id="18" name="Group 17">
                <a:extLst>
                  <a:ext uri="{FF2B5EF4-FFF2-40B4-BE49-F238E27FC236}">
                    <a16:creationId xmlns:a16="http://schemas.microsoft.com/office/drawing/2014/main" id="{44485B89-4DED-7077-32CF-57373873CD2D}"/>
                  </a:ext>
                </a:extLst>
              </p:cNvPr>
              <p:cNvGrpSpPr/>
              <p:nvPr/>
            </p:nvGrpSpPr>
            <p:grpSpPr>
              <a:xfrm>
                <a:off x="4798502" y="4042821"/>
                <a:ext cx="836148" cy="431996"/>
                <a:chOff x="4526427" y="7098176"/>
                <a:chExt cx="836148" cy="431996"/>
              </a:xfrm>
            </p:grpSpPr>
            <p:sp>
              <p:nvSpPr>
                <p:cNvPr id="13" name="Cylinder 12">
                  <a:extLst>
                    <a:ext uri="{FF2B5EF4-FFF2-40B4-BE49-F238E27FC236}">
                      <a16:creationId xmlns:a16="http://schemas.microsoft.com/office/drawing/2014/main" id="{14067C68-7EE9-7784-4AEC-7DAF1496A035}"/>
                    </a:ext>
                  </a:extLst>
                </p:cNvPr>
                <p:cNvSpPr/>
                <p:nvPr/>
              </p:nvSpPr>
              <p:spPr>
                <a:xfrm>
                  <a:off x="4633913" y="7191375"/>
                  <a:ext cx="728662" cy="33879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Repo</a:t>
                  </a:r>
                </a:p>
              </p:txBody>
            </p:sp>
            <p:grpSp>
              <p:nvGrpSpPr>
                <p:cNvPr id="17" name="Group 16">
                  <a:extLst>
                    <a:ext uri="{FF2B5EF4-FFF2-40B4-BE49-F238E27FC236}">
                      <a16:creationId xmlns:a16="http://schemas.microsoft.com/office/drawing/2014/main" id="{9B3911A5-D785-927C-36E5-3A6650128AFE}"/>
                    </a:ext>
                  </a:extLst>
                </p:cNvPr>
                <p:cNvGrpSpPr/>
                <p:nvPr/>
              </p:nvGrpSpPr>
              <p:grpSpPr>
                <a:xfrm>
                  <a:off x="4526427" y="7098176"/>
                  <a:ext cx="214972" cy="214972"/>
                  <a:chOff x="6486525" y="7315200"/>
                  <a:chExt cx="214972" cy="214972"/>
                </a:xfrm>
              </p:grpSpPr>
              <p:sp>
                <p:nvSpPr>
                  <p:cNvPr id="16" name="Oval 15">
                    <a:extLst>
                      <a:ext uri="{FF2B5EF4-FFF2-40B4-BE49-F238E27FC236}">
                        <a16:creationId xmlns:a16="http://schemas.microsoft.com/office/drawing/2014/main" id="{F41D407D-3826-C39F-7532-3829BF99AD0A}"/>
                      </a:ext>
                    </a:extLst>
                  </p:cNvPr>
                  <p:cNvSpPr/>
                  <p:nvPr/>
                </p:nvSpPr>
                <p:spPr>
                  <a:xfrm>
                    <a:off x="6486525" y="7315200"/>
                    <a:ext cx="214972" cy="2149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7200"/>
                  </a:p>
                </p:txBody>
              </p:sp>
              <p:pic>
                <p:nvPicPr>
                  <p:cNvPr id="15" name="Graphic 14" descr="User with solid fill">
                    <a:extLst>
                      <a:ext uri="{FF2B5EF4-FFF2-40B4-BE49-F238E27FC236}">
                        <a16:creationId xmlns:a16="http://schemas.microsoft.com/office/drawing/2014/main" id="{748B56C4-8739-5A98-03BC-C94783BE0E5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97570" y="7315200"/>
                    <a:ext cx="192881" cy="192881"/>
                  </a:xfrm>
                  <a:prstGeom prst="rect">
                    <a:avLst/>
                  </a:prstGeom>
                </p:spPr>
              </p:pic>
            </p:grpSp>
          </p:grpSp>
          <p:cxnSp>
            <p:nvCxnSpPr>
              <p:cNvPr id="20" name="Straight Arrow Connector 19">
                <a:extLst>
                  <a:ext uri="{FF2B5EF4-FFF2-40B4-BE49-F238E27FC236}">
                    <a16:creationId xmlns:a16="http://schemas.microsoft.com/office/drawing/2014/main" id="{DEA83E16-B7F0-0F9B-9C81-EFED16401946}"/>
                  </a:ext>
                </a:extLst>
              </p:cNvPr>
              <p:cNvCxnSpPr>
                <a:cxnSpLocks/>
                <a:stCxn id="11" idx="3"/>
                <a:endCxn id="12" idx="1"/>
              </p:cNvCxnSpPr>
              <p:nvPr/>
            </p:nvCxnSpPr>
            <p:spPr>
              <a:xfrm>
                <a:off x="1495085" y="4321209"/>
                <a:ext cx="38576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18B92FE8-E467-5FE3-AB45-FCF6DE4F17B8}"/>
                  </a:ext>
                </a:extLst>
              </p:cNvPr>
              <p:cNvCxnSpPr>
                <a:cxnSpLocks/>
                <a:stCxn id="12" idx="3"/>
                <a:endCxn id="13" idx="2"/>
              </p:cNvCxnSpPr>
              <p:nvPr/>
            </p:nvCxnSpPr>
            <p:spPr>
              <a:xfrm flipV="1">
                <a:off x="2761910" y="4305419"/>
                <a:ext cx="2144078" cy="157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85EFC948-7C23-8C28-C9A7-8D9C60E091E7}"/>
                  </a:ext>
                </a:extLst>
              </p:cNvPr>
              <p:cNvSpPr txBox="1"/>
              <p:nvPr/>
            </p:nvSpPr>
            <p:spPr>
              <a:xfrm>
                <a:off x="2920703" y="4094135"/>
                <a:ext cx="1706044" cy="215444"/>
              </a:xfrm>
              <a:prstGeom prst="rect">
                <a:avLst/>
              </a:prstGeom>
              <a:noFill/>
            </p:spPr>
            <p:txBody>
              <a:bodyPr wrap="none" rtlCol="0">
                <a:spAutoFit/>
              </a:bodyPr>
              <a:lstStyle/>
              <a:p>
                <a:r>
                  <a:rPr lang="en-US" sz="2200" dirty="0"/>
                  <a:t>create: app.bsky.feed.post</a:t>
                </a:r>
              </a:p>
            </p:txBody>
          </p:sp>
        </p:grpSp>
      </p:grpSp>
      <p:grpSp>
        <p:nvGrpSpPr>
          <p:cNvPr id="133" name="Group 132">
            <a:extLst>
              <a:ext uri="{FF2B5EF4-FFF2-40B4-BE49-F238E27FC236}">
                <a16:creationId xmlns:a16="http://schemas.microsoft.com/office/drawing/2014/main" id="{F7186B1E-1012-440F-CFE0-A2A16E642C20}"/>
              </a:ext>
            </a:extLst>
          </p:cNvPr>
          <p:cNvGrpSpPr/>
          <p:nvPr/>
        </p:nvGrpSpPr>
        <p:grpSpPr>
          <a:xfrm>
            <a:off x="1266146" y="9312328"/>
            <a:ext cx="17316448" cy="3629530"/>
            <a:chOff x="338138" y="2726464"/>
            <a:chExt cx="8658224" cy="1814765"/>
          </a:xfrm>
        </p:grpSpPr>
        <p:sp>
          <p:nvSpPr>
            <p:cNvPr id="33" name="TextBox 32">
              <a:extLst>
                <a:ext uri="{FF2B5EF4-FFF2-40B4-BE49-F238E27FC236}">
                  <a16:creationId xmlns:a16="http://schemas.microsoft.com/office/drawing/2014/main" id="{0C9ADBAE-EF71-E651-8B2A-98A6DE758807}"/>
                </a:ext>
              </a:extLst>
            </p:cNvPr>
            <p:cNvSpPr txBox="1"/>
            <p:nvPr/>
          </p:nvSpPr>
          <p:spPr>
            <a:xfrm>
              <a:off x="338138" y="2726464"/>
              <a:ext cx="3695700" cy="261610"/>
            </a:xfrm>
            <a:prstGeom prst="rect">
              <a:avLst/>
            </a:prstGeom>
            <a:noFill/>
          </p:spPr>
          <p:txBody>
            <a:bodyPr wrap="square" rtlCol="0">
              <a:spAutoFit/>
            </a:bodyPr>
            <a:lstStyle/>
            <a:p>
              <a:r>
                <a:rPr lang="en-US" sz="2800" dirty="0">
                  <a:latin typeface="Segoe UI" panose="020B0502040204020203" pitchFamily="34" charset="0"/>
                  <a:cs typeface="Segoe UI" panose="020B0502040204020203" pitchFamily="34" charset="0"/>
                </a:rPr>
                <a:t>Interactive Bot</a:t>
              </a:r>
            </a:p>
          </p:txBody>
        </p:sp>
        <p:sp>
          <p:nvSpPr>
            <p:cNvPr id="34" name="TextBox 33">
              <a:extLst>
                <a:ext uri="{FF2B5EF4-FFF2-40B4-BE49-F238E27FC236}">
                  <a16:creationId xmlns:a16="http://schemas.microsoft.com/office/drawing/2014/main" id="{20CE80D2-9BCA-788F-DD3A-D4EEF0238B1C}"/>
                </a:ext>
              </a:extLst>
            </p:cNvPr>
            <p:cNvSpPr txBox="1"/>
            <p:nvPr/>
          </p:nvSpPr>
          <p:spPr>
            <a:xfrm>
              <a:off x="497206" y="3034241"/>
              <a:ext cx="8499156" cy="6001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A bot that is continually listening for events from the Firehose (or Jetstream) and responds. The bot could like, repost, follow and more but needs to be in response to a user’s action with the bot account. Example: Q&amp;A bot</a:t>
              </a:r>
            </a:p>
            <a:p>
              <a:r>
                <a:rPr lang="en-US" sz="2400" dirty="0">
                  <a:latin typeface="Segoe UI" panose="020B0502040204020203" pitchFamily="34" charset="0"/>
                  <a:cs typeface="Segoe UI" panose="020B0502040204020203" pitchFamily="34" charset="0"/>
                </a:rPr>
                <a:t>Difficulty: Medium | Cost: Medium | Requires Bluesky Account: Yes</a:t>
              </a:r>
            </a:p>
          </p:txBody>
        </p:sp>
        <p:grpSp>
          <p:nvGrpSpPr>
            <p:cNvPr id="52" name="Group 51">
              <a:extLst>
                <a:ext uri="{FF2B5EF4-FFF2-40B4-BE49-F238E27FC236}">
                  <a16:creationId xmlns:a16="http://schemas.microsoft.com/office/drawing/2014/main" id="{2F0BDAD2-23A6-1EAC-9109-05A4F995A59E}"/>
                </a:ext>
              </a:extLst>
            </p:cNvPr>
            <p:cNvGrpSpPr/>
            <p:nvPr/>
          </p:nvGrpSpPr>
          <p:grpSpPr>
            <a:xfrm>
              <a:off x="928299" y="3678634"/>
              <a:ext cx="6220234" cy="862595"/>
              <a:chOff x="1290249" y="8723170"/>
              <a:chExt cx="6220234" cy="862595"/>
            </a:xfrm>
          </p:grpSpPr>
          <p:sp>
            <p:nvSpPr>
              <p:cNvPr id="37" name="Rectangle: Rounded Corners 36">
                <a:extLst>
                  <a:ext uri="{FF2B5EF4-FFF2-40B4-BE49-F238E27FC236}">
                    <a16:creationId xmlns:a16="http://schemas.microsoft.com/office/drawing/2014/main" id="{27F9A780-5735-E8F6-2112-84AF34B76B5D}"/>
                  </a:ext>
                </a:extLst>
              </p:cNvPr>
              <p:cNvSpPr/>
              <p:nvPr/>
            </p:nvSpPr>
            <p:spPr>
              <a:xfrm>
                <a:off x="4095771" y="8856301"/>
                <a:ext cx="881062" cy="290513"/>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800" dirty="0"/>
                  <a:t>Bot</a:t>
                </a:r>
              </a:p>
            </p:txBody>
          </p:sp>
          <p:grpSp>
            <p:nvGrpSpPr>
              <p:cNvPr id="38" name="Group 37">
                <a:extLst>
                  <a:ext uri="{FF2B5EF4-FFF2-40B4-BE49-F238E27FC236}">
                    <a16:creationId xmlns:a16="http://schemas.microsoft.com/office/drawing/2014/main" id="{7FD59262-ACC6-4925-EC8D-0D7A869B8EF3}"/>
                  </a:ext>
                </a:extLst>
              </p:cNvPr>
              <p:cNvGrpSpPr/>
              <p:nvPr/>
            </p:nvGrpSpPr>
            <p:grpSpPr>
              <a:xfrm>
                <a:off x="6674335" y="8723170"/>
                <a:ext cx="836148" cy="431996"/>
                <a:chOff x="4526427" y="7098176"/>
                <a:chExt cx="836148" cy="431996"/>
              </a:xfrm>
            </p:grpSpPr>
            <p:sp>
              <p:nvSpPr>
                <p:cNvPr id="42" name="Cylinder 41">
                  <a:extLst>
                    <a:ext uri="{FF2B5EF4-FFF2-40B4-BE49-F238E27FC236}">
                      <a16:creationId xmlns:a16="http://schemas.microsoft.com/office/drawing/2014/main" id="{3643D45B-B4DE-EDD6-FA90-1531A715666A}"/>
                    </a:ext>
                  </a:extLst>
                </p:cNvPr>
                <p:cNvSpPr/>
                <p:nvPr/>
              </p:nvSpPr>
              <p:spPr>
                <a:xfrm>
                  <a:off x="4633913" y="7191375"/>
                  <a:ext cx="728662" cy="33879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Repo</a:t>
                  </a:r>
                </a:p>
              </p:txBody>
            </p:sp>
            <p:grpSp>
              <p:nvGrpSpPr>
                <p:cNvPr id="43" name="Group 42">
                  <a:extLst>
                    <a:ext uri="{FF2B5EF4-FFF2-40B4-BE49-F238E27FC236}">
                      <a16:creationId xmlns:a16="http://schemas.microsoft.com/office/drawing/2014/main" id="{5079224E-225D-60DC-6E5B-CBD1C939563C}"/>
                    </a:ext>
                  </a:extLst>
                </p:cNvPr>
                <p:cNvGrpSpPr/>
                <p:nvPr/>
              </p:nvGrpSpPr>
              <p:grpSpPr>
                <a:xfrm>
                  <a:off x="4526427" y="7098176"/>
                  <a:ext cx="214972" cy="214972"/>
                  <a:chOff x="6486525" y="7315200"/>
                  <a:chExt cx="214972" cy="214972"/>
                </a:xfrm>
              </p:grpSpPr>
              <p:sp>
                <p:nvSpPr>
                  <p:cNvPr id="44" name="Oval 43">
                    <a:extLst>
                      <a:ext uri="{FF2B5EF4-FFF2-40B4-BE49-F238E27FC236}">
                        <a16:creationId xmlns:a16="http://schemas.microsoft.com/office/drawing/2014/main" id="{232ED799-3A3C-48E9-A665-5AA61039B90F}"/>
                      </a:ext>
                    </a:extLst>
                  </p:cNvPr>
                  <p:cNvSpPr/>
                  <p:nvPr/>
                </p:nvSpPr>
                <p:spPr>
                  <a:xfrm>
                    <a:off x="6486525" y="7315200"/>
                    <a:ext cx="214972" cy="2149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7200"/>
                  </a:p>
                </p:txBody>
              </p:sp>
              <p:pic>
                <p:nvPicPr>
                  <p:cNvPr id="45" name="Graphic 44" descr="User with solid fill">
                    <a:extLst>
                      <a:ext uri="{FF2B5EF4-FFF2-40B4-BE49-F238E27FC236}">
                        <a16:creationId xmlns:a16="http://schemas.microsoft.com/office/drawing/2014/main" id="{6A4C6C9D-B16F-26F9-A1C0-9425931E86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97570" y="7315200"/>
                    <a:ext cx="192881" cy="192881"/>
                  </a:xfrm>
                  <a:prstGeom prst="rect">
                    <a:avLst/>
                  </a:prstGeom>
                </p:spPr>
              </p:pic>
            </p:grpSp>
          </p:grpSp>
          <p:cxnSp>
            <p:nvCxnSpPr>
              <p:cNvPr id="39" name="Straight Arrow Connector 38">
                <a:extLst>
                  <a:ext uri="{FF2B5EF4-FFF2-40B4-BE49-F238E27FC236}">
                    <a16:creationId xmlns:a16="http://schemas.microsoft.com/office/drawing/2014/main" id="{6A3219A8-6A2C-DF9F-B9DC-537E9802E3DE}"/>
                  </a:ext>
                </a:extLst>
              </p:cNvPr>
              <p:cNvCxnSpPr>
                <a:cxnSpLocks/>
                <a:stCxn id="47" idx="3"/>
                <a:endCxn id="37" idx="1"/>
              </p:cNvCxnSpPr>
              <p:nvPr/>
            </p:nvCxnSpPr>
            <p:spPr>
              <a:xfrm>
                <a:off x="2171311" y="9001557"/>
                <a:ext cx="1924460"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C6775435-EAE5-B832-B9A9-C267F0590571}"/>
                  </a:ext>
                </a:extLst>
              </p:cNvPr>
              <p:cNvCxnSpPr>
                <a:cxnSpLocks/>
                <a:stCxn id="37" idx="3"/>
                <a:endCxn id="42" idx="2"/>
              </p:cNvCxnSpPr>
              <p:nvPr/>
            </p:nvCxnSpPr>
            <p:spPr>
              <a:xfrm flipV="1">
                <a:off x="4976833" y="8985768"/>
                <a:ext cx="1804988" cy="157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42A8023E-2AA6-3216-051D-A322B58DF0C4}"/>
                  </a:ext>
                </a:extLst>
              </p:cNvPr>
              <p:cNvSpPr txBox="1"/>
              <p:nvPr/>
            </p:nvSpPr>
            <p:spPr>
              <a:xfrm>
                <a:off x="5024632" y="9031767"/>
                <a:ext cx="1880034" cy="553998"/>
              </a:xfrm>
              <a:prstGeom prst="rect">
                <a:avLst/>
              </a:prstGeom>
              <a:noFill/>
            </p:spPr>
            <p:txBody>
              <a:bodyPr wrap="none" rtlCol="0">
                <a:spAutoFit/>
              </a:bodyPr>
              <a:lstStyle/>
              <a:p>
                <a:r>
                  <a:rPr lang="en-US" sz="2200" dirty="0"/>
                  <a:t>create: app.bsky.feed.like</a:t>
                </a:r>
              </a:p>
              <a:p>
                <a:r>
                  <a:rPr lang="en-US" sz="2200" dirty="0"/>
                  <a:t>create: app.bsky.feed.repost</a:t>
                </a:r>
              </a:p>
              <a:p>
                <a:r>
                  <a:rPr lang="en-US" sz="2200" dirty="0"/>
                  <a:t>create: app.bsky.graph.follow</a:t>
                </a:r>
              </a:p>
            </p:txBody>
          </p:sp>
          <p:sp>
            <p:nvSpPr>
              <p:cNvPr id="47" name="Rectangle: Rounded Corners 46">
                <a:extLst>
                  <a:ext uri="{FF2B5EF4-FFF2-40B4-BE49-F238E27FC236}">
                    <a16:creationId xmlns:a16="http://schemas.microsoft.com/office/drawing/2014/main" id="{D30E13DC-49E1-0D4F-E6D0-3121634214C5}"/>
                  </a:ext>
                </a:extLst>
              </p:cNvPr>
              <p:cNvSpPr/>
              <p:nvPr/>
            </p:nvSpPr>
            <p:spPr>
              <a:xfrm>
                <a:off x="1290249" y="8856300"/>
                <a:ext cx="881062" cy="29051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dirty="0"/>
                  <a:t>Firehose</a:t>
                </a:r>
              </a:p>
            </p:txBody>
          </p:sp>
          <p:sp>
            <p:nvSpPr>
              <p:cNvPr id="49" name="TextBox 48">
                <a:extLst>
                  <a:ext uri="{FF2B5EF4-FFF2-40B4-BE49-F238E27FC236}">
                    <a16:creationId xmlns:a16="http://schemas.microsoft.com/office/drawing/2014/main" id="{80D35F14-C9D6-BD3A-00D7-D9DCDD7050FA}"/>
                  </a:ext>
                </a:extLst>
              </p:cNvPr>
              <p:cNvSpPr txBox="1"/>
              <p:nvPr/>
            </p:nvSpPr>
            <p:spPr>
              <a:xfrm>
                <a:off x="2249659" y="9031767"/>
                <a:ext cx="1676393" cy="553998"/>
              </a:xfrm>
              <a:prstGeom prst="rect">
                <a:avLst/>
              </a:prstGeom>
              <a:noFill/>
            </p:spPr>
            <p:txBody>
              <a:bodyPr wrap="square" rtlCol="0">
                <a:spAutoFit/>
              </a:bodyPr>
              <a:lstStyle/>
              <a:p>
                <a:r>
                  <a:rPr lang="en-US" sz="2200" dirty="0"/>
                  <a:t>create / update / delete:</a:t>
                </a:r>
              </a:p>
              <a:p>
                <a:r>
                  <a:rPr lang="en-US" sz="2200" dirty="0"/>
                  <a:t>post, repost, like, follow, block, profile, etc.</a:t>
                </a:r>
              </a:p>
            </p:txBody>
          </p:sp>
        </p:grpSp>
      </p:grpSp>
      <p:sp>
        <p:nvSpPr>
          <p:cNvPr id="50" name="TextBox 49">
            <a:extLst>
              <a:ext uri="{FF2B5EF4-FFF2-40B4-BE49-F238E27FC236}">
                <a16:creationId xmlns:a16="http://schemas.microsoft.com/office/drawing/2014/main" id="{BE277448-71CF-2A73-3DEC-E99D2977635A}"/>
              </a:ext>
            </a:extLst>
          </p:cNvPr>
          <p:cNvSpPr txBox="1"/>
          <p:nvPr/>
        </p:nvSpPr>
        <p:spPr>
          <a:xfrm>
            <a:off x="676277" y="30546721"/>
            <a:ext cx="4161973" cy="430887"/>
          </a:xfrm>
          <a:prstGeom prst="rect">
            <a:avLst/>
          </a:prstGeom>
          <a:noFill/>
        </p:spPr>
        <p:txBody>
          <a:bodyPr wrap="none" rtlCol="0">
            <a:spAutoFit/>
          </a:bodyPr>
          <a:lstStyle/>
          <a:p>
            <a:r>
              <a:rPr lang="en-US" sz="2200" dirty="0"/>
              <a:t>Copyright © 2024 by Mark Tucker</a:t>
            </a:r>
          </a:p>
        </p:txBody>
      </p:sp>
      <p:sp>
        <p:nvSpPr>
          <p:cNvPr id="51" name="TextBox 50">
            <a:extLst>
              <a:ext uri="{FF2B5EF4-FFF2-40B4-BE49-F238E27FC236}">
                <a16:creationId xmlns:a16="http://schemas.microsoft.com/office/drawing/2014/main" id="{F1B77E48-9313-F65E-82E4-14A409F4D306}"/>
              </a:ext>
            </a:extLst>
          </p:cNvPr>
          <p:cNvSpPr txBox="1"/>
          <p:nvPr/>
        </p:nvSpPr>
        <p:spPr>
          <a:xfrm>
            <a:off x="16786553" y="30546721"/>
            <a:ext cx="2625398" cy="430887"/>
          </a:xfrm>
          <a:prstGeom prst="rect">
            <a:avLst/>
          </a:prstGeom>
          <a:noFill/>
        </p:spPr>
        <p:txBody>
          <a:bodyPr wrap="none" rtlCol="0">
            <a:spAutoFit/>
          </a:bodyPr>
          <a:lstStyle/>
          <a:p>
            <a:pPr algn="r"/>
            <a:r>
              <a:rPr lang="en-US" sz="2200" dirty="0"/>
              <a:t>Updated: 12/3/2024</a:t>
            </a:r>
          </a:p>
        </p:txBody>
      </p:sp>
      <p:grpSp>
        <p:nvGrpSpPr>
          <p:cNvPr id="87" name="Group 86">
            <a:extLst>
              <a:ext uri="{FF2B5EF4-FFF2-40B4-BE49-F238E27FC236}">
                <a16:creationId xmlns:a16="http://schemas.microsoft.com/office/drawing/2014/main" id="{69B3E6A0-B79C-F893-B8CE-56BAB60B06AE}"/>
              </a:ext>
            </a:extLst>
          </p:cNvPr>
          <p:cNvGrpSpPr/>
          <p:nvPr/>
        </p:nvGrpSpPr>
        <p:grpSpPr>
          <a:xfrm>
            <a:off x="1266147" y="13299288"/>
            <a:ext cx="17316448" cy="5196066"/>
            <a:chOff x="485776" y="4708528"/>
            <a:chExt cx="8658224" cy="2598033"/>
          </a:xfrm>
        </p:grpSpPr>
        <p:sp>
          <p:nvSpPr>
            <p:cNvPr id="10" name="TextBox 9">
              <a:extLst>
                <a:ext uri="{FF2B5EF4-FFF2-40B4-BE49-F238E27FC236}">
                  <a16:creationId xmlns:a16="http://schemas.microsoft.com/office/drawing/2014/main" id="{83D0F062-87E7-C16F-2D0E-A95AD1452063}"/>
                </a:ext>
              </a:extLst>
            </p:cNvPr>
            <p:cNvSpPr txBox="1"/>
            <p:nvPr/>
          </p:nvSpPr>
          <p:spPr>
            <a:xfrm>
              <a:off x="485776" y="4708528"/>
              <a:ext cx="3695700" cy="261610"/>
            </a:xfrm>
            <a:prstGeom prst="rect">
              <a:avLst/>
            </a:prstGeom>
            <a:noFill/>
          </p:spPr>
          <p:txBody>
            <a:bodyPr wrap="square" rtlCol="0">
              <a:spAutoFit/>
            </a:bodyPr>
            <a:lstStyle/>
            <a:p>
              <a:r>
                <a:rPr lang="en-US" sz="2800" dirty="0">
                  <a:latin typeface="Segoe UI" panose="020B0502040204020203" pitchFamily="34" charset="0"/>
                  <a:cs typeface="Segoe UI" panose="020B0502040204020203" pitchFamily="34" charset="0"/>
                </a:rPr>
                <a:t>Feed Generator</a:t>
              </a:r>
            </a:p>
          </p:txBody>
        </p:sp>
        <p:sp>
          <p:nvSpPr>
            <p:cNvPr id="14" name="TextBox 13">
              <a:extLst>
                <a:ext uri="{FF2B5EF4-FFF2-40B4-BE49-F238E27FC236}">
                  <a16:creationId xmlns:a16="http://schemas.microsoft.com/office/drawing/2014/main" id="{8E331B07-7008-4BD8-5693-BD5E1D7CAFC5}"/>
                </a:ext>
              </a:extLst>
            </p:cNvPr>
            <p:cNvSpPr txBox="1"/>
            <p:nvPr/>
          </p:nvSpPr>
          <p:spPr>
            <a:xfrm>
              <a:off x="644844" y="5016305"/>
              <a:ext cx="8499156" cy="969496"/>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The feed generator service continually listens for events from the Firehose (or Jetstream) and stores relevant records in a database. When the feed generator endpoint is called, an algorithm is used to return a list of post at:// URIs which are then used to show posts in the feed. An account owns the feed generator, and each feed has its own DID. Auth is optional. Example: Community Feed</a:t>
              </a:r>
            </a:p>
            <a:p>
              <a:r>
                <a:rPr lang="en-US" sz="2400" dirty="0">
                  <a:latin typeface="Segoe UI" panose="020B0502040204020203" pitchFamily="34" charset="0"/>
                  <a:cs typeface="Segoe UI" panose="020B0502040204020203" pitchFamily="34" charset="0"/>
                </a:rPr>
                <a:t>Difficulty: Medium | Cost: Medium | Requires Bluesky Account: Yes</a:t>
              </a:r>
            </a:p>
          </p:txBody>
        </p:sp>
        <p:grpSp>
          <p:nvGrpSpPr>
            <p:cNvPr id="86" name="Group 85">
              <a:extLst>
                <a:ext uri="{FF2B5EF4-FFF2-40B4-BE49-F238E27FC236}">
                  <a16:creationId xmlns:a16="http://schemas.microsoft.com/office/drawing/2014/main" id="{789F3FE4-79E0-D46D-8E53-7E7FBE7C8E91}"/>
                </a:ext>
              </a:extLst>
            </p:cNvPr>
            <p:cNvGrpSpPr/>
            <p:nvPr/>
          </p:nvGrpSpPr>
          <p:grpSpPr>
            <a:xfrm>
              <a:off x="1075937" y="5982497"/>
              <a:ext cx="7953762" cy="1324064"/>
              <a:chOff x="1075937" y="5982497"/>
              <a:chExt cx="7953762" cy="1324064"/>
            </a:xfrm>
          </p:grpSpPr>
          <p:sp>
            <p:nvSpPr>
              <p:cNvPr id="21" name="Rectangle: Rounded Corners 20">
                <a:extLst>
                  <a:ext uri="{FF2B5EF4-FFF2-40B4-BE49-F238E27FC236}">
                    <a16:creationId xmlns:a16="http://schemas.microsoft.com/office/drawing/2014/main" id="{40076F7A-532D-B3A5-C4EE-BB5BD6F9816D}"/>
                  </a:ext>
                </a:extLst>
              </p:cNvPr>
              <p:cNvSpPr/>
              <p:nvPr/>
            </p:nvSpPr>
            <p:spPr>
              <a:xfrm>
                <a:off x="3598378" y="6153072"/>
                <a:ext cx="2718601" cy="290513"/>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800" dirty="0"/>
                  <a:t>Feed Generator</a:t>
                </a:r>
              </a:p>
            </p:txBody>
          </p:sp>
          <p:sp>
            <p:nvSpPr>
              <p:cNvPr id="31" name="Cylinder 30">
                <a:extLst>
                  <a:ext uri="{FF2B5EF4-FFF2-40B4-BE49-F238E27FC236}">
                    <a16:creationId xmlns:a16="http://schemas.microsoft.com/office/drawing/2014/main" id="{AB75E213-0944-568D-8945-06E6BA90A4CF}"/>
                  </a:ext>
                </a:extLst>
              </p:cNvPr>
              <p:cNvSpPr/>
              <p:nvPr/>
            </p:nvSpPr>
            <p:spPr>
              <a:xfrm>
                <a:off x="8019118" y="5982497"/>
                <a:ext cx="1010581" cy="631663"/>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Feed</a:t>
                </a:r>
              </a:p>
              <a:p>
                <a:pPr algn="ctr"/>
                <a:r>
                  <a:rPr lang="en-US" sz="2400" dirty="0"/>
                  <a:t>Database</a:t>
                </a:r>
              </a:p>
            </p:txBody>
          </p:sp>
          <p:cxnSp>
            <p:nvCxnSpPr>
              <p:cNvPr id="24" name="Straight Arrow Connector 23">
                <a:extLst>
                  <a:ext uri="{FF2B5EF4-FFF2-40B4-BE49-F238E27FC236}">
                    <a16:creationId xmlns:a16="http://schemas.microsoft.com/office/drawing/2014/main" id="{45355E1C-F64E-1CFC-E259-D60293BE83E9}"/>
                  </a:ext>
                </a:extLst>
              </p:cNvPr>
              <p:cNvCxnSpPr>
                <a:cxnSpLocks/>
                <a:stCxn id="28" idx="3"/>
                <a:endCxn id="21" idx="1"/>
              </p:cNvCxnSpPr>
              <p:nvPr/>
            </p:nvCxnSpPr>
            <p:spPr>
              <a:xfrm>
                <a:off x="1956999" y="6298329"/>
                <a:ext cx="164137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82E258C1-2275-B904-AA4D-57343636609C}"/>
                  </a:ext>
                </a:extLst>
              </p:cNvPr>
              <p:cNvCxnSpPr>
                <a:cxnSpLocks/>
                <a:stCxn id="21" idx="3"/>
                <a:endCxn id="31" idx="2"/>
              </p:cNvCxnSpPr>
              <p:nvPr/>
            </p:nvCxnSpPr>
            <p:spPr>
              <a:xfrm>
                <a:off x="6316979" y="6298329"/>
                <a:ext cx="170213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99E709AC-A339-BAC2-CA2D-CB939EDC5550}"/>
                  </a:ext>
                </a:extLst>
              </p:cNvPr>
              <p:cNvSpPr txBox="1"/>
              <p:nvPr/>
            </p:nvSpPr>
            <p:spPr>
              <a:xfrm>
                <a:off x="7024015" y="6317798"/>
                <a:ext cx="698525" cy="553998"/>
              </a:xfrm>
              <a:prstGeom prst="rect">
                <a:avLst/>
              </a:prstGeom>
              <a:noFill/>
            </p:spPr>
            <p:txBody>
              <a:bodyPr wrap="none" rtlCol="0">
                <a:spAutoFit/>
              </a:bodyPr>
              <a:lstStyle/>
              <a:p>
                <a:r>
                  <a:rPr lang="en-US" sz="2200" dirty="0"/>
                  <a:t>post URI</a:t>
                </a:r>
              </a:p>
              <a:p>
                <a:r>
                  <a:rPr lang="en-US" sz="2200" dirty="0"/>
                  <a:t>indexedAt</a:t>
                </a:r>
              </a:p>
              <a:p>
                <a:r>
                  <a:rPr lang="en-US" sz="2200" dirty="0"/>
                  <a:t>…</a:t>
                </a:r>
              </a:p>
            </p:txBody>
          </p:sp>
          <p:sp>
            <p:nvSpPr>
              <p:cNvPr id="28" name="Rectangle: Rounded Corners 27">
                <a:extLst>
                  <a:ext uri="{FF2B5EF4-FFF2-40B4-BE49-F238E27FC236}">
                    <a16:creationId xmlns:a16="http://schemas.microsoft.com/office/drawing/2014/main" id="{EEE533D6-555F-AA7A-A107-C26CEDA7D816}"/>
                  </a:ext>
                </a:extLst>
              </p:cNvPr>
              <p:cNvSpPr/>
              <p:nvPr/>
            </p:nvSpPr>
            <p:spPr>
              <a:xfrm>
                <a:off x="1075937" y="6153072"/>
                <a:ext cx="881062" cy="29051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dirty="0"/>
                  <a:t>Firehose</a:t>
                </a:r>
              </a:p>
            </p:txBody>
          </p:sp>
          <p:sp>
            <p:nvSpPr>
              <p:cNvPr id="29" name="TextBox 28">
                <a:extLst>
                  <a:ext uri="{FF2B5EF4-FFF2-40B4-BE49-F238E27FC236}">
                    <a16:creationId xmlns:a16="http://schemas.microsoft.com/office/drawing/2014/main" id="{07F47995-609F-CCE9-F457-347BEBC6CBD3}"/>
                  </a:ext>
                </a:extLst>
              </p:cNvPr>
              <p:cNvSpPr txBox="1"/>
              <p:nvPr/>
            </p:nvSpPr>
            <p:spPr>
              <a:xfrm>
                <a:off x="2035347" y="6331245"/>
                <a:ext cx="1676393" cy="553998"/>
              </a:xfrm>
              <a:prstGeom prst="rect">
                <a:avLst/>
              </a:prstGeom>
              <a:noFill/>
            </p:spPr>
            <p:txBody>
              <a:bodyPr wrap="square" rtlCol="0">
                <a:spAutoFit/>
              </a:bodyPr>
              <a:lstStyle/>
              <a:p>
                <a:r>
                  <a:rPr lang="en-US" sz="2200" dirty="0"/>
                  <a:t>create / update / delete:</a:t>
                </a:r>
              </a:p>
              <a:p>
                <a:r>
                  <a:rPr lang="en-US" sz="2200" dirty="0"/>
                  <a:t>post, repost, like, follow, block, profile, etc.</a:t>
                </a:r>
              </a:p>
            </p:txBody>
          </p:sp>
          <p:cxnSp>
            <p:nvCxnSpPr>
              <p:cNvPr id="63" name="Straight Arrow Connector 62">
                <a:extLst>
                  <a:ext uri="{FF2B5EF4-FFF2-40B4-BE49-F238E27FC236}">
                    <a16:creationId xmlns:a16="http://schemas.microsoft.com/office/drawing/2014/main" id="{6E188662-B120-0F6B-683A-99FEE6A321B2}"/>
                  </a:ext>
                </a:extLst>
              </p:cNvPr>
              <p:cNvCxnSpPr/>
              <p:nvPr/>
            </p:nvCxnSpPr>
            <p:spPr>
              <a:xfrm flipV="1">
                <a:off x="4033838" y="6443585"/>
                <a:ext cx="0" cy="6963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9DAC59AE-C15B-C76F-1807-1877AA884BE4}"/>
                  </a:ext>
                </a:extLst>
              </p:cNvPr>
              <p:cNvCxnSpPr>
                <a:cxnSpLocks/>
              </p:cNvCxnSpPr>
              <p:nvPr/>
            </p:nvCxnSpPr>
            <p:spPr>
              <a:xfrm>
                <a:off x="4343639" y="6443585"/>
                <a:ext cx="0" cy="6963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5" name="TextBox 64">
                <a:extLst>
                  <a:ext uri="{FF2B5EF4-FFF2-40B4-BE49-F238E27FC236}">
                    <a16:creationId xmlns:a16="http://schemas.microsoft.com/office/drawing/2014/main" id="{D07CA432-9EA6-9E60-9177-3EAE56484BBE}"/>
                  </a:ext>
                </a:extLst>
              </p:cNvPr>
              <p:cNvSpPr txBox="1"/>
              <p:nvPr/>
            </p:nvSpPr>
            <p:spPr>
              <a:xfrm>
                <a:off x="4339887" y="6669799"/>
                <a:ext cx="681501" cy="384721"/>
              </a:xfrm>
              <a:prstGeom prst="rect">
                <a:avLst/>
              </a:prstGeom>
              <a:noFill/>
            </p:spPr>
            <p:txBody>
              <a:bodyPr wrap="none" rtlCol="0">
                <a:spAutoFit/>
              </a:bodyPr>
              <a:lstStyle/>
              <a:p>
                <a:r>
                  <a:rPr lang="en-US" sz="2200" dirty="0"/>
                  <a:t>post URIs</a:t>
                </a:r>
              </a:p>
              <a:p>
                <a:r>
                  <a:rPr lang="en-US" sz="2200" dirty="0"/>
                  <a:t>metadata</a:t>
                </a:r>
              </a:p>
            </p:txBody>
          </p:sp>
          <p:cxnSp>
            <p:nvCxnSpPr>
              <p:cNvPr id="80" name="Straight Arrow Connector 79">
                <a:extLst>
                  <a:ext uri="{FF2B5EF4-FFF2-40B4-BE49-F238E27FC236}">
                    <a16:creationId xmlns:a16="http://schemas.microsoft.com/office/drawing/2014/main" id="{9F515A1C-BFDF-B702-C3DA-1AAF137584D3}"/>
                  </a:ext>
                </a:extLst>
              </p:cNvPr>
              <p:cNvCxnSpPr>
                <a:cxnSpLocks/>
              </p:cNvCxnSpPr>
              <p:nvPr/>
            </p:nvCxnSpPr>
            <p:spPr>
              <a:xfrm>
                <a:off x="5599748" y="6443585"/>
                <a:ext cx="0" cy="6963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8FD41466-3597-ED58-568C-A78E89765BC7}"/>
                  </a:ext>
                </a:extLst>
              </p:cNvPr>
              <p:cNvCxnSpPr>
                <a:cxnSpLocks/>
              </p:cNvCxnSpPr>
              <p:nvPr/>
            </p:nvCxnSpPr>
            <p:spPr>
              <a:xfrm flipV="1">
                <a:off x="5909549" y="6443585"/>
                <a:ext cx="0" cy="6963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DDCC575A-779C-3C65-3B54-25FFD2BAD8C1}"/>
                  </a:ext>
                </a:extLst>
              </p:cNvPr>
              <p:cNvSpPr txBox="1"/>
              <p:nvPr/>
            </p:nvSpPr>
            <p:spPr>
              <a:xfrm>
                <a:off x="5178094" y="6669799"/>
                <a:ext cx="340799" cy="384721"/>
              </a:xfrm>
              <a:prstGeom prst="rect">
                <a:avLst/>
              </a:prstGeom>
              <a:noFill/>
            </p:spPr>
            <p:txBody>
              <a:bodyPr wrap="none" rtlCol="0">
                <a:spAutoFit/>
              </a:bodyPr>
              <a:lstStyle/>
              <a:p>
                <a:r>
                  <a:rPr lang="en-US" sz="2200" dirty="0"/>
                  <a:t>DID</a:t>
                </a:r>
              </a:p>
              <a:p>
                <a:r>
                  <a:rPr lang="en-US" sz="2200" dirty="0"/>
                  <a:t>Doc</a:t>
                </a:r>
              </a:p>
            </p:txBody>
          </p:sp>
          <p:sp>
            <p:nvSpPr>
              <p:cNvPr id="83" name="TextBox 82">
                <a:extLst>
                  <a:ext uri="{FF2B5EF4-FFF2-40B4-BE49-F238E27FC236}">
                    <a16:creationId xmlns:a16="http://schemas.microsoft.com/office/drawing/2014/main" id="{44367817-A5F6-B5D7-4148-1D62A049847B}"/>
                  </a:ext>
                </a:extLst>
              </p:cNvPr>
              <p:cNvSpPr txBox="1"/>
              <p:nvPr/>
            </p:nvSpPr>
            <p:spPr>
              <a:xfrm>
                <a:off x="5655441" y="7091117"/>
                <a:ext cx="1676774" cy="215444"/>
              </a:xfrm>
              <a:prstGeom prst="rect">
                <a:avLst/>
              </a:prstGeom>
              <a:noFill/>
            </p:spPr>
            <p:txBody>
              <a:bodyPr wrap="none" rtlCol="0">
                <a:spAutoFit/>
              </a:bodyPr>
              <a:lstStyle/>
              <a:p>
                <a:pPr algn="ctr"/>
                <a:r>
                  <a:rPr lang="en-US" sz="2200" dirty="0"/>
                  <a:t>GET /.well-known/did.json</a:t>
                </a:r>
              </a:p>
            </p:txBody>
          </p:sp>
          <p:sp>
            <p:nvSpPr>
              <p:cNvPr id="84" name="TextBox 83">
                <a:extLst>
                  <a:ext uri="{FF2B5EF4-FFF2-40B4-BE49-F238E27FC236}">
                    <a16:creationId xmlns:a16="http://schemas.microsoft.com/office/drawing/2014/main" id="{131C481D-A189-32BC-2D77-5FEC51528A5F}"/>
                  </a:ext>
                </a:extLst>
              </p:cNvPr>
              <p:cNvSpPr txBox="1"/>
              <p:nvPr/>
            </p:nvSpPr>
            <p:spPr>
              <a:xfrm>
                <a:off x="1667650" y="7091117"/>
                <a:ext cx="2620558" cy="215444"/>
              </a:xfrm>
              <a:prstGeom prst="rect">
                <a:avLst/>
              </a:prstGeom>
              <a:noFill/>
            </p:spPr>
            <p:txBody>
              <a:bodyPr wrap="none" rtlCol="0">
                <a:spAutoFit/>
              </a:bodyPr>
              <a:lstStyle/>
              <a:p>
                <a:pPr algn="ctr"/>
                <a:r>
                  <a:rPr lang="en-US" sz="2200" dirty="0"/>
                  <a:t>GET /xrpc/app.bsky.feed.getFeedSkeleton</a:t>
                </a:r>
              </a:p>
            </p:txBody>
          </p:sp>
        </p:grpSp>
      </p:grpSp>
      <p:grpSp>
        <p:nvGrpSpPr>
          <p:cNvPr id="108" name="Group 107">
            <a:extLst>
              <a:ext uri="{FF2B5EF4-FFF2-40B4-BE49-F238E27FC236}">
                <a16:creationId xmlns:a16="http://schemas.microsoft.com/office/drawing/2014/main" id="{DC43DD65-23CF-4E65-7361-B049FF691300}"/>
              </a:ext>
            </a:extLst>
          </p:cNvPr>
          <p:cNvGrpSpPr/>
          <p:nvPr/>
        </p:nvGrpSpPr>
        <p:grpSpPr>
          <a:xfrm>
            <a:off x="1266146" y="18852784"/>
            <a:ext cx="17316448" cy="5534620"/>
            <a:chOff x="485776" y="7484073"/>
            <a:chExt cx="8658224" cy="2767310"/>
          </a:xfrm>
        </p:grpSpPr>
        <p:sp>
          <p:nvSpPr>
            <p:cNvPr id="89" name="TextBox 88">
              <a:extLst>
                <a:ext uri="{FF2B5EF4-FFF2-40B4-BE49-F238E27FC236}">
                  <a16:creationId xmlns:a16="http://schemas.microsoft.com/office/drawing/2014/main" id="{078E49E2-4D9A-3AAB-7DED-ABD4536A1D07}"/>
                </a:ext>
              </a:extLst>
            </p:cNvPr>
            <p:cNvSpPr txBox="1"/>
            <p:nvPr/>
          </p:nvSpPr>
          <p:spPr>
            <a:xfrm>
              <a:off x="485776" y="7484073"/>
              <a:ext cx="3695700" cy="261610"/>
            </a:xfrm>
            <a:prstGeom prst="rect">
              <a:avLst/>
            </a:prstGeom>
            <a:noFill/>
          </p:spPr>
          <p:txBody>
            <a:bodyPr wrap="square" rtlCol="0">
              <a:spAutoFit/>
            </a:bodyPr>
            <a:lstStyle/>
            <a:p>
              <a:r>
                <a:rPr lang="en-US" sz="2800" dirty="0">
                  <a:latin typeface="Segoe UI" panose="020B0502040204020203" pitchFamily="34" charset="0"/>
                  <a:cs typeface="Segoe UI" panose="020B0502040204020203" pitchFamily="34" charset="0"/>
                </a:rPr>
                <a:t>Labeler</a:t>
              </a:r>
            </a:p>
          </p:txBody>
        </p:sp>
        <p:sp>
          <p:nvSpPr>
            <p:cNvPr id="90" name="TextBox 89">
              <a:extLst>
                <a:ext uri="{FF2B5EF4-FFF2-40B4-BE49-F238E27FC236}">
                  <a16:creationId xmlns:a16="http://schemas.microsoft.com/office/drawing/2014/main" id="{AB23145B-2C73-20A2-4B6F-E848969EE93C}"/>
                </a:ext>
              </a:extLst>
            </p:cNvPr>
            <p:cNvSpPr txBox="1"/>
            <p:nvPr/>
          </p:nvSpPr>
          <p:spPr>
            <a:xfrm>
              <a:off x="644844" y="7791850"/>
              <a:ext cx="8499156" cy="784830"/>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The labeler service continually listens for events from the Firehose (or Jetstream) and marks post records or accounts with a label. A user must subscribe to the account of the labeler. The service stores labels in a database and responds to requests on various endpoints. Example: Moderator Labels</a:t>
              </a:r>
            </a:p>
            <a:p>
              <a:r>
                <a:rPr lang="en-US" sz="2400" dirty="0">
                  <a:latin typeface="Segoe UI" panose="020B0502040204020203" pitchFamily="34" charset="0"/>
                  <a:cs typeface="Segoe UI" panose="020B0502040204020203" pitchFamily="34" charset="0"/>
                </a:rPr>
                <a:t>Difficulty: Medium/Advanced | Cost: Medium | Requires Bluesky Account: Yes</a:t>
              </a:r>
            </a:p>
          </p:txBody>
        </p:sp>
        <p:grpSp>
          <p:nvGrpSpPr>
            <p:cNvPr id="107" name="Group 106">
              <a:extLst>
                <a:ext uri="{FF2B5EF4-FFF2-40B4-BE49-F238E27FC236}">
                  <a16:creationId xmlns:a16="http://schemas.microsoft.com/office/drawing/2014/main" id="{F8192B24-F12D-C2E7-96AB-D767712EA1FD}"/>
                </a:ext>
              </a:extLst>
            </p:cNvPr>
            <p:cNvGrpSpPr/>
            <p:nvPr/>
          </p:nvGrpSpPr>
          <p:grpSpPr>
            <a:xfrm>
              <a:off x="1075937" y="8758042"/>
              <a:ext cx="7953762" cy="1493341"/>
              <a:chOff x="1075937" y="8758042"/>
              <a:chExt cx="7953762" cy="1493341"/>
            </a:xfrm>
          </p:grpSpPr>
          <p:sp>
            <p:nvSpPr>
              <p:cNvPr id="92" name="Rectangle: Rounded Corners 91">
                <a:extLst>
                  <a:ext uri="{FF2B5EF4-FFF2-40B4-BE49-F238E27FC236}">
                    <a16:creationId xmlns:a16="http://schemas.microsoft.com/office/drawing/2014/main" id="{CDC4FD5E-1E45-40F2-BB4E-BB5A4609B514}"/>
                  </a:ext>
                </a:extLst>
              </p:cNvPr>
              <p:cNvSpPr/>
              <p:nvPr/>
            </p:nvSpPr>
            <p:spPr>
              <a:xfrm>
                <a:off x="3598378" y="8928617"/>
                <a:ext cx="2718601" cy="290513"/>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800" dirty="0"/>
                  <a:t>Labeler</a:t>
                </a:r>
              </a:p>
            </p:txBody>
          </p:sp>
          <p:sp>
            <p:nvSpPr>
              <p:cNvPr id="93" name="Cylinder 92">
                <a:extLst>
                  <a:ext uri="{FF2B5EF4-FFF2-40B4-BE49-F238E27FC236}">
                    <a16:creationId xmlns:a16="http://schemas.microsoft.com/office/drawing/2014/main" id="{7B11CDC0-C911-A4EA-AFD3-32F1DB5FEB87}"/>
                  </a:ext>
                </a:extLst>
              </p:cNvPr>
              <p:cNvSpPr/>
              <p:nvPr/>
            </p:nvSpPr>
            <p:spPr>
              <a:xfrm>
                <a:off x="8019118" y="8758042"/>
                <a:ext cx="1010581" cy="631663"/>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Labeler</a:t>
                </a:r>
              </a:p>
              <a:p>
                <a:pPr algn="ctr"/>
                <a:r>
                  <a:rPr lang="en-US" sz="2400" dirty="0"/>
                  <a:t>Database</a:t>
                </a:r>
              </a:p>
            </p:txBody>
          </p:sp>
          <p:cxnSp>
            <p:nvCxnSpPr>
              <p:cNvPr id="94" name="Straight Arrow Connector 93">
                <a:extLst>
                  <a:ext uri="{FF2B5EF4-FFF2-40B4-BE49-F238E27FC236}">
                    <a16:creationId xmlns:a16="http://schemas.microsoft.com/office/drawing/2014/main" id="{0D242736-3C8E-6474-AB40-35F53DAB18E4}"/>
                  </a:ext>
                </a:extLst>
              </p:cNvPr>
              <p:cNvCxnSpPr>
                <a:cxnSpLocks/>
                <a:stCxn id="97" idx="3"/>
                <a:endCxn id="92" idx="1"/>
              </p:cNvCxnSpPr>
              <p:nvPr/>
            </p:nvCxnSpPr>
            <p:spPr>
              <a:xfrm>
                <a:off x="1956999" y="9073874"/>
                <a:ext cx="164137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FA50DC9A-4237-8057-8F56-FE9AB5BD171F}"/>
                  </a:ext>
                </a:extLst>
              </p:cNvPr>
              <p:cNvCxnSpPr>
                <a:cxnSpLocks/>
                <a:stCxn id="92" idx="3"/>
                <a:endCxn id="93" idx="2"/>
              </p:cNvCxnSpPr>
              <p:nvPr/>
            </p:nvCxnSpPr>
            <p:spPr>
              <a:xfrm>
                <a:off x="6316979" y="9073874"/>
                <a:ext cx="170213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6" name="TextBox 95">
                <a:extLst>
                  <a:ext uri="{FF2B5EF4-FFF2-40B4-BE49-F238E27FC236}">
                    <a16:creationId xmlns:a16="http://schemas.microsoft.com/office/drawing/2014/main" id="{B62ED7A9-BF05-5D0C-745C-D929D0C99EBA}"/>
                  </a:ext>
                </a:extLst>
              </p:cNvPr>
              <p:cNvSpPr txBox="1"/>
              <p:nvPr/>
            </p:nvSpPr>
            <p:spPr>
              <a:xfrm>
                <a:off x="7024015" y="9093343"/>
                <a:ext cx="280366" cy="723275"/>
              </a:xfrm>
              <a:prstGeom prst="rect">
                <a:avLst/>
              </a:prstGeom>
              <a:noFill/>
            </p:spPr>
            <p:txBody>
              <a:bodyPr wrap="none" rtlCol="0">
                <a:spAutoFit/>
              </a:bodyPr>
              <a:lstStyle/>
              <a:p>
                <a:r>
                  <a:rPr lang="en-US" sz="2200" dirty="0"/>
                  <a:t>src</a:t>
                </a:r>
              </a:p>
              <a:p>
                <a:r>
                  <a:rPr lang="en-US" sz="2200" dirty="0"/>
                  <a:t>uri</a:t>
                </a:r>
              </a:p>
              <a:p>
                <a:r>
                  <a:rPr lang="en-US" sz="2200" dirty="0"/>
                  <a:t>val</a:t>
                </a:r>
              </a:p>
              <a:p>
                <a:r>
                  <a:rPr lang="en-US" sz="2200" dirty="0"/>
                  <a:t>…</a:t>
                </a:r>
              </a:p>
            </p:txBody>
          </p:sp>
          <p:sp>
            <p:nvSpPr>
              <p:cNvPr id="97" name="Rectangle: Rounded Corners 96">
                <a:extLst>
                  <a:ext uri="{FF2B5EF4-FFF2-40B4-BE49-F238E27FC236}">
                    <a16:creationId xmlns:a16="http://schemas.microsoft.com/office/drawing/2014/main" id="{423DB7CA-365C-9E15-C5C6-BA31B18D59ED}"/>
                  </a:ext>
                </a:extLst>
              </p:cNvPr>
              <p:cNvSpPr/>
              <p:nvPr/>
            </p:nvSpPr>
            <p:spPr>
              <a:xfrm>
                <a:off x="1075937" y="8928617"/>
                <a:ext cx="881062" cy="29051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dirty="0"/>
                  <a:t>Firehose</a:t>
                </a:r>
              </a:p>
            </p:txBody>
          </p:sp>
          <p:sp>
            <p:nvSpPr>
              <p:cNvPr id="98" name="TextBox 97">
                <a:extLst>
                  <a:ext uri="{FF2B5EF4-FFF2-40B4-BE49-F238E27FC236}">
                    <a16:creationId xmlns:a16="http://schemas.microsoft.com/office/drawing/2014/main" id="{ADC6B15D-62D6-777C-0F7B-CD4F10DF1EBD}"/>
                  </a:ext>
                </a:extLst>
              </p:cNvPr>
              <p:cNvSpPr txBox="1"/>
              <p:nvPr/>
            </p:nvSpPr>
            <p:spPr>
              <a:xfrm>
                <a:off x="2035347" y="9106790"/>
                <a:ext cx="1676393" cy="553998"/>
              </a:xfrm>
              <a:prstGeom prst="rect">
                <a:avLst/>
              </a:prstGeom>
              <a:noFill/>
            </p:spPr>
            <p:txBody>
              <a:bodyPr wrap="square" rtlCol="0">
                <a:spAutoFit/>
              </a:bodyPr>
              <a:lstStyle/>
              <a:p>
                <a:r>
                  <a:rPr lang="en-US" sz="2200" dirty="0"/>
                  <a:t>create / update / delete:</a:t>
                </a:r>
              </a:p>
              <a:p>
                <a:r>
                  <a:rPr lang="en-US" sz="2200" dirty="0"/>
                  <a:t>post, repost, like, follow, block, profile, etc.</a:t>
                </a:r>
              </a:p>
            </p:txBody>
          </p:sp>
          <p:cxnSp>
            <p:nvCxnSpPr>
              <p:cNvPr id="99" name="Straight Arrow Connector 98">
                <a:extLst>
                  <a:ext uri="{FF2B5EF4-FFF2-40B4-BE49-F238E27FC236}">
                    <a16:creationId xmlns:a16="http://schemas.microsoft.com/office/drawing/2014/main" id="{55CFEFE2-ECC1-1DAD-B18F-131C68BBF2CE}"/>
                  </a:ext>
                </a:extLst>
              </p:cNvPr>
              <p:cNvCxnSpPr/>
              <p:nvPr/>
            </p:nvCxnSpPr>
            <p:spPr>
              <a:xfrm flipV="1">
                <a:off x="4033838" y="9219130"/>
                <a:ext cx="0" cy="6963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7B9E844D-D0FC-8E5F-5C69-DCCF3AFE9EAA}"/>
                  </a:ext>
                </a:extLst>
              </p:cNvPr>
              <p:cNvCxnSpPr>
                <a:cxnSpLocks/>
              </p:cNvCxnSpPr>
              <p:nvPr/>
            </p:nvCxnSpPr>
            <p:spPr>
              <a:xfrm>
                <a:off x="4343639" y="9219130"/>
                <a:ext cx="0" cy="6963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1" name="TextBox 100">
                <a:extLst>
                  <a:ext uri="{FF2B5EF4-FFF2-40B4-BE49-F238E27FC236}">
                    <a16:creationId xmlns:a16="http://schemas.microsoft.com/office/drawing/2014/main" id="{1D8BF423-C47B-47D1-75E5-10A4D1550749}"/>
                  </a:ext>
                </a:extLst>
              </p:cNvPr>
              <p:cNvSpPr txBox="1"/>
              <p:nvPr/>
            </p:nvSpPr>
            <p:spPr>
              <a:xfrm>
                <a:off x="4339887" y="9445344"/>
                <a:ext cx="484492" cy="384721"/>
              </a:xfrm>
              <a:prstGeom prst="rect">
                <a:avLst/>
              </a:prstGeom>
              <a:noFill/>
            </p:spPr>
            <p:txBody>
              <a:bodyPr wrap="none" rtlCol="0">
                <a:spAutoFit/>
              </a:bodyPr>
              <a:lstStyle/>
              <a:p>
                <a:r>
                  <a:rPr lang="en-US" sz="2200" dirty="0"/>
                  <a:t>cursor</a:t>
                </a:r>
              </a:p>
              <a:p>
                <a:r>
                  <a:rPr lang="en-US" sz="2200" dirty="0"/>
                  <a:t>labels</a:t>
                </a:r>
              </a:p>
            </p:txBody>
          </p:sp>
          <p:cxnSp>
            <p:nvCxnSpPr>
              <p:cNvPr id="103" name="Straight Arrow Connector 102">
                <a:extLst>
                  <a:ext uri="{FF2B5EF4-FFF2-40B4-BE49-F238E27FC236}">
                    <a16:creationId xmlns:a16="http://schemas.microsoft.com/office/drawing/2014/main" id="{4C46FEEC-8172-8A6A-CD18-3D523E24A630}"/>
                  </a:ext>
                </a:extLst>
              </p:cNvPr>
              <p:cNvCxnSpPr>
                <a:cxnSpLocks/>
              </p:cNvCxnSpPr>
              <p:nvPr/>
            </p:nvCxnSpPr>
            <p:spPr>
              <a:xfrm flipV="1">
                <a:off x="5909549" y="9219130"/>
                <a:ext cx="0" cy="6963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5" name="TextBox 104">
                <a:extLst>
                  <a:ext uri="{FF2B5EF4-FFF2-40B4-BE49-F238E27FC236}">
                    <a16:creationId xmlns:a16="http://schemas.microsoft.com/office/drawing/2014/main" id="{81C4A431-7338-11EC-C6B7-69FDDBF9F25D}"/>
                  </a:ext>
                </a:extLst>
              </p:cNvPr>
              <p:cNvSpPr txBox="1"/>
              <p:nvPr/>
            </p:nvSpPr>
            <p:spPr>
              <a:xfrm>
                <a:off x="5699987" y="9866662"/>
                <a:ext cx="2860239" cy="384721"/>
              </a:xfrm>
              <a:prstGeom prst="rect">
                <a:avLst/>
              </a:prstGeom>
              <a:noFill/>
            </p:spPr>
            <p:txBody>
              <a:bodyPr wrap="none" rtlCol="0">
                <a:spAutoFit/>
              </a:bodyPr>
              <a:lstStyle/>
              <a:p>
                <a:pPr algn="ctr"/>
                <a:r>
                  <a:rPr lang="en-US" sz="2200" dirty="0"/>
                  <a:t>GET /xrpc/com.atproto.label.subscribeLabels</a:t>
                </a:r>
              </a:p>
              <a:p>
                <a:pPr algn="ctr"/>
                <a:r>
                  <a:rPr lang="en-US" sz="2200" dirty="0"/>
                  <a:t>(WebSocket)</a:t>
                </a:r>
              </a:p>
            </p:txBody>
          </p:sp>
          <p:sp>
            <p:nvSpPr>
              <p:cNvPr id="106" name="TextBox 105">
                <a:extLst>
                  <a:ext uri="{FF2B5EF4-FFF2-40B4-BE49-F238E27FC236}">
                    <a16:creationId xmlns:a16="http://schemas.microsoft.com/office/drawing/2014/main" id="{DBDC8C3F-F1AF-6200-C98A-355E8864AA6D}"/>
                  </a:ext>
                </a:extLst>
              </p:cNvPr>
              <p:cNvSpPr txBox="1"/>
              <p:nvPr/>
            </p:nvSpPr>
            <p:spPr>
              <a:xfrm>
                <a:off x="1676024" y="9866662"/>
                <a:ext cx="2603822" cy="215444"/>
              </a:xfrm>
              <a:prstGeom prst="rect">
                <a:avLst/>
              </a:prstGeom>
              <a:noFill/>
            </p:spPr>
            <p:txBody>
              <a:bodyPr wrap="none" rtlCol="0">
                <a:spAutoFit/>
              </a:bodyPr>
              <a:lstStyle/>
              <a:p>
                <a:pPr algn="ctr"/>
                <a:r>
                  <a:rPr lang="en-US" sz="2200" dirty="0"/>
                  <a:t>GET /xrpc/com.atproto.label.queryLabels</a:t>
                </a:r>
              </a:p>
            </p:txBody>
          </p:sp>
        </p:grpSp>
      </p:grpSp>
      <p:grpSp>
        <p:nvGrpSpPr>
          <p:cNvPr id="126" name="Group 125">
            <a:extLst>
              <a:ext uri="{FF2B5EF4-FFF2-40B4-BE49-F238E27FC236}">
                <a16:creationId xmlns:a16="http://schemas.microsoft.com/office/drawing/2014/main" id="{F52DAF16-BA22-3068-AD3A-672FB4DA1A12}"/>
              </a:ext>
            </a:extLst>
          </p:cNvPr>
          <p:cNvGrpSpPr/>
          <p:nvPr/>
        </p:nvGrpSpPr>
        <p:grpSpPr>
          <a:xfrm>
            <a:off x="1266146" y="24744835"/>
            <a:ext cx="17316448" cy="2185214"/>
            <a:chOff x="485776" y="10339741"/>
            <a:chExt cx="8658224" cy="1092607"/>
          </a:xfrm>
        </p:grpSpPr>
        <p:sp>
          <p:nvSpPr>
            <p:cNvPr id="110" name="TextBox 109">
              <a:extLst>
                <a:ext uri="{FF2B5EF4-FFF2-40B4-BE49-F238E27FC236}">
                  <a16:creationId xmlns:a16="http://schemas.microsoft.com/office/drawing/2014/main" id="{1BC8C88A-4FE4-D036-86D0-A41044CB7F07}"/>
                </a:ext>
              </a:extLst>
            </p:cNvPr>
            <p:cNvSpPr txBox="1"/>
            <p:nvPr/>
          </p:nvSpPr>
          <p:spPr>
            <a:xfrm>
              <a:off x="485776" y="10339741"/>
              <a:ext cx="3695700" cy="261610"/>
            </a:xfrm>
            <a:prstGeom prst="rect">
              <a:avLst/>
            </a:prstGeom>
            <a:noFill/>
          </p:spPr>
          <p:txBody>
            <a:bodyPr wrap="square" rtlCol="0">
              <a:spAutoFit/>
            </a:bodyPr>
            <a:lstStyle/>
            <a:p>
              <a:r>
                <a:rPr lang="en-US" sz="2800" dirty="0">
                  <a:latin typeface="Segoe UI" panose="020B0502040204020203" pitchFamily="34" charset="0"/>
                  <a:cs typeface="Segoe UI" panose="020B0502040204020203" pitchFamily="34" charset="0"/>
                </a:rPr>
                <a:t>Client Application (Bluesky)</a:t>
              </a:r>
            </a:p>
          </p:txBody>
        </p:sp>
        <p:sp>
          <p:nvSpPr>
            <p:cNvPr id="111" name="TextBox 110">
              <a:extLst>
                <a:ext uri="{FF2B5EF4-FFF2-40B4-BE49-F238E27FC236}">
                  <a16:creationId xmlns:a16="http://schemas.microsoft.com/office/drawing/2014/main" id="{E1855E9F-B74D-0AB8-8369-127800EFDF9A}"/>
                </a:ext>
              </a:extLst>
            </p:cNvPr>
            <p:cNvSpPr txBox="1"/>
            <p:nvPr/>
          </p:nvSpPr>
          <p:spPr>
            <a:xfrm>
              <a:off x="644844" y="10647518"/>
              <a:ext cx="8499156" cy="784830"/>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Create a web, mobile or desktop application that is an alternate client to the Bluesky application. Use the existing user repos, AppViews and Firehose as Bluesky. Extend to include custom collections defined using Lexicon types. Sign in with OAuth. Example: Statusphere Quick Start</a:t>
              </a:r>
            </a:p>
            <a:p>
              <a:r>
                <a:rPr lang="en-US" sz="2400" dirty="0">
                  <a:latin typeface="Segoe UI" panose="020B0502040204020203" pitchFamily="34" charset="0"/>
                  <a:cs typeface="Segoe UI" panose="020B0502040204020203" pitchFamily="34" charset="0"/>
                </a:rPr>
                <a:t>Difficulty: Medium/Advanced | Cost: Medium | Requires Bluesky Account: Yes</a:t>
              </a:r>
            </a:p>
          </p:txBody>
        </p:sp>
      </p:grpSp>
      <p:grpSp>
        <p:nvGrpSpPr>
          <p:cNvPr id="127" name="Group 126">
            <a:extLst>
              <a:ext uri="{FF2B5EF4-FFF2-40B4-BE49-F238E27FC236}">
                <a16:creationId xmlns:a16="http://schemas.microsoft.com/office/drawing/2014/main" id="{3DE4E6E4-0781-6112-D90A-8E643BD75B61}"/>
              </a:ext>
            </a:extLst>
          </p:cNvPr>
          <p:cNvGrpSpPr/>
          <p:nvPr/>
        </p:nvGrpSpPr>
        <p:grpSpPr>
          <a:xfrm>
            <a:off x="1266146" y="27287485"/>
            <a:ext cx="17316448" cy="1815884"/>
            <a:chOff x="485776" y="10339741"/>
            <a:chExt cx="8658224" cy="907942"/>
          </a:xfrm>
        </p:grpSpPr>
        <p:sp>
          <p:nvSpPr>
            <p:cNvPr id="128" name="TextBox 127">
              <a:extLst>
                <a:ext uri="{FF2B5EF4-FFF2-40B4-BE49-F238E27FC236}">
                  <a16:creationId xmlns:a16="http://schemas.microsoft.com/office/drawing/2014/main" id="{4C3713AC-C90A-BD08-2FFB-5AE13000A7C0}"/>
                </a:ext>
              </a:extLst>
            </p:cNvPr>
            <p:cNvSpPr txBox="1"/>
            <p:nvPr/>
          </p:nvSpPr>
          <p:spPr>
            <a:xfrm>
              <a:off x="485776" y="10339741"/>
              <a:ext cx="3695700" cy="261610"/>
            </a:xfrm>
            <a:prstGeom prst="rect">
              <a:avLst/>
            </a:prstGeom>
            <a:noFill/>
          </p:spPr>
          <p:txBody>
            <a:bodyPr wrap="square" rtlCol="0">
              <a:spAutoFit/>
            </a:bodyPr>
            <a:lstStyle/>
            <a:p>
              <a:r>
                <a:rPr lang="en-US" sz="2800" dirty="0">
                  <a:latin typeface="Segoe UI" panose="020B0502040204020203" pitchFamily="34" charset="0"/>
                  <a:cs typeface="Segoe UI" panose="020B0502040204020203" pitchFamily="34" charset="0"/>
                </a:rPr>
                <a:t>Custom Application</a:t>
              </a:r>
            </a:p>
          </p:txBody>
        </p:sp>
        <p:sp>
          <p:nvSpPr>
            <p:cNvPr id="129" name="TextBox 128">
              <a:extLst>
                <a:ext uri="{FF2B5EF4-FFF2-40B4-BE49-F238E27FC236}">
                  <a16:creationId xmlns:a16="http://schemas.microsoft.com/office/drawing/2014/main" id="{95C24C22-8EF7-13C6-A1D5-89E51C1DA723}"/>
                </a:ext>
              </a:extLst>
            </p:cNvPr>
            <p:cNvSpPr txBox="1"/>
            <p:nvPr/>
          </p:nvSpPr>
          <p:spPr>
            <a:xfrm>
              <a:off x="644844" y="10647518"/>
              <a:ext cx="8499156" cy="6001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Create a web, mobile or desktop application that is an entirely new social media app that uses AT Protocol. Define custom collections, AppViews and a Firehose with your own events. Sign in with OAuth.</a:t>
              </a:r>
            </a:p>
            <a:p>
              <a:r>
                <a:rPr lang="en-US" sz="2400" dirty="0">
                  <a:latin typeface="Segoe UI" panose="020B0502040204020203" pitchFamily="34" charset="0"/>
                  <a:cs typeface="Segoe UI" panose="020B0502040204020203" pitchFamily="34" charset="0"/>
                </a:rPr>
                <a:t>Difficulty: Advanced | Cost: Medium | Requires Bluesky Account: No</a:t>
              </a:r>
            </a:p>
          </p:txBody>
        </p:sp>
      </p:grpSp>
      <p:grpSp>
        <p:nvGrpSpPr>
          <p:cNvPr id="151" name="Group 150">
            <a:extLst>
              <a:ext uri="{FF2B5EF4-FFF2-40B4-BE49-F238E27FC236}">
                <a16:creationId xmlns:a16="http://schemas.microsoft.com/office/drawing/2014/main" id="{7E1EDE4A-5A22-7A48-3AE6-ABB42E639F45}"/>
              </a:ext>
            </a:extLst>
          </p:cNvPr>
          <p:cNvGrpSpPr/>
          <p:nvPr/>
        </p:nvGrpSpPr>
        <p:grpSpPr>
          <a:xfrm>
            <a:off x="1266146" y="2689332"/>
            <a:ext cx="17316448" cy="3563174"/>
            <a:chOff x="334376" y="12972209"/>
            <a:chExt cx="8658224" cy="1781587"/>
          </a:xfrm>
        </p:grpSpPr>
        <p:sp>
          <p:nvSpPr>
            <p:cNvPr id="131" name="TextBox 130">
              <a:extLst>
                <a:ext uri="{FF2B5EF4-FFF2-40B4-BE49-F238E27FC236}">
                  <a16:creationId xmlns:a16="http://schemas.microsoft.com/office/drawing/2014/main" id="{9A444DDE-1E39-2D9B-E581-E33E6BA9AFE1}"/>
                </a:ext>
              </a:extLst>
            </p:cNvPr>
            <p:cNvSpPr txBox="1"/>
            <p:nvPr/>
          </p:nvSpPr>
          <p:spPr>
            <a:xfrm>
              <a:off x="334376" y="12972209"/>
              <a:ext cx="3695700" cy="261610"/>
            </a:xfrm>
            <a:prstGeom prst="rect">
              <a:avLst/>
            </a:prstGeom>
            <a:noFill/>
          </p:spPr>
          <p:txBody>
            <a:bodyPr wrap="square" rtlCol="0">
              <a:spAutoFit/>
            </a:bodyPr>
            <a:lstStyle/>
            <a:p>
              <a:r>
                <a:rPr lang="en-US" sz="2800" dirty="0">
                  <a:latin typeface="Segoe UI" panose="020B0502040204020203" pitchFamily="34" charset="0"/>
                  <a:cs typeface="Segoe UI" panose="020B0502040204020203" pitchFamily="34" charset="0"/>
                </a:rPr>
                <a:t>Data Processor</a:t>
              </a:r>
            </a:p>
          </p:txBody>
        </p:sp>
        <p:sp>
          <p:nvSpPr>
            <p:cNvPr id="132" name="TextBox 131">
              <a:extLst>
                <a:ext uri="{FF2B5EF4-FFF2-40B4-BE49-F238E27FC236}">
                  <a16:creationId xmlns:a16="http://schemas.microsoft.com/office/drawing/2014/main" id="{37D1D447-6A5A-E58F-A05B-EB661DEE682B}"/>
                </a:ext>
              </a:extLst>
            </p:cNvPr>
            <p:cNvSpPr txBox="1"/>
            <p:nvPr/>
          </p:nvSpPr>
          <p:spPr>
            <a:xfrm>
              <a:off x="493444" y="13279986"/>
              <a:ext cx="8499156" cy="6001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The Firehose (or Jetstream) are WebSockets that contain public data and don’t require authentication. Create a processor service to listen for change events. You can “scrape” the data or process it. Example: Account Analytics</a:t>
              </a:r>
            </a:p>
            <a:p>
              <a:r>
                <a:rPr lang="en-US" sz="2400" dirty="0">
                  <a:latin typeface="Segoe UI" panose="020B0502040204020203" pitchFamily="34" charset="0"/>
                  <a:cs typeface="Segoe UI" panose="020B0502040204020203" pitchFamily="34" charset="0"/>
                </a:rPr>
                <a:t>Difficulty: Easy | Cost: Medium | Requires Bluesky Account: No</a:t>
              </a:r>
            </a:p>
          </p:txBody>
        </p:sp>
        <p:grpSp>
          <p:nvGrpSpPr>
            <p:cNvPr id="134" name="Group 133">
              <a:extLst>
                <a:ext uri="{FF2B5EF4-FFF2-40B4-BE49-F238E27FC236}">
                  <a16:creationId xmlns:a16="http://schemas.microsoft.com/office/drawing/2014/main" id="{00609EE9-F093-7B76-221C-A57A8F7DFC58}"/>
                </a:ext>
              </a:extLst>
            </p:cNvPr>
            <p:cNvGrpSpPr/>
            <p:nvPr/>
          </p:nvGrpSpPr>
          <p:grpSpPr>
            <a:xfrm>
              <a:off x="800176" y="13984400"/>
              <a:ext cx="6510262" cy="769396"/>
              <a:chOff x="1290249" y="8816369"/>
              <a:chExt cx="6510262" cy="769396"/>
            </a:xfrm>
          </p:grpSpPr>
          <p:sp>
            <p:nvSpPr>
              <p:cNvPr id="135" name="Rectangle: Rounded Corners 134">
                <a:extLst>
                  <a:ext uri="{FF2B5EF4-FFF2-40B4-BE49-F238E27FC236}">
                    <a16:creationId xmlns:a16="http://schemas.microsoft.com/office/drawing/2014/main" id="{977BBD0E-4D04-8F1A-1744-A3307A3CBA95}"/>
                  </a:ext>
                </a:extLst>
              </p:cNvPr>
              <p:cNvSpPr/>
              <p:nvPr/>
            </p:nvSpPr>
            <p:spPr>
              <a:xfrm>
                <a:off x="4033538" y="8856301"/>
                <a:ext cx="1101967" cy="290513"/>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800" dirty="0"/>
                  <a:t>Processor</a:t>
                </a:r>
              </a:p>
            </p:txBody>
          </p:sp>
          <p:sp>
            <p:nvSpPr>
              <p:cNvPr id="142" name="Cylinder 141">
                <a:extLst>
                  <a:ext uri="{FF2B5EF4-FFF2-40B4-BE49-F238E27FC236}">
                    <a16:creationId xmlns:a16="http://schemas.microsoft.com/office/drawing/2014/main" id="{8D3AC8EE-9F86-A655-F7CD-B1390D2D933C}"/>
                  </a:ext>
                </a:extLst>
              </p:cNvPr>
              <p:cNvSpPr/>
              <p:nvPr/>
            </p:nvSpPr>
            <p:spPr>
              <a:xfrm>
                <a:off x="6781821" y="8816369"/>
                <a:ext cx="1018690" cy="33879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Database</a:t>
                </a:r>
              </a:p>
            </p:txBody>
          </p:sp>
          <p:cxnSp>
            <p:nvCxnSpPr>
              <p:cNvPr id="137" name="Straight Arrow Connector 136">
                <a:extLst>
                  <a:ext uri="{FF2B5EF4-FFF2-40B4-BE49-F238E27FC236}">
                    <a16:creationId xmlns:a16="http://schemas.microsoft.com/office/drawing/2014/main" id="{8432E790-2B54-28AF-EC89-8FB39882F259}"/>
                  </a:ext>
                </a:extLst>
              </p:cNvPr>
              <p:cNvCxnSpPr>
                <a:cxnSpLocks/>
                <a:stCxn id="140" idx="3"/>
                <a:endCxn id="135" idx="1"/>
              </p:cNvCxnSpPr>
              <p:nvPr/>
            </p:nvCxnSpPr>
            <p:spPr>
              <a:xfrm>
                <a:off x="2171311" y="9001557"/>
                <a:ext cx="186222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8" name="Straight Arrow Connector 137">
                <a:extLst>
                  <a:ext uri="{FF2B5EF4-FFF2-40B4-BE49-F238E27FC236}">
                    <a16:creationId xmlns:a16="http://schemas.microsoft.com/office/drawing/2014/main" id="{6567B3A2-D976-9EE0-D076-82C8BFC57D5B}"/>
                  </a:ext>
                </a:extLst>
              </p:cNvPr>
              <p:cNvCxnSpPr>
                <a:cxnSpLocks/>
                <a:stCxn id="135" idx="3"/>
                <a:endCxn id="142" idx="2"/>
              </p:cNvCxnSpPr>
              <p:nvPr/>
            </p:nvCxnSpPr>
            <p:spPr>
              <a:xfrm flipV="1">
                <a:off x="5135505" y="8985768"/>
                <a:ext cx="1646316" cy="157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9" name="TextBox 138">
                <a:extLst>
                  <a:ext uri="{FF2B5EF4-FFF2-40B4-BE49-F238E27FC236}">
                    <a16:creationId xmlns:a16="http://schemas.microsoft.com/office/drawing/2014/main" id="{365F00E7-93B9-D5E6-DB88-8CDBCFD27027}"/>
                  </a:ext>
                </a:extLst>
              </p:cNvPr>
              <p:cNvSpPr txBox="1"/>
              <p:nvPr/>
            </p:nvSpPr>
            <p:spPr>
              <a:xfrm>
                <a:off x="5289432" y="9031767"/>
                <a:ext cx="1228702" cy="215444"/>
              </a:xfrm>
              <a:prstGeom prst="rect">
                <a:avLst/>
              </a:prstGeom>
              <a:noFill/>
            </p:spPr>
            <p:txBody>
              <a:bodyPr wrap="none" rtlCol="0">
                <a:spAutoFit/>
              </a:bodyPr>
              <a:lstStyle/>
              <a:p>
                <a:r>
                  <a:rPr lang="en-US" sz="2200" dirty="0"/>
                  <a:t>processed records</a:t>
                </a:r>
              </a:p>
            </p:txBody>
          </p:sp>
          <p:sp>
            <p:nvSpPr>
              <p:cNvPr id="140" name="Rectangle: Rounded Corners 139">
                <a:extLst>
                  <a:ext uri="{FF2B5EF4-FFF2-40B4-BE49-F238E27FC236}">
                    <a16:creationId xmlns:a16="http://schemas.microsoft.com/office/drawing/2014/main" id="{D574A11B-E588-6A71-2D7C-600276CC8158}"/>
                  </a:ext>
                </a:extLst>
              </p:cNvPr>
              <p:cNvSpPr/>
              <p:nvPr/>
            </p:nvSpPr>
            <p:spPr>
              <a:xfrm>
                <a:off x="1290249" y="8856300"/>
                <a:ext cx="881062" cy="29051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dirty="0"/>
                  <a:t>Firehose</a:t>
                </a:r>
              </a:p>
            </p:txBody>
          </p:sp>
          <p:sp>
            <p:nvSpPr>
              <p:cNvPr id="141" name="TextBox 140">
                <a:extLst>
                  <a:ext uri="{FF2B5EF4-FFF2-40B4-BE49-F238E27FC236}">
                    <a16:creationId xmlns:a16="http://schemas.microsoft.com/office/drawing/2014/main" id="{487D7FE5-EAC6-9D4F-62AD-1B0F0F991D9A}"/>
                  </a:ext>
                </a:extLst>
              </p:cNvPr>
              <p:cNvSpPr txBox="1"/>
              <p:nvPr/>
            </p:nvSpPr>
            <p:spPr>
              <a:xfrm>
                <a:off x="2249659" y="9031767"/>
                <a:ext cx="1676393" cy="553998"/>
              </a:xfrm>
              <a:prstGeom prst="rect">
                <a:avLst/>
              </a:prstGeom>
              <a:noFill/>
            </p:spPr>
            <p:txBody>
              <a:bodyPr wrap="square" rtlCol="0">
                <a:spAutoFit/>
              </a:bodyPr>
              <a:lstStyle/>
              <a:p>
                <a:r>
                  <a:rPr lang="en-US" sz="2200" dirty="0"/>
                  <a:t>create / update / delete:</a:t>
                </a:r>
              </a:p>
              <a:p>
                <a:r>
                  <a:rPr lang="en-US" sz="2200" dirty="0"/>
                  <a:t>post, repost, like, follow, block, profile, etc.</a:t>
                </a:r>
              </a:p>
            </p:txBody>
          </p:sp>
        </p:grpSp>
      </p:grpSp>
    </p:spTree>
    <p:extLst>
      <p:ext uri="{BB962C8B-B14F-4D97-AF65-F5344CB8AC3E}">
        <p14:creationId xmlns:p14="http://schemas.microsoft.com/office/powerpoint/2010/main" val="15972562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3291</TotalTime>
  <Words>1453</Words>
  <Application>Microsoft Office PowerPoint</Application>
  <PresentationFormat>Custom</PresentationFormat>
  <Paragraphs>173</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Aptos</vt:lpstr>
      <vt:lpstr>Aptos Display</vt:lpstr>
      <vt:lpstr>Arial</vt:lpstr>
      <vt:lpstr>Segoe UI</vt:lpstr>
      <vt:lpstr>Segoe UI Black</vt:lpstr>
      <vt:lpstr>Segoe UI Semibold</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Mark Tucker</dc:creator>
  <cp:lastModifiedBy>Mark Tucker</cp:lastModifiedBy>
  <cp:revision>26</cp:revision>
  <dcterms:created xsi:type="dcterms:W3CDTF">2024-12-01T16:22:05Z</dcterms:created>
  <dcterms:modified xsi:type="dcterms:W3CDTF">2024-12-03T23:13:32Z</dcterms:modified>
</cp:coreProperties>
</file>