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SourceSansPro-regular.fntdata"/><Relationship Id="rId21" Type="http://schemas.openxmlformats.org/officeDocument/2006/relationships/font" Target="fonts/Raleway-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lot of ways to understand and learn about a Scholastic Aptitude Test for college entrance and one good way is through comparison among the states.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127daa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127daa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c6f9544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54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6127daac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127daa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a small comparison might give us some insight, given the right data. If we are looking at ways to spot and understand ways that influence SAT participation we might want to look at areas that are successful with high SAT scores.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some things to remember about the SAT. READ THEM. These are selling points for the SAT.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finding among the states is that those states with the highest SAT scores have the lowest participation rate. And </a:t>
            </a:r>
            <a:r>
              <a:rPr lang="en"/>
              <a:t>conversely</a:t>
            </a:r>
            <a:r>
              <a:rPr lang="en"/>
              <a:t>, those states with the low scores have the highest participation rate - more students taking the exam.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127daa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127daa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127daa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127daa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127daa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127daa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magoosh.com/hs/sat/sat-scores/2018/average-sat-scores-by-state-how-does-your-state-stack-u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blog.prepscholar.com/act-vs-sat"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 Trends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see in the 2017 and 2018 SAT Scores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Iowa</a:t>
            </a:r>
            <a:endParaRPr/>
          </a:p>
        </p:txBody>
      </p:sp>
      <p:pic>
        <p:nvPicPr>
          <p:cNvPr id="138" name="Google Shape;138;p22"/>
          <p:cNvPicPr preferRelativeResize="0"/>
          <p:nvPr/>
        </p:nvPicPr>
        <p:blipFill>
          <a:blip r:embed="rId3">
            <a:alphaModFix/>
          </a:blip>
          <a:stretch>
            <a:fillRect/>
          </a:stretch>
        </p:blipFill>
        <p:spPr>
          <a:xfrm>
            <a:off x="3263400" y="695400"/>
            <a:ext cx="5719499" cy="3873611"/>
          </a:xfrm>
          <a:prstGeom prst="rect">
            <a:avLst/>
          </a:prstGeom>
          <a:noFill/>
          <a:ln>
            <a:noFill/>
          </a:ln>
        </p:spPr>
      </p:pic>
      <p:sp>
        <p:nvSpPr>
          <p:cNvPr id="139" name="Google Shape;139;p22"/>
          <p:cNvSpPr txBox="1"/>
          <p:nvPr/>
        </p:nvSpPr>
        <p:spPr>
          <a:xfrm>
            <a:off x="263400" y="1375075"/>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Third in Composite SAT scores</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	2017 -1275</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	2018 -1265 (4th)</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Third highest Math </a:t>
            </a:r>
            <a:r>
              <a:rPr lang="en">
                <a:solidFill>
                  <a:schemeClr val="dk2"/>
                </a:solidFill>
                <a:latin typeface="Source Sans Pro"/>
                <a:ea typeface="Source Sans Pro"/>
                <a:cs typeface="Source Sans Pro"/>
                <a:sym typeface="Source Sans Pro"/>
              </a:rPr>
              <a:t>SAT scores </a:t>
            </a:r>
            <a:endParaRPr>
              <a:solidFill>
                <a:schemeClr val="dk2"/>
              </a:solidFill>
              <a:latin typeface="Source Sans Pro"/>
              <a:ea typeface="Source Sans Pro"/>
              <a:cs typeface="Source Sans Pro"/>
              <a:sym typeface="Source Sans Pro"/>
            </a:endParaRPr>
          </a:p>
          <a:p>
            <a:pPr indent="457200" lvl="0" marL="0" rtl="0" algn="l">
              <a:spcBef>
                <a:spcPts val="0"/>
              </a:spcBef>
              <a:spcAft>
                <a:spcPts val="0"/>
              </a:spcAft>
              <a:buNone/>
            </a:pPr>
            <a:r>
              <a:rPr lang="en">
                <a:solidFill>
                  <a:schemeClr val="dk2"/>
                </a:solidFill>
                <a:latin typeface="Source Sans Pro"/>
                <a:ea typeface="Source Sans Pro"/>
                <a:cs typeface="Source Sans Pro"/>
                <a:sym typeface="Source Sans Pro"/>
              </a:rPr>
              <a:t>2017 - 635</a:t>
            </a:r>
            <a:endParaRPr>
              <a:solidFill>
                <a:schemeClr val="dk2"/>
              </a:solidFill>
              <a:latin typeface="Source Sans Pro"/>
              <a:ea typeface="Source Sans Pro"/>
              <a:cs typeface="Source Sans Pro"/>
              <a:sym typeface="Source Sans Pro"/>
            </a:endParaRPr>
          </a:p>
          <a:p>
            <a:pPr indent="457200" lvl="0" marL="0" rtl="0" algn="l">
              <a:spcBef>
                <a:spcPts val="0"/>
              </a:spcBef>
              <a:spcAft>
                <a:spcPts val="0"/>
              </a:spcAft>
              <a:buNone/>
            </a:pPr>
            <a:r>
              <a:rPr lang="en">
                <a:solidFill>
                  <a:schemeClr val="dk2"/>
                </a:solidFill>
                <a:latin typeface="Source Sans Pro"/>
                <a:ea typeface="Source Sans Pro"/>
                <a:cs typeface="Source Sans Pro"/>
                <a:sym typeface="Source Sans Pro"/>
              </a:rPr>
              <a:t>2018 -631 (4th)</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65500" y="582700"/>
            <a:ext cx="4045200" cy="3836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1800">
                <a:solidFill>
                  <a:srgbClr val="000000"/>
                </a:solidFill>
                <a:highlight>
                  <a:srgbClr val="FFFFFF"/>
                </a:highlight>
                <a:latin typeface="Arial"/>
                <a:ea typeface="Arial"/>
                <a:cs typeface="Arial"/>
                <a:sym typeface="Arial"/>
              </a:rPr>
              <a:t>Conclusions</a:t>
            </a:r>
            <a:r>
              <a:rPr b="0" lang="en" sz="1200">
                <a:solidFill>
                  <a:srgbClr val="24292E"/>
                </a:solidFill>
                <a:highlight>
                  <a:srgbClr val="FFFFFF"/>
                </a:highlight>
                <a:latin typeface="Arial"/>
                <a:ea typeface="Arial"/>
                <a:cs typeface="Arial"/>
                <a:sym typeface="Arial"/>
              </a:rPr>
              <a:t>:</a:t>
            </a:r>
            <a:endParaRPr b="0" sz="1200">
              <a:solidFill>
                <a:srgbClr val="24292E"/>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45" name="Google Shape;145;p23"/>
          <p:cNvSpPr txBox="1"/>
          <p:nvPr>
            <p:ph idx="2" type="body"/>
          </p:nvPr>
        </p:nvSpPr>
        <p:spPr>
          <a:xfrm>
            <a:off x="4572000" y="48400"/>
            <a:ext cx="4365900" cy="49347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t/>
            </a:r>
            <a:endParaRPr b="1"/>
          </a:p>
          <a:p>
            <a:pPr indent="457200" lvl="0" marL="0" rtl="0" algn="l">
              <a:spcBef>
                <a:spcPts val="0"/>
              </a:spcBef>
              <a:spcAft>
                <a:spcPts val="0"/>
              </a:spcAft>
              <a:buNone/>
            </a:pPr>
            <a:r>
              <a:t/>
            </a:r>
            <a:endParaRPr b="1"/>
          </a:p>
          <a:p>
            <a:pPr indent="457200" lvl="0" marL="0" rtl="0" algn="l">
              <a:spcBef>
                <a:spcPts val="0"/>
              </a:spcBef>
              <a:spcAft>
                <a:spcPts val="0"/>
              </a:spcAft>
              <a:buNone/>
            </a:pPr>
            <a:r>
              <a:t/>
            </a:r>
            <a:endParaRPr b="1"/>
          </a:p>
          <a:p>
            <a:pPr indent="457200" lvl="0" marL="0" rtl="0" algn="l">
              <a:spcBef>
                <a:spcPts val="0"/>
              </a:spcBef>
              <a:spcAft>
                <a:spcPts val="0"/>
              </a:spcAft>
              <a:buNone/>
            </a:pPr>
            <a:r>
              <a:t/>
            </a:r>
            <a:endParaRPr b="1"/>
          </a:p>
          <a:p>
            <a:pPr indent="457200" lvl="0" marL="0" rtl="0" algn="l">
              <a:spcBef>
                <a:spcPts val="0"/>
              </a:spcBef>
              <a:spcAft>
                <a:spcPts val="0"/>
              </a:spcAft>
              <a:buNone/>
            </a:pPr>
            <a:r>
              <a:rPr b="1" lang="en"/>
              <a:t>As participation  </a:t>
            </a:r>
            <a:endParaRPr b="1"/>
          </a:p>
          <a:p>
            <a:pPr indent="0" lvl="0" marL="0" rtl="0" algn="l">
              <a:spcBef>
                <a:spcPts val="0"/>
              </a:spcBef>
              <a:spcAft>
                <a:spcPts val="0"/>
              </a:spcAft>
              <a:buNone/>
            </a:pPr>
            <a:r>
              <a:rPr b="1" lang="en"/>
              <a:t>		Scores </a:t>
            </a:r>
            <a:endParaRPr b="1"/>
          </a:p>
          <a:p>
            <a:pPr indent="0" lvl="0" marL="0" rtl="0" algn="l">
              <a:spcBef>
                <a:spcPts val="0"/>
              </a:spcBef>
              <a:spcAft>
                <a:spcPts val="0"/>
              </a:spcAft>
              <a:buNone/>
            </a:pPr>
            <a:r>
              <a:rPr b="1" lang="en"/>
              <a:t>	</a:t>
            </a:r>
            <a:endParaRPr b="1"/>
          </a:p>
          <a:p>
            <a:pPr indent="0" lvl="0" marL="0" rtl="0" algn="l">
              <a:spcBef>
                <a:spcPts val="0"/>
              </a:spcBef>
              <a:spcAft>
                <a:spcPts val="0"/>
              </a:spcAft>
              <a:buNone/>
            </a:pPr>
            <a:r>
              <a:rPr b="1" lang="en"/>
              <a:t>	Social climate </a:t>
            </a:r>
            <a:endParaRPr b="1"/>
          </a:p>
          <a:p>
            <a:pPr indent="0" lvl="0" marL="914400" rtl="0" algn="l">
              <a:spcBef>
                <a:spcPts val="0"/>
              </a:spcBef>
              <a:spcAft>
                <a:spcPts val="0"/>
              </a:spcAft>
              <a:buNone/>
            </a:pPr>
            <a:r>
              <a:rPr b="1" lang="en"/>
              <a:t>May dictate academic performance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Recommend a more granular</a:t>
            </a:r>
            <a:endParaRPr b="1"/>
          </a:p>
          <a:p>
            <a:pPr indent="0" lvl="0" marL="0" rtl="0" algn="l">
              <a:spcBef>
                <a:spcPts val="0"/>
              </a:spcBef>
              <a:spcAft>
                <a:spcPts val="0"/>
              </a:spcAft>
              <a:buNone/>
            </a:pPr>
            <a:r>
              <a:rPr b="1" lang="en"/>
              <a:t> 	study to investigate causal</a:t>
            </a:r>
            <a:endParaRPr b="1"/>
          </a:p>
          <a:p>
            <a:pPr indent="457200" lvl="0" marL="0" rtl="0" algn="l">
              <a:spcBef>
                <a:spcPts val="0"/>
              </a:spcBef>
              <a:spcAft>
                <a:spcPts val="0"/>
              </a:spcAft>
              <a:buNone/>
            </a:pPr>
            <a:r>
              <a:rPr b="1" lang="en"/>
              <a:t>relationships for geographical </a:t>
            </a:r>
            <a:endParaRPr b="1"/>
          </a:p>
          <a:p>
            <a:pPr indent="457200" lvl="0" marL="0" rtl="0" algn="l">
              <a:spcBef>
                <a:spcPts val="0"/>
              </a:spcBef>
              <a:spcAft>
                <a:spcPts val="0"/>
              </a:spcAft>
              <a:buNone/>
            </a:pPr>
            <a:r>
              <a:rPr b="1" lang="en"/>
              <a:t>socioeconomic factors and SAT</a:t>
            </a:r>
            <a:endParaRPr b="1"/>
          </a:p>
          <a:p>
            <a:pPr indent="457200" lvl="0" marL="0" rtl="0" algn="l">
              <a:spcBef>
                <a:spcPts val="0"/>
              </a:spcBef>
              <a:spcAft>
                <a:spcPts val="0"/>
              </a:spcAft>
              <a:buNone/>
            </a:pPr>
            <a:r>
              <a:rPr b="1" lang="en"/>
              <a:t>s</a:t>
            </a:r>
            <a:r>
              <a:rPr b="1" lang="en"/>
              <a:t>cores to help understand how we</a:t>
            </a:r>
            <a:endParaRPr b="1"/>
          </a:p>
          <a:p>
            <a:pPr indent="457200" lvl="0" marL="0" rtl="0" algn="l">
              <a:spcBef>
                <a:spcPts val="0"/>
              </a:spcBef>
              <a:spcAft>
                <a:spcPts val="0"/>
              </a:spcAft>
              <a:buNone/>
            </a:pPr>
            <a:r>
              <a:rPr b="1" lang="en"/>
              <a:t>can influence participation.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6" name="Google Shape;146;p23"/>
          <p:cNvSpPr/>
          <p:nvPr/>
        </p:nvSpPr>
        <p:spPr>
          <a:xfrm>
            <a:off x="6275350" y="820450"/>
            <a:ext cx="257700" cy="38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6724550" y="434950"/>
            <a:ext cx="257700" cy="385500"/>
          </a:xfrm>
          <a:prstGeom prst="upArrow">
            <a:avLst>
              <a:gd fmla="val 50000" name="adj1"/>
              <a:gd fmla="val 533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nvSpPr>
        <p:spPr>
          <a:xfrm>
            <a:off x="268950" y="1826550"/>
            <a:ext cx="7507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https://magoosh.com/hs/sat/sat-scores/2018/average-sat-scores-by-state-how-does-your-state-stack-up/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2633375" y="728375"/>
            <a:ext cx="3036800" cy="2442900"/>
          </a:xfrm>
          <a:custGeom>
            <a:rect b="b" l="l" r="r" t="t"/>
            <a:pathLst>
              <a:path extrusionOk="0" h="97716" w="121472">
                <a:moveTo>
                  <a:pt x="16585" y="0"/>
                </a:moveTo>
                <a:lnTo>
                  <a:pt x="0" y="53340"/>
                </a:lnTo>
                <a:lnTo>
                  <a:pt x="67684" y="97716"/>
                </a:lnTo>
                <a:lnTo>
                  <a:pt x="121472" y="56478"/>
                </a:lnTo>
                <a:lnTo>
                  <a:pt x="78890" y="4483"/>
                </a:lnTo>
                <a:close/>
              </a:path>
            </a:pathLst>
          </a:custGeom>
          <a:solidFill>
            <a:schemeClr val="lt2"/>
          </a:solidFill>
          <a:ln cap="flat" cmpd="sng" w="9525">
            <a:solidFill>
              <a:schemeClr val="dk2"/>
            </a:solidFill>
            <a:prstDash val="solid"/>
            <a:round/>
            <a:headEnd len="med" w="med" type="none"/>
            <a:tailEnd len="med" w="med" type="none"/>
          </a:ln>
        </p:spPr>
      </p:sp>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Midwest:</a:t>
            </a:r>
            <a:endParaRPr/>
          </a:p>
        </p:txBody>
      </p:sp>
      <p:pic>
        <p:nvPicPr>
          <p:cNvPr id="66" name="Google Shape;66;p14"/>
          <p:cNvPicPr preferRelativeResize="0"/>
          <p:nvPr/>
        </p:nvPicPr>
        <p:blipFill>
          <a:blip r:embed="rId3">
            <a:alphaModFix/>
          </a:blip>
          <a:stretch>
            <a:fillRect/>
          </a:stretch>
        </p:blipFill>
        <p:spPr>
          <a:xfrm>
            <a:off x="2178763" y="738975"/>
            <a:ext cx="4786481" cy="377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2691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SAT:</a:t>
            </a:r>
            <a:endParaRPr/>
          </a:p>
        </p:txBody>
      </p:sp>
      <p:sp>
        <p:nvSpPr>
          <p:cNvPr id="72" name="Google Shape;72;p15"/>
          <p:cNvSpPr txBox="1"/>
          <p:nvPr>
            <p:ph idx="1" type="body"/>
          </p:nvPr>
        </p:nvSpPr>
        <p:spPr>
          <a:xfrm>
            <a:off x="1593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highlight>
                  <a:srgbClr val="FFFFFF"/>
                </a:highlight>
                <a:latin typeface="Arial"/>
                <a:ea typeface="Arial"/>
                <a:cs typeface="Arial"/>
                <a:sym typeface="Arial"/>
              </a:rPr>
              <a:t>Offers more time per question on </a:t>
            </a:r>
            <a:r>
              <a:rPr b="1" i="1" lang="en">
                <a:solidFill>
                  <a:schemeClr val="accent1"/>
                </a:solidFill>
                <a:highlight>
                  <a:srgbClr val="FFFFFF"/>
                </a:highlight>
                <a:latin typeface="Arial"/>
                <a:ea typeface="Arial"/>
                <a:cs typeface="Arial"/>
                <a:sym typeface="Arial"/>
              </a:rPr>
              <a:t>all</a:t>
            </a:r>
            <a:r>
              <a:rPr b="1" lang="en">
                <a:solidFill>
                  <a:schemeClr val="accent1"/>
                </a:solidFill>
                <a:highlight>
                  <a:srgbClr val="FFFFFF"/>
                </a:highlight>
                <a:latin typeface="Arial"/>
                <a:ea typeface="Arial"/>
                <a:cs typeface="Arial"/>
                <a:sym typeface="Arial"/>
              </a:rPr>
              <a:t> sections of the exam.</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chemeClr val="accent1"/>
                </a:solidFill>
                <a:highlight>
                  <a:srgbClr val="FFFFFF"/>
                </a:highlight>
                <a:latin typeface="Arial"/>
                <a:ea typeface="Arial"/>
                <a:cs typeface="Arial"/>
                <a:sym typeface="Arial"/>
              </a:rPr>
              <a:t>Does not contain a section entirely devoted to science (does test for concepts).</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chemeClr val="accent1"/>
                </a:solidFill>
                <a:highlight>
                  <a:srgbClr val="FFFFFF"/>
                </a:highlight>
                <a:latin typeface="Arial"/>
                <a:ea typeface="Arial"/>
                <a:cs typeface="Arial"/>
                <a:sym typeface="Arial"/>
              </a:rPr>
              <a:t>Math is more reason-based than heavy arithmetic-based.</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chemeClr val="accent1"/>
                </a:solidFill>
                <a:highlight>
                  <a:srgbClr val="FFFFFF"/>
                </a:highlight>
                <a:latin typeface="Arial"/>
                <a:ea typeface="Arial"/>
                <a:cs typeface="Arial"/>
                <a:sym typeface="Arial"/>
              </a:rPr>
              <a:t>Provides math formulas.</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chemeClr val="accent1"/>
              </a:solidFill>
              <a:highlight>
                <a:srgbClr val="FFFFFF"/>
              </a:highlight>
              <a:latin typeface="Arial"/>
              <a:ea typeface="Arial"/>
              <a:cs typeface="Arial"/>
              <a:sym typeface="Arial"/>
            </a:endParaRPr>
          </a:p>
        </p:txBody>
      </p:sp>
      <p:sp>
        <p:nvSpPr>
          <p:cNvPr id="73" name="Google Shape;73;p15"/>
          <p:cNvSpPr txBox="1"/>
          <p:nvPr/>
        </p:nvSpPr>
        <p:spPr>
          <a:xfrm>
            <a:off x="190500" y="4706475"/>
            <a:ext cx="29292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https://blog.prepscholar.com/act-vs-sat</a:t>
            </a:r>
            <a:endParaRPr>
              <a:latin typeface="Source Sans Pro"/>
              <a:ea typeface="Source Sans Pro"/>
              <a:cs typeface="Source Sans Pro"/>
              <a:sym typeface="Source Sans Pro"/>
            </a:endParaRPr>
          </a:p>
        </p:txBody>
      </p:sp>
      <p:pic>
        <p:nvPicPr>
          <p:cNvPr id="74" name="Google Shape;74;p15"/>
          <p:cNvPicPr preferRelativeResize="0"/>
          <p:nvPr/>
        </p:nvPicPr>
        <p:blipFill>
          <a:blip r:embed="rId4">
            <a:alphaModFix/>
          </a:blip>
          <a:stretch>
            <a:fillRect/>
          </a:stretch>
        </p:blipFill>
        <p:spPr>
          <a:xfrm>
            <a:off x="3119700" y="900588"/>
            <a:ext cx="5719501" cy="33423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Driven:</a:t>
            </a:r>
            <a:endParaRPr/>
          </a:p>
        </p:txBody>
      </p:sp>
      <p:sp>
        <p:nvSpPr>
          <p:cNvPr id="80" name="Google Shape;80;p16"/>
          <p:cNvSpPr txBox="1"/>
          <p:nvPr>
            <p:ph idx="1" type="body"/>
          </p:nvPr>
        </p:nvSpPr>
        <p:spPr>
          <a:xfrm>
            <a:off x="274650" y="2033625"/>
            <a:ext cx="2882100" cy="94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Overall: Participation negatively correlates with SAT scores.</a:t>
            </a:r>
            <a:endParaRPr sz="1600"/>
          </a:p>
        </p:txBody>
      </p:sp>
      <p:pic>
        <p:nvPicPr>
          <p:cNvPr id="81" name="Google Shape;81;p16"/>
          <p:cNvPicPr preferRelativeResize="0"/>
          <p:nvPr/>
        </p:nvPicPr>
        <p:blipFill>
          <a:blip r:embed="rId3">
            <a:alphaModFix/>
          </a:blip>
          <a:stretch>
            <a:fillRect/>
          </a:stretch>
        </p:blipFill>
        <p:spPr>
          <a:xfrm>
            <a:off x="3193675" y="409925"/>
            <a:ext cx="5610225" cy="44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Skills &amp; expertise</a:t>
            </a:r>
            <a:endParaRPr/>
          </a:p>
        </p:txBody>
      </p:sp>
      <p:sp>
        <p:nvSpPr>
          <p:cNvPr id="87" name="Google Shape;8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2100"/>
              <a:t>Top SAT Scores - 2017/18</a:t>
            </a:r>
            <a:endParaRPr sz="2100"/>
          </a:p>
          <a:p>
            <a:pPr indent="-361950" lvl="0" marL="457200" rtl="0" algn="l">
              <a:spcBef>
                <a:spcPts val="1600"/>
              </a:spcBef>
              <a:spcAft>
                <a:spcPts val="0"/>
              </a:spcAft>
              <a:buSzPts val="2100"/>
              <a:buChar char="●"/>
            </a:pPr>
            <a:r>
              <a:rPr lang="en" sz="2100"/>
              <a:t>Minnesota        </a:t>
            </a:r>
            <a:endParaRPr sz="2100"/>
          </a:p>
          <a:p>
            <a:pPr indent="-361950" lvl="0" marL="457200" rtl="0" algn="l">
              <a:spcBef>
                <a:spcPts val="0"/>
              </a:spcBef>
              <a:spcAft>
                <a:spcPts val="0"/>
              </a:spcAft>
              <a:buSzPts val="2100"/>
              <a:buChar char="●"/>
            </a:pPr>
            <a:r>
              <a:rPr lang="en" sz="2100"/>
              <a:t>Wisconsin</a:t>
            </a:r>
            <a:endParaRPr sz="2100"/>
          </a:p>
          <a:p>
            <a:pPr indent="-361950" lvl="0" marL="457200" rtl="0" algn="l">
              <a:spcBef>
                <a:spcPts val="0"/>
              </a:spcBef>
              <a:spcAft>
                <a:spcPts val="0"/>
              </a:spcAft>
              <a:buSzPts val="2100"/>
              <a:buChar char="●"/>
            </a:pPr>
            <a:r>
              <a:rPr lang="en" sz="2100"/>
              <a:t>North Dakota</a:t>
            </a:r>
            <a:endParaRPr sz="2100"/>
          </a:p>
          <a:p>
            <a:pPr indent="-361950" lvl="0" marL="457200" rtl="0" algn="l">
              <a:spcBef>
                <a:spcPts val="0"/>
              </a:spcBef>
              <a:spcAft>
                <a:spcPts val="0"/>
              </a:spcAft>
              <a:buSzPts val="2100"/>
              <a:buChar char="●"/>
            </a:pPr>
            <a:r>
              <a:rPr lang="en" sz="2100"/>
              <a:t>Iowa</a:t>
            </a:r>
            <a:endParaRPr sz="2100"/>
          </a:p>
          <a:p>
            <a:pPr indent="0" lvl="0" marL="457200" rtl="0" algn="l">
              <a:spcBef>
                <a:spcPts val="1600"/>
              </a:spcBef>
              <a:spcAft>
                <a:spcPts val="1600"/>
              </a:spcAft>
              <a:buNone/>
            </a:pPr>
            <a:r>
              <a:t/>
            </a:r>
            <a:endParaRPr sz="2100"/>
          </a:p>
        </p:txBody>
      </p:sp>
      <p:pic>
        <p:nvPicPr>
          <p:cNvPr id="88" name="Google Shape;88;p17"/>
          <p:cNvPicPr preferRelativeResize="0"/>
          <p:nvPr/>
        </p:nvPicPr>
        <p:blipFill>
          <a:blip r:embed="rId3">
            <a:alphaModFix/>
          </a:blip>
          <a:stretch>
            <a:fillRect/>
          </a:stretch>
        </p:blipFill>
        <p:spPr>
          <a:xfrm>
            <a:off x="153425" y="570200"/>
            <a:ext cx="4418576" cy="3849100"/>
          </a:xfrm>
          <a:prstGeom prst="rect">
            <a:avLst/>
          </a:prstGeom>
          <a:noFill/>
          <a:ln>
            <a:noFill/>
          </a:ln>
        </p:spPr>
      </p:pic>
      <p:pic>
        <p:nvPicPr>
          <p:cNvPr id="89" name="Google Shape;89;p17"/>
          <p:cNvPicPr preferRelativeResize="0"/>
          <p:nvPr/>
        </p:nvPicPr>
        <p:blipFill>
          <a:blip r:embed="rId4">
            <a:alphaModFix/>
          </a:blip>
          <a:stretch>
            <a:fillRect/>
          </a:stretch>
        </p:blipFill>
        <p:spPr>
          <a:xfrm>
            <a:off x="4841425" y="1678650"/>
            <a:ext cx="4111600" cy="261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Scores in:</a:t>
            </a:r>
            <a:endParaRPr/>
          </a:p>
        </p:txBody>
      </p:sp>
      <p:cxnSp>
        <p:nvCxnSpPr>
          <p:cNvPr id="95" name="Google Shape;95;p18"/>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96" name="Google Shape;96;p18"/>
          <p:cNvGrpSpPr/>
          <p:nvPr/>
        </p:nvGrpSpPr>
        <p:grpSpPr>
          <a:xfrm>
            <a:off x="648675" y="1581271"/>
            <a:ext cx="196200" cy="1306800"/>
            <a:chOff x="648675" y="1657471"/>
            <a:chExt cx="196200" cy="1306800"/>
          </a:xfrm>
        </p:grpSpPr>
        <p:sp>
          <p:nvSpPr>
            <p:cNvPr id="97" name="Google Shape;97;p18"/>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8"/>
            <p:cNvCxnSpPr>
              <a:stCxn id="97"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99" name="Google Shape;99;p18"/>
          <p:cNvSpPr txBox="1"/>
          <p:nvPr>
            <p:ph idx="4294967295" type="body"/>
          </p:nvPr>
        </p:nvSpPr>
        <p:spPr>
          <a:xfrm>
            <a:off x="823800" y="1299975"/>
            <a:ext cx="2662200" cy="14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Minnesota, Wisconsin, North Dakota, Iowa</a:t>
            </a:r>
            <a:endParaRPr b="1">
              <a:solidFill>
                <a:schemeClr val="dk2"/>
              </a:solidFill>
            </a:endParaRPr>
          </a:p>
          <a:p>
            <a:pPr indent="0" lvl="0" marL="0" rtl="0" algn="l">
              <a:spcBef>
                <a:spcPts val="0"/>
              </a:spcBef>
              <a:spcAft>
                <a:spcPts val="1600"/>
              </a:spcAft>
              <a:buNone/>
            </a:pPr>
            <a:r>
              <a:rPr lang="en" sz="1400"/>
              <a:t>Math</a:t>
            </a:r>
            <a:endParaRPr sz="1400"/>
          </a:p>
        </p:txBody>
      </p:sp>
      <p:grpSp>
        <p:nvGrpSpPr>
          <p:cNvPr id="100" name="Google Shape;100;p18"/>
          <p:cNvGrpSpPr/>
          <p:nvPr/>
        </p:nvGrpSpPr>
        <p:grpSpPr>
          <a:xfrm>
            <a:off x="2512925" y="2692171"/>
            <a:ext cx="196200" cy="1404905"/>
            <a:chOff x="2512925" y="2768371"/>
            <a:chExt cx="196200" cy="1404905"/>
          </a:xfrm>
        </p:grpSpPr>
        <p:cxnSp>
          <p:nvCxnSpPr>
            <p:cNvPr id="101" name="Google Shape;101;p18"/>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2" name="Google Shape;102;p18"/>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8"/>
          <p:cNvSpPr txBox="1"/>
          <p:nvPr>
            <p:ph idx="4294967295" type="body"/>
          </p:nvPr>
        </p:nvSpPr>
        <p:spPr>
          <a:xfrm>
            <a:off x="269315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2"/>
                </a:solidFill>
              </a:rPr>
              <a:t>Minnesota, Wisconsin, North Dakota, Iowa</a:t>
            </a:r>
            <a:endParaRPr b="1">
              <a:solidFill>
                <a:schemeClr val="dk2"/>
              </a:solidFill>
            </a:endParaRPr>
          </a:p>
          <a:p>
            <a:pPr indent="0" lvl="0" marL="0" rtl="0" algn="l">
              <a:spcBef>
                <a:spcPts val="0"/>
              </a:spcBef>
              <a:spcAft>
                <a:spcPts val="0"/>
              </a:spcAft>
              <a:buNone/>
            </a:pPr>
            <a:r>
              <a:rPr lang="en" sz="1400"/>
              <a:t>Evidence Based Reading </a:t>
            </a:r>
            <a:endParaRPr sz="1400"/>
          </a:p>
          <a:p>
            <a:pPr indent="0" lvl="0" marL="0" rtl="0" algn="l">
              <a:spcBef>
                <a:spcPts val="0"/>
              </a:spcBef>
              <a:spcAft>
                <a:spcPts val="0"/>
              </a:spcAft>
              <a:buNone/>
            </a:pPr>
            <a:r>
              <a:rPr lang="en" sz="1400"/>
              <a:t>And Writing</a:t>
            </a:r>
            <a:endParaRPr sz="1400"/>
          </a:p>
        </p:txBody>
      </p:sp>
      <p:grpSp>
        <p:nvGrpSpPr>
          <p:cNvPr id="104" name="Google Shape;104;p18"/>
          <p:cNvGrpSpPr/>
          <p:nvPr/>
        </p:nvGrpSpPr>
        <p:grpSpPr>
          <a:xfrm>
            <a:off x="4279200" y="1483171"/>
            <a:ext cx="196200" cy="1404900"/>
            <a:chOff x="4279200" y="1559371"/>
            <a:chExt cx="196200" cy="1404900"/>
          </a:xfrm>
        </p:grpSpPr>
        <p:cxnSp>
          <p:nvCxnSpPr>
            <p:cNvPr id="105" name="Google Shape;105;p18"/>
            <p:cNvCxnSpPr>
              <a:stCxn id="106"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06" name="Google Shape;106;p18"/>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8"/>
          <p:cNvSpPr txBox="1"/>
          <p:nvPr>
            <p:ph idx="4294967295" type="body"/>
          </p:nvPr>
        </p:nvSpPr>
        <p:spPr>
          <a:xfrm>
            <a:off x="4454449"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2"/>
                </a:solidFill>
              </a:rPr>
              <a:t>Minnesota, Wisconsin, South Dakota, Iowa</a:t>
            </a:r>
            <a:endParaRPr b="1">
              <a:solidFill>
                <a:schemeClr val="dk2"/>
              </a:solidFill>
            </a:endParaRPr>
          </a:p>
          <a:p>
            <a:pPr indent="0" lvl="0" marL="0" rtl="0" algn="l">
              <a:spcBef>
                <a:spcPts val="0"/>
              </a:spcBef>
              <a:spcAft>
                <a:spcPts val="0"/>
              </a:spcAft>
              <a:buNone/>
            </a:pPr>
            <a:r>
              <a:rPr lang="en" sz="1400"/>
              <a:t>Highest Composite Scores</a:t>
            </a:r>
            <a:endParaRPr sz="1400"/>
          </a:p>
          <a:p>
            <a:pPr indent="0" lvl="0" marL="0" rtl="0" algn="l">
              <a:spcBef>
                <a:spcPts val="0"/>
              </a:spcBef>
              <a:spcAft>
                <a:spcPts val="1600"/>
              </a:spcAft>
              <a:buNone/>
            </a:pPr>
            <a:r>
              <a:t/>
            </a:r>
            <a:endParaRPr/>
          </a:p>
        </p:txBody>
      </p:sp>
      <p:grpSp>
        <p:nvGrpSpPr>
          <p:cNvPr id="108" name="Google Shape;108;p18"/>
          <p:cNvGrpSpPr/>
          <p:nvPr/>
        </p:nvGrpSpPr>
        <p:grpSpPr>
          <a:xfrm>
            <a:off x="6045475" y="2692171"/>
            <a:ext cx="196200" cy="1404905"/>
            <a:chOff x="6045475" y="2768371"/>
            <a:chExt cx="196200" cy="1404905"/>
          </a:xfrm>
        </p:grpSpPr>
        <p:cxnSp>
          <p:nvCxnSpPr>
            <p:cNvPr id="109" name="Google Shape;109;p18"/>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10" name="Google Shape;110;p18"/>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8"/>
          <p:cNvSpPr txBox="1"/>
          <p:nvPr>
            <p:ph idx="4294967295" type="body"/>
          </p:nvPr>
        </p:nvSpPr>
        <p:spPr>
          <a:xfrm>
            <a:off x="6274550" y="37784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No SAT Requirements</a:t>
            </a:r>
            <a:endParaRPr b="1">
              <a:solidFill>
                <a:schemeClr val="dk2"/>
              </a:solidFill>
            </a:endParaRPr>
          </a:p>
          <a:p>
            <a:pPr indent="0" lvl="0" marL="0" rtl="0" algn="l">
              <a:spcBef>
                <a:spcPts val="0"/>
              </a:spcBef>
              <a:spcAft>
                <a:spcPts val="0"/>
              </a:spcAft>
              <a:buNone/>
            </a:pPr>
            <a:r>
              <a:rPr lang="en" sz="1400"/>
              <a:t>Minnesota - In the top  14% of all students taking the SAT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a:t>Minnesota</a:t>
            </a:r>
            <a:endParaRPr/>
          </a:p>
        </p:txBody>
      </p:sp>
      <p:pic>
        <p:nvPicPr>
          <p:cNvPr id="117" name="Google Shape;117;p19"/>
          <p:cNvPicPr preferRelativeResize="0"/>
          <p:nvPr/>
        </p:nvPicPr>
        <p:blipFill>
          <a:blip r:embed="rId3">
            <a:alphaModFix/>
          </a:blip>
          <a:stretch>
            <a:fillRect/>
          </a:stretch>
        </p:blipFill>
        <p:spPr>
          <a:xfrm>
            <a:off x="3171250" y="634950"/>
            <a:ext cx="5719499" cy="3873611"/>
          </a:xfrm>
          <a:prstGeom prst="rect">
            <a:avLst/>
          </a:prstGeom>
          <a:noFill/>
          <a:ln>
            <a:noFill/>
          </a:ln>
        </p:spPr>
      </p:pic>
      <p:sp>
        <p:nvSpPr>
          <p:cNvPr id="118" name="Google Shape;118;p19"/>
          <p:cNvSpPr txBox="1"/>
          <p:nvPr/>
        </p:nvSpPr>
        <p:spPr>
          <a:xfrm>
            <a:off x="369800" y="1669675"/>
            <a:ext cx="2749800" cy="259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Top 15th Percentile for SAT exams in the country -1295</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Highest Math SAT Score for 2017 - 651</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2018 - 655</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Highest EBWR SAT Score for 2017 - 644</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2018 - 643</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Very low participation rate</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3 - 4%</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Wisconsin</a:t>
            </a:r>
            <a:endParaRPr/>
          </a:p>
        </p:txBody>
      </p:sp>
      <p:pic>
        <p:nvPicPr>
          <p:cNvPr id="124" name="Google Shape;124;p20"/>
          <p:cNvPicPr preferRelativeResize="0"/>
          <p:nvPr/>
        </p:nvPicPr>
        <p:blipFill>
          <a:blip r:embed="rId3">
            <a:alphaModFix/>
          </a:blip>
          <a:stretch>
            <a:fillRect/>
          </a:stretch>
        </p:blipFill>
        <p:spPr>
          <a:xfrm>
            <a:off x="3289500" y="695400"/>
            <a:ext cx="5719499" cy="3873611"/>
          </a:xfrm>
          <a:prstGeom prst="rect">
            <a:avLst/>
          </a:prstGeom>
          <a:noFill/>
          <a:ln>
            <a:noFill/>
          </a:ln>
        </p:spPr>
      </p:pic>
      <p:sp>
        <p:nvSpPr>
          <p:cNvPr id="125" name="Google Shape;125;p20"/>
          <p:cNvSpPr txBox="1"/>
          <p:nvPr/>
        </p:nvSpPr>
        <p:spPr>
          <a:xfrm>
            <a:off x="329850" y="1444700"/>
            <a:ext cx="2771700" cy="287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Second to Minnesota in SAT Composite scores - 1291</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Second to Minnesota in SAT Math scores </a:t>
            </a:r>
            <a:endParaRPr>
              <a:latin typeface="Source Sans Pro"/>
              <a:ea typeface="Source Sans Pro"/>
              <a:cs typeface="Source Sans Pro"/>
              <a:sym typeface="Source Sans Pro"/>
            </a:endParaRPr>
          </a:p>
          <a:p>
            <a:pPr indent="457200" lvl="0" marL="0" rtl="0" algn="l">
              <a:spcBef>
                <a:spcPts val="0"/>
              </a:spcBef>
              <a:spcAft>
                <a:spcPts val="0"/>
              </a:spcAft>
              <a:buNone/>
            </a:pPr>
            <a:r>
              <a:rPr lang="en">
                <a:latin typeface="Source Sans Pro"/>
                <a:ea typeface="Source Sans Pro"/>
                <a:cs typeface="Source Sans Pro"/>
                <a:sym typeface="Source Sans Pro"/>
              </a:rPr>
              <a:t>2017 - 649</a:t>
            </a:r>
            <a:endParaRPr>
              <a:latin typeface="Source Sans Pro"/>
              <a:ea typeface="Source Sans Pro"/>
              <a:cs typeface="Source Sans Pro"/>
              <a:sym typeface="Source Sans Pro"/>
            </a:endParaRPr>
          </a:p>
          <a:p>
            <a:pPr indent="457200" lvl="0" marL="0" rtl="0" algn="l">
              <a:spcBef>
                <a:spcPts val="0"/>
              </a:spcBef>
              <a:spcAft>
                <a:spcPts val="0"/>
              </a:spcAft>
              <a:buNone/>
            </a:pPr>
            <a:r>
              <a:rPr lang="en">
                <a:latin typeface="Source Sans Pro"/>
                <a:ea typeface="Source Sans Pro"/>
                <a:cs typeface="Source Sans Pro"/>
                <a:sym typeface="Source Sans Pro"/>
              </a:rPr>
              <a:t>2018 - 653</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Second overall in Evidence-Based Reading and Writing</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2017 - 642</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2018 - 641</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North Dakota</a:t>
            </a:r>
            <a:endParaRPr/>
          </a:p>
        </p:txBody>
      </p:sp>
      <p:pic>
        <p:nvPicPr>
          <p:cNvPr id="131" name="Google Shape;131;p21"/>
          <p:cNvPicPr preferRelativeResize="0"/>
          <p:nvPr/>
        </p:nvPicPr>
        <p:blipFill>
          <a:blip r:embed="rId3">
            <a:alphaModFix/>
          </a:blip>
          <a:stretch>
            <a:fillRect/>
          </a:stretch>
        </p:blipFill>
        <p:spPr>
          <a:xfrm>
            <a:off x="3254700" y="701850"/>
            <a:ext cx="5715000" cy="3867150"/>
          </a:xfrm>
          <a:prstGeom prst="rect">
            <a:avLst/>
          </a:prstGeom>
          <a:noFill/>
          <a:ln>
            <a:noFill/>
          </a:ln>
        </p:spPr>
      </p:pic>
      <p:sp>
        <p:nvSpPr>
          <p:cNvPr id="132" name="Google Shape;132;p21"/>
          <p:cNvSpPr txBox="1"/>
          <p:nvPr/>
        </p:nvSpPr>
        <p:spPr>
          <a:xfrm>
            <a:off x="409050" y="1468500"/>
            <a:ext cx="2593500" cy="30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Third highest in SAT </a:t>
            </a:r>
            <a:r>
              <a:rPr lang="en">
                <a:solidFill>
                  <a:schemeClr val="dk2"/>
                </a:solidFill>
                <a:latin typeface="Source Sans Pro"/>
                <a:ea typeface="Source Sans Pro"/>
                <a:cs typeface="Source Sans Pro"/>
                <a:sym typeface="Source Sans Pro"/>
              </a:rPr>
              <a:t>Evidence-Based Reading and Writing</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2017 - 635 (5th)</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	2018 - 640</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