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60" r:id="rId4"/>
    <p:sldId id="259" r:id="rId5"/>
    <p:sldId id="319" r:id="rId6"/>
    <p:sldId id="263" r:id="rId7"/>
    <p:sldId id="315" r:id="rId8"/>
    <p:sldId id="309" r:id="rId9"/>
    <p:sldId id="307" r:id="rId10"/>
    <p:sldId id="314" r:id="rId11"/>
    <p:sldId id="281" r:id="rId12"/>
    <p:sldId id="313" r:id="rId13"/>
    <p:sldId id="312" r:id="rId14"/>
    <p:sldId id="308" r:id="rId15"/>
    <p:sldId id="289" r:id="rId16"/>
    <p:sldId id="287" r:id="rId17"/>
    <p:sldId id="311" r:id="rId18"/>
    <p:sldId id="266" r:id="rId19"/>
    <p:sldId id="291" r:id="rId20"/>
    <p:sldId id="316" r:id="rId21"/>
    <p:sldId id="296" r:id="rId22"/>
    <p:sldId id="298" r:id="rId23"/>
    <p:sldId id="290" r:id="rId24"/>
    <p:sldId id="300" r:id="rId25"/>
    <p:sldId id="301" r:id="rId26"/>
    <p:sldId id="293" r:id="rId27"/>
    <p:sldId id="29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3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C8"/>
    <a:srgbClr val="54B454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5164" autoAdjust="0"/>
  </p:normalViewPr>
  <p:slideViewPr>
    <p:cSldViewPr snapToGrid="0" snapToObjects="1">
      <p:cViewPr varScale="1">
        <p:scale>
          <a:sx n="106" d="100"/>
          <a:sy n="106" d="100"/>
        </p:scale>
        <p:origin x="1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09:59:11.804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C6316-629A-45F5-BB39-9F54C91ED33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CF0C1-0200-4ABC-99E1-5A5D3E43A06D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Data Mining</a:t>
          </a:r>
        </a:p>
      </dgm:t>
    </dgm:pt>
    <dgm:pt modelId="{80DA63C6-4662-4BA6-BCAD-8BA14AF46F36}" type="parTrans" cxnId="{AE29A70A-EDC1-4348-93FA-F93FB4285A8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32D10103-473F-4132-A2A3-AF630F711636}" type="sibTrans" cxnId="{AE29A70A-EDC1-4348-93FA-F93FB4285A8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B72220EF-E029-485A-9124-AEF1F669EB3E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Text </a:t>
          </a:r>
        </a:p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Mining</a:t>
          </a:r>
        </a:p>
      </dgm:t>
    </dgm:pt>
    <dgm:pt modelId="{D993D8DB-96F3-4875-A081-216422E6D9D1}" type="parTrans" cxnId="{6107E7F8-BE4D-421A-A2DD-862D5C75012C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6DD6E685-6E9C-46D3-AF9F-DCC977332182}" type="sibTrans" cxnId="{6107E7F8-BE4D-421A-A2DD-862D5C75012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A0E05453-66D7-4F28-BC62-0A3A6016E03B}">
      <dgm:prSet phldrT="[Text]" custT="1"/>
      <dgm:spPr/>
      <dgm:t>
        <a:bodyPr/>
        <a:lstStyle/>
        <a:p>
          <a:r>
            <a: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Processing</a:t>
          </a:r>
        </a:p>
      </dgm:t>
    </dgm:pt>
    <dgm:pt modelId="{7CB7AEA9-C7E2-4FCB-82D1-3639F9A09A9C}" type="parTrans" cxnId="{32CBF978-E1EE-4FAB-8641-3CEA1C8EC66B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62DE08DE-377F-430F-9A4C-91546058B9BE}" type="sibTrans" cxnId="{32CBF978-E1EE-4FAB-8641-3CEA1C8EC66B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7CF6D75D-AB06-4A3B-9DD6-5428E68C6A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Understanding</a:t>
          </a:r>
        </a:p>
      </dgm:t>
    </dgm:pt>
    <dgm:pt modelId="{A85EA9EE-688C-45A1-B613-8551A82A359B}" type="parTrans" cxnId="{F261B69F-BACD-4CB5-9C19-D6BDD7DDAEF9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4F6E31EE-B3DF-4FFF-87C9-E8964EF08D42}" type="sibTrans" cxnId="{F261B69F-BACD-4CB5-9C19-D6BDD7DDAEF9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DA7B1325-D5F3-3A48-9790-3E6D19C671D4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Generation</a:t>
          </a:r>
        </a:p>
      </dgm:t>
    </dgm:pt>
    <dgm:pt modelId="{21F45F49-A64C-5B49-BF01-5C9D1E79CB58}" type="parTrans" cxnId="{73BC4134-52BA-8448-BE61-4CBB48AF486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638FD14E-E7CB-5B46-8960-4CA1515D5F24}" type="sibTrans" cxnId="{73BC4134-52BA-8448-BE61-4CBB48AF486B}">
      <dgm:prSet/>
      <dgm:spPr/>
      <dgm:t>
        <a:bodyPr/>
        <a:lstStyle/>
        <a:p>
          <a:endParaRPr lang="en-US"/>
        </a:p>
      </dgm:t>
    </dgm:pt>
    <dgm:pt modelId="{BE524434-3B22-084E-8107-1B7656ABE495}" type="pres">
      <dgm:prSet presAssocID="{9BAC6316-629A-45F5-BB39-9F54C91ED3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DBBF8-B29D-9E41-BB8D-3A38768A5224}" type="pres">
      <dgm:prSet presAssocID="{7E0CF0C1-0200-4ABC-99E1-5A5D3E43A06D}" presName="root1" presStyleCnt="0"/>
      <dgm:spPr/>
    </dgm:pt>
    <dgm:pt modelId="{5CEA3B5E-58AB-0F47-87CE-BDB85F165E42}" type="pres">
      <dgm:prSet presAssocID="{7E0CF0C1-0200-4ABC-99E1-5A5D3E43A06D}" presName="LevelOneTextNode" presStyleLbl="node0" presStyleIdx="0" presStyleCnt="1">
        <dgm:presLayoutVars>
          <dgm:chPref val="3"/>
        </dgm:presLayoutVars>
      </dgm:prSet>
      <dgm:spPr/>
    </dgm:pt>
    <dgm:pt modelId="{A86C16D2-8BC9-634C-B727-D4B0687C7DEC}" type="pres">
      <dgm:prSet presAssocID="{7E0CF0C1-0200-4ABC-99E1-5A5D3E43A06D}" presName="level2hierChild" presStyleCnt="0"/>
      <dgm:spPr/>
    </dgm:pt>
    <dgm:pt modelId="{E344270F-6F26-D447-9C5F-B4571484BFBE}" type="pres">
      <dgm:prSet presAssocID="{D993D8DB-96F3-4875-A081-216422E6D9D1}" presName="conn2-1" presStyleLbl="parChTrans1D2" presStyleIdx="0" presStyleCnt="1"/>
      <dgm:spPr/>
    </dgm:pt>
    <dgm:pt modelId="{D32CA776-0807-EF4B-A27E-CFFDF5FF5602}" type="pres">
      <dgm:prSet presAssocID="{D993D8DB-96F3-4875-A081-216422E6D9D1}" presName="connTx" presStyleLbl="parChTrans1D2" presStyleIdx="0" presStyleCnt="1"/>
      <dgm:spPr/>
    </dgm:pt>
    <dgm:pt modelId="{B52D9038-26EC-D544-845D-8BC4BC45E379}" type="pres">
      <dgm:prSet presAssocID="{B72220EF-E029-485A-9124-AEF1F669EB3E}" presName="root2" presStyleCnt="0"/>
      <dgm:spPr/>
    </dgm:pt>
    <dgm:pt modelId="{66EEB95A-18ED-F447-8D3B-0D8CB740515C}" type="pres">
      <dgm:prSet presAssocID="{B72220EF-E029-485A-9124-AEF1F669EB3E}" presName="LevelTwoTextNode" presStyleLbl="node2" presStyleIdx="0" presStyleCnt="1">
        <dgm:presLayoutVars>
          <dgm:chPref val="3"/>
        </dgm:presLayoutVars>
      </dgm:prSet>
      <dgm:spPr/>
    </dgm:pt>
    <dgm:pt modelId="{2CE590E5-03C9-B74E-9234-D68D74293620}" type="pres">
      <dgm:prSet presAssocID="{B72220EF-E029-485A-9124-AEF1F669EB3E}" presName="level3hierChild" presStyleCnt="0"/>
      <dgm:spPr/>
    </dgm:pt>
    <dgm:pt modelId="{A837D987-570C-9B4D-A4C7-098063AC5FF7}" type="pres">
      <dgm:prSet presAssocID="{7CB7AEA9-C7E2-4FCB-82D1-3639F9A09A9C}" presName="conn2-1" presStyleLbl="parChTrans1D3" presStyleIdx="0" presStyleCnt="1"/>
      <dgm:spPr/>
    </dgm:pt>
    <dgm:pt modelId="{6BC277B6-C40E-804C-9613-1DFCEA9398C1}" type="pres">
      <dgm:prSet presAssocID="{7CB7AEA9-C7E2-4FCB-82D1-3639F9A09A9C}" presName="connTx" presStyleLbl="parChTrans1D3" presStyleIdx="0" presStyleCnt="1"/>
      <dgm:spPr/>
    </dgm:pt>
    <dgm:pt modelId="{5F9FC277-CFE8-554B-85AB-193C7901323F}" type="pres">
      <dgm:prSet presAssocID="{A0E05453-66D7-4F28-BC62-0A3A6016E03B}" presName="root2" presStyleCnt="0"/>
      <dgm:spPr/>
    </dgm:pt>
    <dgm:pt modelId="{AB83613D-4126-DA44-B7C5-258A0D640206}" type="pres">
      <dgm:prSet presAssocID="{A0E05453-66D7-4F28-BC62-0A3A6016E03B}" presName="LevelTwoTextNode" presStyleLbl="node3" presStyleIdx="0" presStyleCnt="1">
        <dgm:presLayoutVars>
          <dgm:chPref val="3"/>
        </dgm:presLayoutVars>
      </dgm:prSet>
      <dgm:spPr/>
    </dgm:pt>
    <dgm:pt modelId="{B7164821-F039-5F42-839C-3CEA2D56AD03}" type="pres">
      <dgm:prSet presAssocID="{A0E05453-66D7-4F28-BC62-0A3A6016E03B}" presName="level3hierChild" presStyleCnt="0"/>
      <dgm:spPr/>
    </dgm:pt>
    <dgm:pt modelId="{E4EDD719-E229-F445-82DD-82D107AABCC0}" type="pres">
      <dgm:prSet presAssocID="{A85EA9EE-688C-45A1-B613-8551A82A359B}" presName="conn2-1" presStyleLbl="parChTrans1D4" presStyleIdx="0" presStyleCnt="2"/>
      <dgm:spPr/>
    </dgm:pt>
    <dgm:pt modelId="{B87B49E1-9DD0-E544-9E48-E4A553D953ED}" type="pres">
      <dgm:prSet presAssocID="{A85EA9EE-688C-45A1-B613-8551A82A359B}" presName="connTx" presStyleLbl="parChTrans1D4" presStyleIdx="0" presStyleCnt="2"/>
      <dgm:spPr/>
    </dgm:pt>
    <dgm:pt modelId="{49BF5233-8539-2241-8500-822F288DF981}" type="pres">
      <dgm:prSet presAssocID="{7CF6D75D-AB06-4A3B-9DD6-5428E68C6A70}" presName="root2" presStyleCnt="0"/>
      <dgm:spPr/>
    </dgm:pt>
    <dgm:pt modelId="{AE585A52-34BE-BE4F-8C39-CBEFF29083AE}" type="pres">
      <dgm:prSet presAssocID="{7CF6D75D-AB06-4A3B-9DD6-5428E68C6A70}" presName="LevelTwoTextNode" presStyleLbl="node4" presStyleIdx="0" presStyleCnt="2">
        <dgm:presLayoutVars>
          <dgm:chPref val="3"/>
        </dgm:presLayoutVars>
      </dgm:prSet>
      <dgm:spPr/>
    </dgm:pt>
    <dgm:pt modelId="{8F023D18-4674-0447-B692-E44444BF736B}" type="pres">
      <dgm:prSet presAssocID="{7CF6D75D-AB06-4A3B-9DD6-5428E68C6A70}" presName="level3hierChild" presStyleCnt="0"/>
      <dgm:spPr/>
    </dgm:pt>
    <dgm:pt modelId="{E8762ECA-2098-9944-9332-EEDC29F3C666}" type="pres">
      <dgm:prSet presAssocID="{21F45F49-A64C-5B49-BF01-5C9D1E79CB58}" presName="conn2-1" presStyleLbl="parChTrans1D4" presStyleIdx="1" presStyleCnt="2"/>
      <dgm:spPr/>
    </dgm:pt>
    <dgm:pt modelId="{14A05062-1B39-504A-A332-5D89459D5246}" type="pres">
      <dgm:prSet presAssocID="{21F45F49-A64C-5B49-BF01-5C9D1E79CB58}" presName="connTx" presStyleLbl="parChTrans1D4" presStyleIdx="1" presStyleCnt="2"/>
      <dgm:spPr/>
    </dgm:pt>
    <dgm:pt modelId="{C9665150-45EA-DE42-A3F7-8D2C8BA153BF}" type="pres">
      <dgm:prSet presAssocID="{DA7B1325-D5F3-3A48-9790-3E6D19C671D4}" presName="root2" presStyleCnt="0"/>
      <dgm:spPr/>
    </dgm:pt>
    <dgm:pt modelId="{B226948D-0B23-E249-9622-924559478E69}" type="pres">
      <dgm:prSet presAssocID="{DA7B1325-D5F3-3A48-9790-3E6D19C671D4}" presName="LevelTwoTextNode" presStyleLbl="node4" presStyleIdx="1" presStyleCnt="2">
        <dgm:presLayoutVars>
          <dgm:chPref val="3"/>
        </dgm:presLayoutVars>
      </dgm:prSet>
      <dgm:spPr/>
    </dgm:pt>
    <dgm:pt modelId="{6B37EC2E-6385-0040-A9B4-1D36434B892E}" type="pres">
      <dgm:prSet presAssocID="{DA7B1325-D5F3-3A48-9790-3E6D19C671D4}" presName="level3hierChild" presStyleCnt="0"/>
      <dgm:spPr/>
    </dgm:pt>
  </dgm:ptLst>
  <dgm:cxnLst>
    <dgm:cxn modelId="{AE29A70A-EDC1-4348-93FA-F93FB4285A8C}" srcId="{9BAC6316-629A-45F5-BB39-9F54C91ED33C}" destId="{7E0CF0C1-0200-4ABC-99E1-5A5D3E43A06D}" srcOrd="0" destOrd="0" parTransId="{80DA63C6-4662-4BA6-BCAD-8BA14AF46F36}" sibTransId="{32D10103-473F-4132-A2A3-AF630F711636}"/>
    <dgm:cxn modelId="{00FDEA0C-2CFD-0F41-8553-97E694ABB065}" type="presOf" srcId="{7CB7AEA9-C7E2-4FCB-82D1-3639F9A09A9C}" destId="{A837D987-570C-9B4D-A4C7-098063AC5FF7}" srcOrd="0" destOrd="0" presId="urn:microsoft.com/office/officeart/2005/8/layout/hierarchy2"/>
    <dgm:cxn modelId="{73BC4134-52BA-8448-BE61-4CBB48AF486B}" srcId="{A0E05453-66D7-4F28-BC62-0A3A6016E03B}" destId="{DA7B1325-D5F3-3A48-9790-3E6D19C671D4}" srcOrd="1" destOrd="0" parTransId="{21F45F49-A64C-5B49-BF01-5C9D1E79CB58}" sibTransId="{638FD14E-E7CB-5B46-8960-4CA1515D5F24}"/>
    <dgm:cxn modelId="{C6999261-A50D-EC47-8A5B-E2BB2775540A}" type="presOf" srcId="{A85EA9EE-688C-45A1-B613-8551A82A359B}" destId="{B87B49E1-9DD0-E544-9E48-E4A553D953ED}" srcOrd="1" destOrd="0" presId="urn:microsoft.com/office/officeart/2005/8/layout/hierarchy2"/>
    <dgm:cxn modelId="{32CBF978-E1EE-4FAB-8641-3CEA1C8EC66B}" srcId="{B72220EF-E029-485A-9124-AEF1F669EB3E}" destId="{A0E05453-66D7-4F28-BC62-0A3A6016E03B}" srcOrd="0" destOrd="0" parTransId="{7CB7AEA9-C7E2-4FCB-82D1-3639F9A09A9C}" sibTransId="{62DE08DE-377F-430F-9A4C-91546058B9BE}"/>
    <dgm:cxn modelId="{74DF1D92-F98D-1F4E-9B86-A24A2A4E00A7}" type="presOf" srcId="{D993D8DB-96F3-4875-A081-216422E6D9D1}" destId="{E344270F-6F26-D447-9C5F-B4571484BFBE}" srcOrd="0" destOrd="0" presId="urn:microsoft.com/office/officeart/2005/8/layout/hierarchy2"/>
    <dgm:cxn modelId="{BF3D8992-4F70-E744-B19D-80E742F49C0B}" type="presOf" srcId="{21F45F49-A64C-5B49-BF01-5C9D1E79CB58}" destId="{E8762ECA-2098-9944-9332-EEDC29F3C666}" srcOrd="0" destOrd="0" presId="urn:microsoft.com/office/officeart/2005/8/layout/hierarchy2"/>
    <dgm:cxn modelId="{F261B69F-BACD-4CB5-9C19-D6BDD7DDAEF9}" srcId="{A0E05453-66D7-4F28-BC62-0A3A6016E03B}" destId="{7CF6D75D-AB06-4A3B-9DD6-5428E68C6A70}" srcOrd="0" destOrd="0" parTransId="{A85EA9EE-688C-45A1-B613-8551A82A359B}" sibTransId="{4F6E31EE-B3DF-4FFF-87C9-E8964EF08D42}"/>
    <dgm:cxn modelId="{EA7CEBA0-9DFE-CF41-861D-70A4B89837CF}" type="presOf" srcId="{7CB7AEA9-C7E2-4FCB-82D1-3639F9A09A9C}" destId="{6BC277B6-C40E-804C-9613-1DFCEA9398C1}" srcOrd="1" destOrd="0" presId="urn:microsoft.com/office/officeart/2005/8/layout/hierarchy2"/>
    <dgm:cxn modelId="{0416AAAB-D9B8-0843-8DC2-C993C95DFF02}" type="presOf" srcId="{21F45F49-A64C-5B49-BF01-5C9D1E79CB58}" destId="{14A05062-1B39-504A-A332-5D89459D5246}" srcOrd="1" destOrd="0" presId="urn:microsoft.com/office/officeart/2005/8/layout/hierarchy2"/>
    <dgm:cxn modelId="{4FD7B9AE-6F42-9E42-BB0A-35A2AF8E8ADD}" type="presOf" srcId="{9BAC6316-629A-45F5-BB39-9F54C91ED33C}" destId="{BE524434-3B22-084E-8107-1B7656ABE495}" srcOrd="0" destOrd="0" presId="urn:microsoft.com/office/officeart/2005/8/layout/hierarchy2"/>
    <dgm:cxn modelId="{7ABB92B0-9AA2-3C48-8FC9-BBB06F5B4D70}" type="presOf" srcId="{B72220EF-E029-485A-9124-AEF1F669EB3E}" destId="{66EEB95A-18ED-F447-8D3B-0D8CB740515C}" srcOrd="0" destOrd="0" presId="urn:microsoft.com/office/officeart/2005/8/layout/hierarchy2"/>
    <dgm:cxn modelId="{D26662C4-ADEA-2D40-B0CE-6283FA6A3A4D}" type="presOf" srcId="{A85EA9EE-688C-45A1-B613-8551A82A359B}" destId="{E4EDD719-E229-F445-82DD-82D107AABCC0}" srcOrd="0" destOrd="0" presId="urn:microsoft.com/office/officeart/2005/8/layout/hierarchy2"/>
    <dgm:cxn modelId="{71B5B0C9-E1FC-0D4E-B5ED-E230B89708F9}" type="presOf" srcId="{A0E05453-66D7-4F28-BC62-0A3A6016E03B}" destId="{AB83613D-4126-DA44-B7C5-258A0D640206}" srcOrd="0" destOrd="0" presId="urn:microsoft.com/office/officeart/2005/8/layout/hierarchy2"/>
    <dgm:cxn modelId="{91EDC9CB-8749-FC4D-B203-0C8B4100E79B}" type="presOf" srcId="{DA7B1325-D5F3-3A48-9790-3E6D19C671D4}" destId="{B226948D-0B23-E249-9622-924559478E69}" srcOrd="0" destOrd="0" presId="urn:microsoft.com/office/officeart/2005/8/layout/hierarchy2"/>
    <dgm:cxn modelId="{CEC142F6-A9BC-614A-8EDE-947ED75CDBAD}" type="presOf" srcId="{D993D8DB-96F3-4875-A081-216422E6D9D1}" destId="{D32CA776-0807-EF4B-A27E-CFFDF5FF5602}" srcOrd="1" destOrd="0" presId="urn:microsoft.com/office/officeart/2005/8/layout/hierarchy2"/>
    <dgm:cxn modelId="{6107E7F8-BE4D-421A-A2DD-862D5C75012C}" srcId="{7E0CF0C1-0200-4ABC-99E1-5A5D3E43A06D}" destId="{B72220EF-E029-485A-9124-AEF1F669EB3E}" srcOrd="0" destOrd="0" parTransId="{D993D8DB-96F3-4875-A081-216422E6D9D1}" sibTransId="{6DD6E685-6E9C-46D3-AF9F-DCC977332182}"/>
    <dgm:cxn modelId="{C5930CF9-DA85-A244-9A75-CE352E78A219}" type="presOf" srcId="{7CF6D75D-AB06-4A3B-9DD6-5428E68C6A70}" destId="{AE585A52-34BE-BE4F-8C39-CBEFF29083AE}" srcOrd="0" destOrd="0" presId="urn:microsoft.com/office/officeart/2005/8/layout/hierarchy2"/>
    <dgm:cxn modelId="{0A4065FA-9C1A-2243-9C31-15A533625A1E}" type="presOf" srcId="{7E0CF0C1-0200-4ABC-99E1-5A5D3E43A06D}" destId="{5CEA3B5E-58AB-0F47-87CE-BDB85F165E42}" srcOrd="0" destOrd="0" presId="urn:microsoft.com/office/officeart/2005/8/layout/hierarchy2"/>
    <dgm:cxn modelId="{C484ADF1-605C-7C45-8FC4-386DC0DE7BFC}" type="presParOf" srcId="{BE524434-3B22-084E-8107-1B7656ABE495}" destId="{480DBBF8-B29D-9E41-BB8D-3A38768A5224}" srcOrd="0" destOrd="0" presId="urn:microsoft.com/office/officeart/2005/8/layout/hierarchy2"/>
    <dgm:cxn modelId="{CE54D6CB-5F4A-EE43-B4B0-519F96F532AC}" type="presParOf" srcId="{480DBBF8-B29D-9E41-BB8D-3A38768A5224}" destId="{5CEA3B5E-58AB-0F47-87CE-BDB85F165E42}" srcOrd="0" destOrd="0" presId="urn:microsoft.com/office/officeart/2005/8/layout/hierarchy2"/>
    <dgm:cxn modelId="{6A743816-06EF-2E48-96A0-299F4E20147E}" type="presParOf" srcId="{480DBBF8-B29D-9E41-BB8D-3A38768A5224}" destId="{A86C16D2-8BC9-634C-B727-D4B0687C7DEC}" srcOrd="1" destOrd="0" presId="urn:microsoft.com/office/officeart/2005/8/layout/hierarchy2"/>
    <dgm:cxn modelId="{C69E14C7-45B6-9843-A134-092A137C9C32}" type="presParOf" srcId="{A86C16D2-8BC9-634C-B727-D4B0687C7DEC}" destId="{E344270F-6F26-D447-9C5F-B4571484BFBE}" srcOrd="0" destOrd="0" presId="urn:microsoft.com/office/officeart/2005/8/layout/hierarchy2"/>
    <dgm:cxn modelId="{1BDD024A-3E3B-A54D-B757-0B6AE337D285}" type="presParOf" srcId="{E344270F-6F26-D447-9C5F-B4571484BFBE}" destId="{D32CA776-0807-EF4B-A27E-CFFDF5FF5602}" srcOrd="0" destOrd="0" presId="urn:microsoft.com/office/officeart/2005/8/layout/hierarchy2"/>
    <dgm:cxn modelId="{DBB16D84-2ABF-D947-8EA8-538BE92D73D0}" type="presParOf" srcId="{A86C16D2-8BC9-634C-B727-D4B0687C7DEC}" destId="{B52D9038-26EC-D544-845D-8BC4BC45E379}" srcOrd="1" destOrd="0" presId="urn:microsoft.com/office/officeart/2005/8/layout/hierarchy2"/>
    <dgm:cxn modelId="{4E8FDB45-C31A-314D-8698-4FBD8AC9840A}" type="presParOf" srcId="{B52D9038-26EC-D544-845D-8BC4BC45E379}" destId="{66EEB95A-18ED-F447-8D3B-0D8CB740515C}" srcOrd="0" destOrd="0" presId="urn:microsoft.com/office/officeart/2005/8/layout/hierarchy2"/>
    <dgm:cxn modelId="{DCD03CFC-18A5-0C4F-BA1C-B7F415B85DAA}" type="presParOf" srcId="{B52D9038-26EC-D544-845D-8BC4BC45E379}" destId="{2CE590E5-03C9-B74E-9234-D68D74293620}" srcOrd="1" destOrd="0" presId="urn:microsoft.com/office/officeart/2005/8/layout/hierarchy2"/>
    <dgm:cxn modelId="{CA7A1AA3-B479-DE4C-9007-E18672D09288}" type="presParOf" srcId="{2CE590E5-03C9-B74E-9234-D68D74293620}" destId="{A837D987-570C-9B4D-A4C7-098063AC5FF7}" srcOrd="0" destOrd="0" presId="urn:microsoft.com/office/officeart/2005/8/layout/hierarchy2"/>
    <dgm:cxn modelId="{BFAE6A9F-E782-7640-B790-A59F48396443}" type="presParOf" srcId="{A837D987-570C-9B4D-A4C7-098063AC5FF7}" destId="{6BC277B6-C40E-804C-9613-1DFCEA9398C1}" srcOrd="0" destOrd="0" presId="urn:microsoft.com/office/officeart/2005/8/layout/hierarchy2"/>
    <dgm:cxn modelId="{4AC10FDA-C2C1-1A49-9E5D-50D7388D7584}" type="presParOf" srcId="{2CE590E5-03C9-B74E-9234-D68D74293620}" destId="{5F9FC277-CFE8-554B-85AB-193C7901323F}" srcOrd="1" destOrd="0" presId="urn:microsoft.com/office/officeart/2005/8/layout/hierarchy2"/>
    <dgm:cxn modelId="{EB2D5B4B-9D52-0C46-8F08-A58937B0A2C9}" type="presParOf" srcId="{5F9FC277-CFE8-554B-85AB-193C7901323F}" destId="{AB83613D-4126-DA44-B7C5-258A0D640206}" srcOrd="0" destOrd="0" presId="urn:microsoft.com/office/officeart/2005/8/layout/hierarchy2"/>
    <dgm:cxn modelId="{AA10FB16-45F0-E643-9D35-3BAFDE0EFCC8}" type="presParOf" srcId="{5F9FC277-CFE8-554B-85AB-193C7901323F}" destId="{B7164821-F039-5F42-839C-3CEA2D56AD03}" srcOrd="1" destOrd="0" presId="urn:microsoft.com/office/officeart/2005/8/layout/hierarchy2"/>
    <dgm:cxn modelId="{1E076C73-FC2E-744C-BB36-FCAAA13949C0}" type="presParOf" srcId="{B7164821-F039-5F42-839C-3CEA2D56AD03}" destId="{E4EDD719-E229-F445-82DD-82D107AABCC0}" srcOrd="0" destOrd="0" presId="urn:microsoft.com/office/officeart/2005/8/layout/hierarchy2"/>
    <dgm:cxn modelId="{7240D823-7115-124B-8FA3-0BFAFE558A3A}" type="presParOf" srcId="{E4EDD719-E229-F445-82DD-82D107AABCC0}" destId="{B87B49E1-9DD0-E544-9E48-E4A553D953ED}" srcOrd="0" destOrd="0" presId="urn:microsoft.com/office/officeart/2005/8/layout/hierarchy2"/>
    <dgm:cxn modelId="{B12BDB13-E513-DC4E-AC32-54BBE7AFCD80}" type="presParOf" srcId="{B7164821-F039-5F42-839C-3CEA2D56AD03}" destId="{49BF5233-8539-2241-8500-822F288DF981}" srcOrd="1" destOrd="0" presId="urn:microsoft.com/office/officeart/2005/8/layout/hierarchy2"/>
    <dgm:cxn modelId="{7227A48D-6C05-1142-9AEB-068640CC2084}" type="presParOf" srcId="{49BF5233-8539-2241-8500-822F288DF981}" destId="{AE585A52-34BE-BE4F-8C39-CBEFF29083AE}" srcOrd="0" destOrd="0" presId="urn:microsoft.com/office/officeart/2005/8/layout/hierarchy2"/>
    <dgm:cxn modelId="{F48105CB-E25A-EF46-921B-F7618D7879B4}" type="presParOf" srcId="{49BF5233-8539-2241-8500-822F288DF981}" destId="{8F023D18-4674-0447-B692-E44444BF736B}" srcOrd="1" destOrd="0" presId="urn:microsoft.com/office/officeart/2005/8/layout/hierarchy2"/>
    <dgm:cxn modelId="{15705896-C28D-F448-801F-E700AE591EF4}" type="presParOf" srcId="{B7164821-F039-5F42-839C-3CEA2D56AD03}" destId="{E8762ECA-2098-9944-9332-EEDC29F3C666}" srcOrd="2" destOrd="0" presId="urn:microsoft.com/office/officeart/2005/8/layout/hierarchy2"/>
    <dgm:cxn modelId="{99F7B540-D7F1-564D-B800-E9CFD2F00CD0}" type="presParOf" srcId="{E8762ECA-2098-9944-9332-EEDC29F3C666}" destId="{14A05062-1B39-504A-A332-5D89459D5246}" srcOrd="0" destOrd="0" presId="urn:microsoft.com/office/officeart/2005/8/layout/hierarchy2"/>
    <dgm:cxn modelId="{45A8B688-EA5B-B647-A1B3-5A9DD6299006}" type="presParOf" srcId="{B7164821-F039-5F42-839C-3CEA2D56AD03}" destId="{C9665150-45EA-DE42-A3F7-8D2C8BA153BF}" srcOrd="3" destOrd="0" presId="urn:microsoft.com/office/officeart/2005/8/layout/hierarchy2"/>
    <dgm:cxn modelId="{2E9A7A2E-3D85-A348-8D8B-7B0575923960}" type="presParOf" srcId="{C9665150-45EA-DE42-A3F7-8D2C8BA153BF}" destId="{B226948D-0B23-E249-9622-924559478E69}" srcOrd="0" destOrd="0" presId="urn:microsoft.com/office/officeart/2005/8/layout/hierarchy2"/>
    <dgm:cxn modelId="{5FAC3D3D-CAD8-2941-A56A-B8F14536906B}" type="presParOf" srcId="{C9665150-45EA-DE42-A3F7-8D2C8BA153BF}" destId="{6B37EC2E-6385-0040-A9B4-1D36434B892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Modeling/Analysis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A3B5E-58AB-0F47-87CE-BDB85F165E42}">
      <dsp:nvSpPr>
        <dsp:cNvPr id="0" name=""/>
        <dsp:cNvSpPr/>
      </dsp:nvSpPr>
      <dsp:spPr>
        <a:xfrm>
          <a:off x="6444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Data Mining</a:t>
          </a:r>
        </a:p>
      </dsp:txBody>
      <dsp:txXfrm>
        <a:off x="38276" y="1403904"/>
        <a:ext cx="2109953" cy="1023144"/>
      </dsp:txXfrm>
    </dsp:sp>
    <dsp:sp modelId="{E344270F-6F26-D447-9C5F-B4571484BFBE}">
      <dsp:nvSpPr>
        <dsp:cNvPr id="0" name=""/>
        <dsp:cNvSpPr/>
      </dsp:nvSpPr>
      <dsp:spPr>
        <a:xfrm>
          <a:off x="2180061" y="1889944"/>
          <a:ext cx="869446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869446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2593048" y="1893740"/>
        <a:ext cx="43472" cy="43472"/>
      </dsp:txXfrm>
    </dsp:sp>
    <dsp:sp modelId="{66EEB95A-18ED-F447-8D3B-0D8CB740515C}">
      <dsp:nvSpPr>
        <dsp:cNvPr id="0" name=""/>
        <dsp:cNvSpPr/>
      </dsp:nvSpPr>
      <dsp:spPr>
        <a:xfrm>
          <a:off x="3049508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Text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Mining</a:t>
          </a:r>
        </a:p>
      </dsp:txBody>
      <dsp:txXfrm>
        <a:off x="3081340" y="1403904"/>
        <a:ext cx="2109953" cy="1023144"/>
      </dsp:txXfrm>
    </dsp:sp>
    <dsp:sp modelId="{A837D987-570C-9B4D-A4C7-098063AC5FF7}">
      <dsp:nvSpPr>
        <dsp:cNvPr id="0" name=""/>
        <dsp:cNvSpPr/>
      </dsp:nvSpPr>
      <dsp:spPr>
        <a:xfrm>
          <a:off x="5223126" y="1889944"/>
          <a:ext cx="869446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869446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5636113" y="1893740"/>
        <a:ext cx="43472" cy="43472"/>
      </dsp:txXfrm>
    </dsp:sp>
    <dsp:sp modelId="{AB83613D-4126-DA44-B7C5-258A0D640206}">
      <dsp:nvSpPr>
        <dsp:cNvPr id="0" name=""/>
        <dsp:cNvSpPr/>
      </dsp:nvSpPr>
      <dsp:spPr>
        <a:xfrm>
          <a:off x="6092572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Processing</a:t>
          </a:r>
        </a:p>
      </dsp:txBody>
      <dsp:txXfrm>
        <a:off x="6124404" y="1403904"/>
        <a:ext cx="2109953" cy="1023144"/>
      </dsp:txXfrm>
    </dsp:sp>
    <dsp:sp modelId="{E4EDD719-E229-F445-82DD-82D107AABCC0}">
      <dsp:nvSpPr>
        <dsp:cNvPr id="0" name=""/>
        <dsp:cNvSpPr/>
      </dsp:nvSpPr>
      <dsp:spPr>
        <a:xfrm rot="19457599">
          <a:off x="8165550" y="1577487"/>
          <a:ext cx="1070727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1070727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8674145" y="1576251"/>
        <a:ext cx="53536" cy="53536"/>
      </dsp:txXfrm>
    </dsp:sp>
    <dsp:sp modelId="{AE585A52-34BE-BE4F-8C39-CBEFF29083AE}">
      <dsp:nvSpPr>
        <dsp:cNvPr id="0" name=""/>
        <dsp:cNvSpPr/>
      </dsp:nvSpPr>
      <dsp:spPr>
        <a:xfrm>
          <a:off x="9135637" y="747157"/>
          <a:ext cx="2173617" cy="1086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Understanding</a:t>
          </a:r>
        </a:p>
      </dsp:txBody>
      <dsp:txXfrm>
        <a:off x="9167469" y="778989"/>
        <a:ext cx="2109953" cy="1023144"/>
      </dsp:txXfrm>
    </dsp:sp>
    <dsp:sp modelId="{E8762ECA-2098-9944-9332-EEDC29F3C666}">
      <dsp:nvSpPr>
        <dsp:cNvPr id="0" name=""/>
        <dsp:cNvSpPr/>
      </dsp:nvSpPr>
      <dsp:spPr>
        <a:xfrm rot="2142401">
          <a:off x="8165550" y="2202402"/>
          <a:ext cx="1070727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1070727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74145" y="2201166"/>
        <a:ext cx="53536" cy="53536"/>
      </dsp:txXfrm>
    </dsp:sp>
    <dsp:sp modelId="{B226948D-0B23-E249-9622-924559478E69}">
      <dsp:nvSpPr>
        <dsp:cNvPr id="0" name=""/>
        <dsp:cNvSpPr/>
      </dsp:nvSpPr>
      <dsp:spPr>
        <a:xfrm>
          <a:off x="9135637" y="1996987"/>
          <a:ext cx="2173617" cy="1086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Generation</a:t>
          </a:r>
        </a:p>
      </dsp:txBody>
      <dsp:txXfrm>
        <a:off x="9167469" y="2028819"/>
        <a:ext cx="2109953" cy="1023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Modeling/Analysis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8B1DA-1103-1F48-86C9-3D37004AC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  <p:sldLayoutId id="2147483757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une.com/2023/06/23/lawyers-fined-filing-chatgpt-hallucinations-in-cour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swerk.at/elizabo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4" y="2006939"/>
            <a:ext cx="10009231" cy="1339702"/>
          </a:xfrm>
        </p:spPr>
        <p:txBody>
          <a:bodyPr/>
          <a:lstStyle/>
          <a:p>
            <a:pPr eaLnBrk="1" hangingPunct="1"/>
            <a:r>
              <a:rPr lang="en-US" sz="5400" dirty="0"/>
              <a:t>Introduction to Text Analytics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39F8F49F-96F8-8B39-A1D1-84F7A074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45015"/>
            <a:ext cx="9834778" cy="25007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/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2000" dirty="0"/>
              <a:t>University of South Florida, Tampa, USA</a:t>
            </a:r>
          </a:p>
          <a:p>
            <a:pPr>
              <a:spcBef>
                <a:spcPts val="0"/>
              </a:spcBef>
            </a:pPr>
            <a:r>
              <a:rPr lang="en-US" altLang="en-US" sz="2000" dirty="0"/>
              <a:t>E-mail: smith515@usf.edu</a:t>
            </a:r>
            <a:endParaRPr lang="en-US" altLang="en-US" sz="20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rgbClr val="FFC000"/>
              </a:solidFill>
            </a:endParaRPr>
          </a:p>
          <a:p>
            <a:r>
              <a:rPr lang="en-US" sz="1600" dirty="0"/>
              <a:t>Copyright © 2023 by Tim Smith. All Rights Reserved</a:t>
            </a:r>
          </a:p>
          <a:p>
            <a:r>
              <a:rPr lang="en-US" sz="1600" dirty="0"/>
              <a:t>(note: aspects of this context are from </a:t>
            </a:r>
            <a:r>
              <a:rPr lang="en-US" sz="1600" dirty="0" err="1"/>
              <a:t>Anol</a:t>
            </a:r>
            <a:r>
              <a:rPr lang="en-US" sz="1600" dirty="0"/>
              <a:t> Bhattacharjee’s ISM6564 course materials (2016-2022)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Q&amp;A Using GPT-3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76D11B-C8E2-A631-2DB8-B0D53C83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0"/>
          <a:stretch/>
        </p:blipFill>
        <p:spPr>
          <a:xfrm>
            <a:off x="1254585" y="1409076"/>
            <a:ext cx="9682830" cy="52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Virtual Assistants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78429" y="1743702"/>
            <a:ext cx="4029479" cy="338455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Hi, I’m Eliza. How can I help you?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What help can you provide?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Does that question interest you?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Why do you ask?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Oh, I ask.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I believe you said you can help me.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Do you wish to believe me?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Yes.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Are you sure?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Why wouldn’t I be sure?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Can you elaborate on that?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4852" y="5215335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ELIZA 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(Rule-Based Response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System from 1960s)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64729" y="1743701"/>
            <a:ext cx="4314371" cy="3384551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life?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serve the greater good.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living?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live forever.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being intelligent?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find out what it is.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Where are you now?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the middle of nowhere.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immorality?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The fact that you have a child.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5847" y="5215335"/>
            <a:ext cx="3742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Google AI Agent 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(Natural Language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Processing System from 2015)</a:t>
            </a:r>
          </a:p>
        </p:txBody>
      </p:sp>
    </p:spTree>
    <p:extLst>
      <p:ext uri="{BB962C8B-B14F-4D97-AF65-F5344CB8AC3E}">
        <p14:creationId xmlns:p14="http://schemas.microsoft.com/office/powerpoint/2010/main" val="135252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46" y="1409076"/>
            <a:ext cx="10717530" cy="27801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Recognizing text useful pieces of information and connecting them into key=value pairs.</a:t>
            </a:r>
          </a:p>
          <a:p>
            <a:pPr lvl="2"/>
            <a:r>
              <a:rPr lang="en-US" dirty="0"/>
              <a:t>Detecting terms based on data types, specific words and linguistic context.</a:t>
            </a:r>
          </a:p>
          <a:p>
            <a:pPr lvl="2"/>
            <a:r>
              <a:rPr lang="en-US" dirty="0"/>
              <a:t>Classifying and organizing these terms, often leveraging dictionaries or ontologies.</a:t>
            </a:r>
          </a:p>
          <a:p>
            <a:pPr lvl="2"/>
            <a:r>
              <a:rPr lang="en-US" dirty="0"/>
              <a:t>Assigning values for these terms using simple rating systems to complex statistical methods.</a:t>
            </a:r>
          </a:p>
        </p:txBody>
      </p:sp>
      <p:pic>
        <p:nvPicPr>
          <p:cNvPr id="1026" name="Picture 2" descr="Strata 2014 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9" y="3064907"/>
            <a:ext cx="8183880" cy="19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49" y="5044291"/>
            <a:ext cx="5909310" cy="10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957560" cy="4963243"/>
          </a:xfrm>
        </p:spPr>
        <p:txBody>
          <a:bodyPr>
            <a:normAutofit/>
          </a:bodyPr>
          <a:lstStyle/>
          <a:p>
            <a:r>
              <a:rPr lang="en-US" dirty="0"/>
              <a:t>Hiring &amp; Recruitment:</a:t>
            </a:r>
          </a:p>
          <a:p>
            <a:pPr lvl="1"/>
            <a:r>
              <a:rPr lang="en-US" dirty="0"/>
              <a:t>Information (feature) extraction (skills, location, and education) using </a:t>
            </a:r>
            <a:r>
              <a:rPr lang="en-US" u="sng" dirty="0"/>
              <a:t>named entity recognition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Information matching in a feature space using </a:t>
            </a:r>
            <a:r>
              <a:rPr lang="en-US" u="sng" dirty="0"/>
              <a:t>association rule mining</a:t>
            </a:r>
            <a:r>
              <a:rPr lang="en-US" dirty="0"/>
              <a:t>.</a:t>
            </a:r>
          </a:p>
          <a:p>
            <a:r>
              <a:rPr lang="en-US" dirty="0"/>
              <a:t>Social media monitoring:</a:t>
            </a:r>
          </a:p>
          <a:p>
            <a:pPr lvl="1"/>
            <a:r>
              <a:rPr lang="en-US" dirty="0"/>
              <a:t>Measuring public opinions on new products/services using </a:t>
            </a:r>
            <a:r>
              <a:rPr lang="en-US" u="sng" dirty="0"/>
              <a:t>sentiment analysis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Detecting customer service failure points from social media posts for quick response.</a:t>
            </a:r>
          </a:p>
          <a:p>
            <a:pPr lvl="1"/>
            <a:r>
              <a:rPr lang="en-US" dirty="0"/>
              <a:t>Finding what customers like/hate about their products using </a:t>
            </a:r>
            <a:r>
              <a:rPr lang="en-US" u="sng" dirty="0"/>
              <a:t>feature extraction</a:t>
            </a:r>
            <a:r>
              <a:rPr lang="en-US" dirty="0"/>
              <a:t> and </a:t>
            </a:r>
            <a:r>
              <a:rPr lang="en-US" u="sng" dirty="0"/>
              <a:t>topic modeling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Identifying changing patterns in customer preferences.</a:t>
            </a:r>
          </a:p>
          <a:p>
            <a:r>
              <a:rPr lang="en-US" dirty="0"/>
              <a:t>Targeted Advertising:</a:t>
            </a:r>
          </a:p>
          <a:p>
            <a:pPr lvl="1"/>
            <a:r>
              <a:rPr lang="en-US" dirty="0"/>
              <a:t>Using customer search keywords to generate custom ads relevant to the search.</a:t>
            </a:r>
          </a:p>
        </p:txBody>
      </p:sp>
    </p:spTree>
    <p:extLst>
      <p:ext uri="{BB962C8B-B14F-4D97-AF65-F5344CB8AC3E}">
        <p14:creationId xmlns:p14="http://schemas.microsoft.com/office/powerpoint/2010/main" val="210922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8997"/>
            <a:ext cx="7773236" cy="4647966"/>
          </a:xfrm>
        </p:spPr>
        <p:txBody>
          <a:bodyPr>
            <a:normAutofit/>
          </a:bodyPr>
          <a:lstStyle/>
          <a:p>
            <a:r>
              <a:rPr lang="en-US" dirty="0"/>
              <a:t>Customer service:</a:t>
            </a:r>
          </a:p>
          <a:p>
            <a:pPr lvl="1"/>
            <a:r>
              <a:rPr lang="en-US" dirty="0"/>
              <a:t>Using </a:t>
            </a:r>
            <a:r>
              <a:rPr lang="en-US" u="sng" dirty="0"/>
              <a:t>speech recognition</a:t>
            </a:r>
            <a:r>
              <a:rPr lang="en-US" dirty="0"/>
              <a:t> and </a:t>
            </a:r>
            <a:r>
              <a:rPr lang="en-US" u="sng" dirty="0" err="1"/>
              <a:t>chatbots</a:t>
            </a:r>
            <a:r>
              <a:rPr lang="en-US" dirty="0"/>
              <a:t> to automate customer service and lower costs.</a:t>
            </a:r>
          </a:p>
          <a:p>
            <a:pPr lvl="1"/>
            <a:r>
              <a:rPr lang="en-US" dirty="0"/>
              <a:t>Decodes text questions, searches internal databases or a knowledge base, sorts potential responses by probability, and presents most probable answer.</a:t>
            </a:r>
          </a:p>
          <a:p>
            <a:r>
              <a:rPr lang="en-US" dirty="0"/>
              <a:t>Document management:</a:t>
            </a:r>
          </a:p>
          <a:p>
            <a:pPr lvl="1"/>
            <a:r>
              <a:rPr lang="en-US" dirty="0"/>
              <a:t>Optical character recognition (OCR), recognizing invoices, receipts, legal documents, hospital discharge reports, PDF to text, image to text, …</a:t>
            </a:r>
          </a:p>
          <a:p>
            <a:pPr lvl="1"/>
            <a:r>
              <a:rPr lang="en-US" dirty="0"/>
              <a:t>Parsing hospital discharge reports to identify patients exhibiting similar patterns of symptoms or etiology.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80" y="1514474"/>
            <a:ext cx="2496907" cy="4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Application: Sentiment Dashboard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971" y="5978438"/>
            <a:ext cx="4087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Sentiment Dashboard (</a:t>
            </a:r>
            <a:r>
              <a:rPr lang="en-US" sz="2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Hootsuite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 Insights)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5" y="1516929"/>
            <a:ext cx="6950439" cy="43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Application: Feature Extraction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641423"/>
            <a:ext cx="10559669" cy="34927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7187" y="5324860"/>
            <a:ext cx="544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Most frequently mentioned features in online car reviews</a:t>
            </a:r>
          </a:p>
        </p:txBody>
      </p:sp>
    </p:spTree>
    <p:extLst>
      <p:ext uri="{BB962C8B-B14F-4D97-AF65-F5344CB8AC3E}">
        <p14:creationId xmlns:p14="http://schemas.microsoft.com/office/powerpoint/2010/main" val="270393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Topic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7663"/>
            <a:ext cx="7087849" cy="1620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39" y="1667663"/>
            <a:ext cx="3220319" cy="165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5" y="3735255"/>
            <a:ext cx="6840511" cy="166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9419" y="5812591"/>
            <a:ext cx="536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Prioritizing e-mails for auditing corporate fraud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7265" y="1594971"/>
            <a:ext cx="3818743" cy="177706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3357" y="3630620"/>
            <a:ext cx="3386527" cy="187948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versus </a:t>
            </a:r>
            <a:r>
              <a:rPr lang="en-US" dirty="0" err="1"/>
              <a:t>NLx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2674"/>
              </p:ext>
            </p:extLst>
          </p:nvPr>
        </p:nvGraphicFramePr>
        <p:xfrm>
          <a:off x="696115" y="1409076"/>
          <a:ext cx="11166031" cy="510274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8983">
                  <a:extLst>
                    <a:ext uri="{9D8B030D-6E8A-4147-A177-3AD203B41FA5}">
                      <a16:colId xmlns:a16="http://schemas.microsoft.com/office/drawing/2014/main" val="1837224518"/>
                    </a:ext>
                  </a:extLst>
                </a:gridCol>
                <a:gridCol w="3317838">
                  <a:extLst>
                    <a:ext uri="{9D8B030D-6E8A-4147-A177-3AD203B41FA5}">
                      <a16:colId xmlns:a16="http://schemas.microsoft.com/office/drawing/2014/main" val="2923303803"/>
                    </a:ext>
                  </a:extLst>
                </a:gridCol>
                <a:gridCol w="3284605">
                  <a:extLst>
                    <a:ext uri="{9D8B030D-6E8A-4147-A177-3AD203B41FA5}">
                      <a16:colId xmlns:a16="http://schemas.microsoft.com/office/drawing/2014/main" val="3778266427"/>
                    </a:ext>
                  </a:extLst>
                </a:gridCol>
                <a:gridCol w="3284605">
                  <a:extLst>
                    <a:ext uri="{9D8B030D-6E8A-4147-A177-3AD203B41FA5}">
                      <a16:colId xmlns:a16="http://schemas.microsoft.com/office/drawing/2014/main" val="151600717"/>
                    </a:ext>
                  </a:extLst>
                </a:gridCol>
              </a:tblGrid>
              <a:tr h="500266">
                <a:tc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NLU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NLG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69758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Extracting patterns from unstructured text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Converting unstructured text into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structured data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Understanding language, including semantic meanings and linguistic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Generating language that is coherent, meaningful, and correct.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15333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Text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d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Any form of human communication like text, speech,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Any form of human communication like text, speech, signs</a:t>
                      </a:r>
                    </a:p>
                    <a:p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71182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Explanation of text using statistical indicators such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as frequency of words, patterns of words, correlation within words,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Understanding what is conveyed through speech/text such as sentiment, semantic meaning (for translation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 other languages), grammatical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structure, etc.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Generating sufficient responses to given input. Though input has traditionally been text, and output text – we are beginning to see multi-model modeling that incudes text-&gt; image, text-&gt;video,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32669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Performance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Direct and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relatively simple mathematical concepts that can be automated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Difficult to measure; require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human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Difficult to measure; require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human intervention and reinforcement</a:t>
                      </a:r>
                    </a:p>
                    <a:p>
                      <a:endParaRPr lang="en-US" sz="16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50614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Text processing languages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like Perl, statistical models, machine learning models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Advanced ML models, deep neural networks, toolkits like NLTK in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Pre-trained Large Language Models like ChatGPT4, LLaMA-2,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4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0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NLP: Vocabulary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824148" cy="5051685"/>
          </a:xfrm>
        </p:spPr>
        <p:txBody>
          <a:bodyPr>
            <a:normAutofit/>
          </a:bodyPr>
          <a:lstStyle/>
          <a:p>
            <a:r>
              <a:rPr lang="en-US" dirty="0"/>
              <a:t>English:</a:t>
            </a:r>
          </a:p>
          <a:p>
            <a:pPr lvl="1"/>
            <a:r>
              <a:rPr lang="en-US" dirty="0"/>
              <a:t>The Oxford dictionary has about 170,000 words (including 47,000 obsolete words).</a:t>
            </a:r>
          </a:p>
          <a:p>
            <a:pPr lvl="1"/>
            <a:r>
              <a:rPr lang="en-US" dirty="0"/>
              <a:t>Webster’s Third New International Dictionary has about 470,000 words.</a:t>
            </a:r>
          </a:p>
          <a:p>
            <a:pPr lvl="1"/>
            <a:r>
              <a:rPr lang="en-US" dirty="0"/>
              <a:t>Typical US adults know about 20,000-35,000 words; 3,000 words cover 95% of everyday use and the first 1,000 words cover 89% of everyday use.</a:t>
            </a:r>
          </a:p>
          <a:p>
            <a:pPr lvl="1"/>
            <a:r>
              <a:rPr lang="en-US" dirty="0"/>
              <a:t>We make up new words not in the dictionary (e.g., frenemy, </a:t>
            </a:r>
            <a:r>
              <a:rPr lang="en-US" dirty="0" err="1"/>
              <a:t>bromance</a:t>
            </a:r>
            <a:r>
              <a:rPr lang="en-US" dirty="0"/>
              <a:t>, unfriend, retweet).</a:t>
            </a:r>
          </a:p>
          <a:p>
            <a:pPr lvl="1"/>
            <a:r>
              <a:rPr lang="en-US" dirty="0"/>
              <a:t>On social media/text, we use acronyms (e.g., LOL), typos, abbreviations (e.g., r u </a:t>
            </a:r>
            <a:r>
              <a:rPr lang="en-US" dirty="0" err="1"/>
              <a:t>fne</a:t>
            </a:r>
            <a:r>
              <a:rPr lang="en-US" dirty="0"/>
              <a:t>?), emojis, …</a:t>
            </a:r>
          </a:p>
          <a:p>
            <a:r>
              <a:rPr lang="en-US" dirty="0"/>
              <a:t>Other languages:</a:t>
            </a:r>
          </a:p>
          <a:p>
            <a:pPr lvl="1"/>
            <a:r>
              <a:rPr lang="en-US" dirty="0"/>
              <a:t>Spanish: 100,000 words; German: 135,000 words; French:100,000 words; Italian: 270,000 words; Russian: 200,000 words, …</a:t>
            </a:r>
          </a:p>
          <a:p>
            <a:pPr lvl="1"/>
            <a:r>
              <a:rPr lang="en-US" dirty="0"/>
              <a:t>Words may not match in meaning with English words.</a:t>
            </a:r>
          </a:p>
        </p:txBody>
      </p:sp>
    </p:spTree>
    <p:extLst>
      <p:ext uri="{BB962C8B-B14F-4D97-AF65-F5344CB8AC3E}">
        <p14:creationId xmlns:p14="http://schemas.microsoft.com/office/powerpoint/2010/main" val="13507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Text analytics: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Related terms:</a:t>
            </a:r>
          </a:p>
          <a:p>
            <a:pPr lvl="2"/>
            <a:r>
              <a:rPr lang="en-US" dirty="0"/>
              <a:t>Natural language processing</a:t>
            </a:r>
          </a:p>
          <a:p>
            <a:pPr lvl="2"/>
            <a:r>
              <a:rPr lang="en-US" dirty="0"/>
              <a:t>Computational linguistics</a:t>
            </a:r>
          </a:p>
          <a:p>
            <a:pPr lvl="1"/>
            <a:r>
              <a:rPr lang="en-US" dirty="0"/>
              <a:t>Why we need text analytics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Applications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2" y="1528997"/>
            <a:ext cx="4512442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NLU: Understanding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824148" cy="5051685"/>
          </a:xfrm>
        </p:spPr>
        <p:txBody>
          <a:bodyPr>
            <a:normAutofit/>
          </a:bodyPr>
          <a:lstStyle/>
          <a:p>
            <a:r>
              <a:rPr lang="en-US" dirty="0"/>
              <a:t>The same word could mean different things:</a:t>
            </a:r>
          </a:p>
          <a:p>
            <a:pPr lvl="1"/>
            <a:r>
              <a:rPr lang="en-US" dirty="0"/>
              <a:t>Apple: a fruit, a computer, a company, or a person’s name.</a:t>
            </a:r>
          </a:p>
          <a:p>
            <a:pPr lvl="1"/>
            <a:r>
              <a:rPr lang="en-US" dirty="0"/>
              <a:t>Bank: a financial institution or the side of a river or a last name.</a:t>
            </a:r>
          </a:p>
          <a:p>
            <a:pPr lvl="1"/>
            <a:r>
              <a:rPr lang="en-US" dirty="0"/>
              <a:t>Battery: a power source or an assault.</a:t>
            </a:r>
          </a:p>
          <a:p>
            <a:r>
              <a:rPr lang="en-US" dirty="0"/>
              <a:t>Semantic meaning defined by </a:t>
            </a:r>
            <a:r>
              <a:rPr lang="en-US" u="sng" dirty="0"/>
              <a:t>context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“I had an apple for lunch.”, ”I used an Apple computer for work”, “I work for Apple”</a:t>
            </a:r>
          </a:p>
          <a:p>
            <a:pPr lvl="1"/>
            <a:r>
              <a:rPr lang="en-US" dirty="0"/>
              <a:t>“He went fishing to the river bank”, “He went to the bank to withdraw money”</a:t>
            </a:r>
          </a:p>
          <a:p>
            <a:pPr lvl="1"/>
            <a:r>
              <a:rPr lang="en-US" dirty="0"/>
              <a:t>“He was charged with assault and battery”, “The battle was won using a modern artillery battery”</a:t>
            </a:r>
          </a:p>
          <a:p>
            <a:r>
              <a:rPr lang="en-US" dirty="0"/>
              <a:t>Combinations of the same words may have different meanings:</a:t>
            </a:r>
          </a:p>
          <a:p>
            <a:pPr lvl="1"/>
            <a:r>
              <a:rPr lang="en-US" dirty="0"/>
              <a:t>“What are you eating?” vs. “What’s eating you?”.</a:t>
            </a:r>
          </a:p>
          <a:p>
            <a:pPr lvl="1"/>
            <a:r>
              <a:rPr lang="en-US" dirty="0"/>
              <a:t>Words may have “hidden meanings”:</a:t>
            </a:r>
          </a:p>
          <a:p>
            <a:pPr lvl="2"/>
            <a:r>
              <a:rPr lang="en-US" dirty="0"/>
              <a:t>Sarcasm: “I lost my keys again! Great!”</a:t>
            </a:r>
          </a:p>
          <a:p>
            <a:pPr lvl="2"/>
            <a:r>
              <a:rPr lang="en-US" dirty="0"/>
              <a:t>Metaphors: “He is a shining star”, “Early bird special”, “A blanket of snow”.</a:t>
            </a:r>
          </a:p>
        </p:txBody>
      </p:sp>
    </p:spTree>
    <p:extLst>
      <p:ext uri="{BB962C8B-B14F-4D97-AF65-F5344CB8AC3E}">
        <p14:creationId xmlns:p14="http://schemas.microsoft.com/office/powerpoint/2010/main" val="344185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 of Natural Languages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85744" y="1603904"/>
            <a:ext cx="4448404" cy="152552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Guess the missing words: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Man’s best _________________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I’m going to lunch with my ___________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85743" y="3648891"/>
            <a:ext cx="7182897" cy="262128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What is the sentiment in these sentences: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This Facebook post made me sick.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My child is sick today and could not go to school.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I had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high hopes 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great expectations 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for this movie, dubbed as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wonderful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exhilarating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by critics, but was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hugely disappointed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612" y="1928537"/>
            <a:ext cx="5594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Which sentence has higher entropy (ambiguity)?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How can you train a computer to answer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57150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Associations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92" y="3413261"/>
            <a:ext cx="9100781" cy="322286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2891" y="1533767"/>
            <a:ext cx="4448404" cy="201299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Guess the missing words: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Man : Woman :: King : ____________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Walk : Walking :: Swim : ___________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Russia : Moscow  :: Spain : ________</a:t>
            </a:r>
          </a:p>
        </p:txBody>
      </p:sp>
    </p:spTree>
    <p:extLst>
      <p:ext uri="{BB962C8B-B14F-4D97-AF65-F5344CB8AC3E}">
        <p14:creationId xmlns:p14="http://schemas.microsoft.com/office/powerpoint/2010/main" val="67200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9843E-D0B8-7491-7B62-87BBBB872003}"/>
              </a:ext>
            </a:extLst>
          </p:cNvPr>
          <p:cNvSpPr/>
          <p:nvPr/>
        </p:nvSpPr>
        <p:spPr>
          <a:xfrm>
            <a:off x="5588668" y="6156850"/>
            <a:ext cx="6472852" cy="56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 of </a:t>
            </a:r>
            <a:r>
              <a:rPr lang="en-US" dirty="0" err="1"/>
              <a:t>NLx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700658" cy="5089518"/>
          </a:xfrm>
        </p:spPr>
        <p:txBody>
          <a:bodyPr>
            <a:normAutofit/>
          </a:bodyPr>
          <a:lstStyle/>
          <a:p>
            <a:r>
              <a:rPr lang="en-US" dirty="0" err="1"/>
              <a:t>NLx</a:t>
            </a:r>
            <a:r>
              <a:rPr lang="en-US" dirty="0"/>
              <a:t> algorithms:</a:t>
            </a:r>
          </a:p>
          <a:p>
            <a:pPr lvl="1"/>
            <a:r>
              <a:rPr lang="en-US" dirty="0"/>
              <a:t>Don’t have “intuition” to gauge meaning from ambiguous language, nor have an “understanding” of generated language.</a:t>
            </a:r>
          </a:p>
          <a:p>
            <a:pPr lvl="1"/>
            <a:r>
              <a:rPr lang="en-US" dirty="0"/>
              <a:t>Must adapt to and be usable in different contexts (e.g., medical transcripts, legal case files).</a:t>
            </a:r>
          </a:p>
          <a:p>
            <a:pPr lvl="1"/>
            <a:r>
              <a:rPr lang="en-US" dirty="0"/>
              <a:t>Must not interpret language using deterministic rules (e.g., dictionary lookup), but be fuzzy and flexible (e.g., use probabilities, semantic distance, etc.).</a:t>
            </a:r>
          </a:p>
          <a:p>
            <a:r>
              <a:rPr lang="en-US" dirty="0"/>
              <a:t>Machine learning:</a:t>
            </a:r>
          </a:p>
          <a:p>
            <a:pPr lvl="1"/>
            <a:r>
              <a:rPr lang="en-US" dirty="0"/>
              <a:t>Goal: Fit existing data to an initial model and refine model iteratively to create a representation of the real world that can make reasonable decisions on new data.</a:t>
            </a:r>
          </a:p>
          <a:p>
            <a:pPr lvl="1"/>
            <a:r>
              <a:rPr lang="en-US" dirty="0"/>
              <a:t>Representing language/text as numeric values and vectors that can be analyzed using linear algebra to infer semantic content.</a:t>
            </a:r>
          </a:p>
          <a:p>
            <a:pPr lvl="1"/>
            <a:r>
              <a:rPr lang="en-US" dirty="0"/>
              <a:t>Modeling language/text data may require retraining with new data to apply in a new context or may have to be customized for individual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E9F04-B810-DC35-DA09-BAD370D903E0}"/>
              </a:ext>
            </a:extLst>
          </p:cNvPr>
          <p:cNvSpPr txBox="1"/>
          <p:nvPr/>
        </p:nvSpPr>
        <p:spPr>
          <a:xfrm>
            <a:off x="1088720" y="6156850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rgbClr val="000000"/>
                </a:solidFill>
                <a:effectLst/>
                <a:latin typeface="Saol Text"/>
              </a:rPr>
              <a:t>Humiliated lawyers fined $5,000 for submitting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Saol Text"/>
              </a:rPr>
              <a:t>ChatGPT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Saol Text"/>
              </a:rPr>
              <a:t> hallucinations in court</a:t>
            </a:r>
          </a:p>
          <a:p>
            <a:pPr algn="r"/>
            <a:r>
              <a:rPr lang="en-US" sz="1400" i="1" dirty="0">
                <a:hlinkClick r:id="rId2"/>
              </a:rPr>
              <a:t>https://fortune.com/2023/06/23/lawyers-fined-filing-chatgpt-hallucinations-in-court/</a:t>
            </a:r>
            <a:endParaRPr lang="en-US" sz="1400" i="1" dirty="0"/>
          </a:p>
          <a:p>
            <a:pPr algn="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0935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Brief History of NLP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48414"/>
              </p:ext>
            </p:extLst>
          </p:nvPr>
        </p:nvGraphicFramePr>
        <p:xfrm>
          <a:off x="838200" y="1528763"/>
          <a:ext cx="10591800" cy="518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55133">
                  <a:extLst>
                    <a:ext uri="{9D8B030D-6E8A-4147-A177-3AD203B41FA5}">
                      <a16:colId xmlns:a16="http://schemas.microsoft.com/office/drawing/2014/main" val="3462535591"/>
                    </a:ext>
                  </a:extLst>
                </a:gridCol>
                <a:gridCol w="9736667">
                  <a:extLst>
                    <a:ext uri="{9D8B030D-6E8A-4147-A177-3AD203B41FA5}">
                      <a16:colId xmlns:a16="http://schemas.microsoft.com/office/drawing/2014/main" val="32359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1906-1911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Swiss linguistics professor Ferdinand de Saussure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an approach for viewing “languages” as a system of communicating “meaning” based on the words and structure of the language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Alan Turing conceptualized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 “thinking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machine” that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could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converse with a human using a teleprinter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such that the human could not tell if it was a machine.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Hodgkin-Huxley model showed that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the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brain communicates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by sending electrical signals using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neurons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– the start of AI/NLP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8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Noam Chomsky created a structured style of grammar called Phase-Structure Grammar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to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translate natural language sentences into a format that computers can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John McCarthy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LISP, a programming language for language identification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ELIZA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, a conversational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agent,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developed to imitate a psychiatrist using reflection techniques (it </a:t>
                      </a:r>
                      <a:r>
                        <a:rPr lang="en-US" sz="18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rearranges sentences using</a:t>
                      </a:r>
                      <a:r>
                        <a:rPr lang="en-US" sz="1800" b="0" i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simple grammar rules but does</a:t>
                      </a:r>
                      <a:r>
                        <a:rPr lang="en-US" sz="1800" b="0" i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not understand anything)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3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After 12 years of funding AI/NLP research and spending $20 million,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US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NRC and ALPAC </a:t>
                      </a:r>
                      <a:r>
                        <a:rPr lang="en-US" sz="1600" b="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(Automatic Language Processing Advisory Committee)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halted funding as machine translations were still more expensive than human translations, and computers were still unable to carry on a basic conversation. AI/NLP considered dead – the “winter” of AI begins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6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2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" y="-110863"/>
            <a:ext cx="10515600" cy="1043950"/>
          </a:xfrm>
        </p:spPr>
        <p:txBody>
          <a:bodyPr/>
          <a:lstStyle/>
          <a:p>
            <a:r>
              <a:rPr lang="en-US" altLang="en-US" dirty="0"/>
              <a:t>The Rebirth of NLP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238028"/>
              </p:ext>
            </p:extLst>
          </p:nvPr>
        </p:nvGraphicFramePr>
        <p:xfrm>
          <a:off x="800100" y="762000"/>
          <a:ext cx="10591800" cy="6096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3462535591"/>
                    </a:ext>
                  </a:extLst>
                </a:gridCol>
                <a:gridCol w="9787467">
                  <a:extLst>
                    <a:ext uri="{9D8B030D-6E8A-4147-A177-3AD203B41FA5}">
                      <a16:colId xmlns:a16="http://schemas.microsoft.com/office/drawing/2014/main" val="32359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Steady increase of computational power shifted focus to machine learning algorithms that replaced deep analysis with simple approximations, linguistics with statistics; expert systems developed to codify simple rules as decision trees – the “spring” of AI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N-grams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to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recognize and track clumps of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text;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LSTM,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RNN models introduced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in 1997, which found their niche in voice and text processing in 2007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Yoshio </a:t>
                      </a:r>
                      <a:r>
                        <a:rPr lang="en-US" sz="2000" b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Bengio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proposed the first neural “language” model using a feed-forward neural network to move data from input nodes through hidden nodes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 output nodes,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with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no cycles or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8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Apple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started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Siri -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the world’s first successful NLP/AI assistant for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onsumer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use to </a:t>
                      </a:r>
                      <a:r>
                        <a:rPr lang="en-US" sz="20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translate spoken  words into digitally interpreted concepts, and match those concepts to predefined commands.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Google introduced Word2Vec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– the world’s first pretrained large-scale natural language model to understand words.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“Attention is All you Need” - paper published; which laid the foundations for transformer development and the LLM’s like ChatGPT4.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6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Google rolled out BERT – the world’s first sentence transformer model to understand sentences.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OpenAI’s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GPT-3 model creates intelligible human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1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GPT-3.5 takes the world by storm (and is later greatly improved by GPT-4)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Rise of ‘open-source’ models such as LLaMA-1 and LLaMA-2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972800" cy="46479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NLTK:</a:t>
            </a:r>
          </a:p>
          <a:p>
            <a:pPr lvl="1"/>
            <a:r>
              <a:rPr lang="en-US" dirty="0"/>
              <a:t>Natural Language Tool-Kit containing corpora, lexical resources, grammar, algorithms, and </a:t>
            </a:r>
            <a:r>
              <a:rPr lang="en-US" dirty="0" err="1"/>
              <a:t>pretrained</a:t>
            </a:r>
            <a:r>
              <a:rPr lang="en-US" dirty="0"/>
              <a:t> models for NLP.</a:t>
            </a:r>
          </a:p>
          <a:p>
            <a:r>
              <a:rPr lang="en-US" dirty="0" err="1"/>
              <a:t>Gensim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Industry scale unsupervised semantic modeling of text, including document similarity, topic modeling, and word2vec.</a:t>
            </a:r>
          </a:p>
          <a:p>
            <a:r>
              <a:rPr lang="en-US" dirty="0"/>
              <a:t>Spacy:</a:t>
            </a:r>
          </a:p>
          <a:p>
            <a:pPr lvl="1"/>
            <a:r>
              <a:rPr lang="en-US" dirty="0"/>
              <a:t>Production-grade NLP focusing on preprocessing text for deep learning or information extraction.</a:t>
            </a:r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lvl="1"/>
            <a:r>
              <a:rPr lang="en-US" dirty="0"/>
              <a:t>Extension of </a:t>
            </a:r>
            <a:r>
              <a:rPr lang="en-US" dirty="0" err="1"/>
              <a:t>SciPy</a:t>
            </a:r>
            <a:r>
              <a:rPr lang="en-US" dirty="0"/>
              <a:t> (Scientific Python) that provides API for machine learning: regression, classification, clustering, dimensionality reduction, cross-validation, and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Graphics libraries for exploratory data analysis and visualizations.</a:t>
            </a:r>
          </a:p>
          <a:p>
            <a:r>
              <a:rPr lang="en-US" dirty="0" err="1"/>
              <a:t>Tensforflow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Powerful deep neural network libraries that enable the creation of advanced NN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2681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Workflow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6443240" y="1619752"/>
            <a:ext cx="4777740" cy="478488"/>
          </a:xfrm>
          <a:prstGeom prst="wedgeRectCallout">
            <a:avLst>
              <a:gd name="adj1" fmla="val -59089"/>
              <a:gd name="adj2" fmla="val -315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Trivial questions generate trivial insights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43240" y="5146808"/>
            <a:ext cx="4777740" cy="478488"/>
          </a:xfrm>
          <a:prstGeom prst="wedgeRectCallout">
            <a:avLst>
              <a:gd name="adj1" fmla="val -58904"/>
              <a:gd name="adj2" fmla="val 521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Insights must be </a:t>
            </a:r>
            <a:r>
              <a:rPr lang="en-US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useful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usable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29C5D0-18D1-4F85-A6B4-375943781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352363"/>
              </p:ext>
            </p:extLst>
          </p:nvPr>
        </p:nvGraphicFramePr>
        <p:xfrm>
          <a:off x="966340" y="1409076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92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80" y="1992684"/>
            <a:ext cx="7255240" cy="28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in Unstructured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461" y="6188909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Source: IDC (2016)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9636" y="1627053"/>
            <a:ext cx="9368990" cy="4447404"/>
            <a:chOff x="2138663" y="1409698"/>
            <a:chExt cx="9368990" cy="4447404"/>
          </a:xfrm>
        </p:grpSpPr>
        <p:sp>
          <p:nvSpPr>
            <p:cNvPr id="21" name="Rectangle 20"/>
            <p:cNvSpPr/>
            <p:nvPr/>
          </p:nvSpPr>
          <p:spPr>
            <a:xfrm>
              <a:off x="9978302" y="1409698"/>
              <a:ext cx="1529351" cy="4447403"/>
            </a:xfrm>
            <a:prstGeom prst="rect">
              <a:avLst/>
            </a:prstGeom>
            <a:solidFill>
              <a:schemeClr val="accent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Machine-Generated 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 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Multimedia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63" y="1409699"/>
              <a:ext cx="8062666" cy="4447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19" name="TextBox 18"/>
            <p:cNvSpPr txBox="1"/>
            <p:nvPr/>
          </p:nvSpPr>
          <p:spPr>
            <a:xfrm rot="16200000">
              <a:off x="1414387" y="3276486"/>
              <a:ext cx="1879041" cy="3077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Exabytes</a:t>
              </a:r>
              <a:r>
                <a:rPr lang="en-US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(Billion GB)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72930" y="2100649"/>
              <a:ext cx="3418702" cy="87321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Unstructured Data Growth:</a:t>
              </a:r>
            </a:p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60-80% per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3811" y="1463884"/>
            <a:ext cx="10175631" cy="11006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Text analytics (or text mining) is the process of discovering hidden patterns from </a:t>
            </a:r>
            <a:r>
              <a:rPr lang="en-US" sz="24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unstructured text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documents using </a:t>
            </a:r>
            <a:r>
              <a:rPr lang="en-US" sz="2400" b="1" dirty="0">
                <a:latin typeface="Arial Narrow" panose="020B0606020202030204" pitchFamily="34" charset="0"/>
              </a:rPr>
              <a:t>statistical or machine learning methods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75036" y="5245921"/>
            <a:ext cx="4527578" cy="1095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2"/>
                </a:solidFill>
                <a:latin typeface="Arial Narrow" panose="020B0606020202030204" pitchFamily="34" charset="0"/>
              </a:rPr>
              <a:t>Unstructured Text</a:t>
            </a:r>
            <a:r>
              <a:rPr lang="en-US" sz="20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E-mails, Text messages, Facebook comments, Online product reviews, Word documents, Web pages &amp; blogs,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6995" y="2735846"/>
            <a:ext cx="7853839" cy="2285646"/>
            <a:chOff x="2196995" y="2908231"/>
            <a:chExt cx="7853839" cy="228564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196995" y="2908231"/>
              <a:ext cx="78538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Arial Narrow" panose="020B0606020202030204" pitchFamily="34" charset="0"/>
                </a:rPr>
                <a:t>   Structured Data           Multimedia                   </a:t>
              </a:r>
              <a:r>
                <a:rPr lang="en-US" altLang="en-US" b="1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Free Text                    Hypertext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406202" y="3279705"/>
              <a:ext cx="1890713" cy="1905000"/>
              <a:chOff x="48" y="2544"/>
              <a:chExt cx="1191" cy="1200"/>
            </a:xfrm>
          </p:grpSpPr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8" y="2592"/>
                <a:ext cx="1025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HomeLoan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 (</a:t>
                </a:r>
              </a:p>
              <a:p>
                <a:pPr eaLnBrk="1" hangingPunct="1"/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Loanee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Frank Rizzo</a:t>
                </a:r>
                <a:endParaRPr lang="en-US" altLang="en-US" sz="700" i="1" dirty="0">
                  <a:latin typeface="Arial Narrow" panose="020B0606020202030204" pitchFamily="34" charset="0"/>
                </a:endParaRP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Lender: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 MWF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Agency: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Lake View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Amount: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$200,000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Term: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   15 years</a:t>
                </a:r>
              </a:p>
              <a:p>
                <a:pPr eaLnBrk="1" hangingPunct="1"/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)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1191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6362188" y="3279705"/>
              <a:ext cx="1740008" cy="1912826"/>
              <a:chOff x="3024" y="2544"/>
              <a:chExt cx="1296" cy="1200"/>
            </a:xfrm>
          </p:grpSpPr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61"/>
                <a:ext cx="1092" cy="1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  Frank Rizzo bought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his home from Lake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View Real Estate in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1992.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  He paid $200,000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under a15-year loan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from MW Financial.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296" cy="120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8222325" y="3262243"/>
              <a:ext cx="1828509" cy="1930288"/>
              <a:chOff x="4397" y="2544"/>
              <a:chExt cx="1219" cy="1200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4397" y="2544"/>
                <a:ext cx="1082" cy="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href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Frank Rizzo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bought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this home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from 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href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Lake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View Real Estate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in 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&lt;b&gt;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1992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&lt;/b&gt;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.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&lt;p&gt;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4408" y="2544"/>
                <a:ext cx="1208" cy="120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393945" y="3279705"/>
              <a:ext cx="1856066" cy="1905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Narrow" panose="020B0606020202030204" pitchFamily="34" charset="0"/>
              </a:endParaRPr>
            </a:p>
          </p:txBody>
        </p:sp>
        <p:pic>
          <p:nvPicPr>
            <p:cNvPr id="18" name="Picture 18" descr="d4xjnynk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771" y="3932613"/>
              <a:ext cx="988558" cy="1004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" name="Picture 20" descr="l4xa3fmy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661" y="3349110"/>
              <a:ext cx="767896" cy="865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727469" y="3958879"/>
              <a:ext cx="151062" cy="164447"/>
            </a:xfrm>
            <a:prstGeom prst="star4">
              <a:avLst>
                <a:gd name="adj" fmla="val 229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380154" y="4855323"/>
              <a:ext cx="19219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Loans(</a:t>
              </a:r>
              <a:r>
                <a:rPr lang="en-US" altLang="en-US" sz="1600" i="1" dirty="0">
                  <a:latin typeface="Arial Narrow" panose="020B0606020202030204" pitchFamily="34" charset="0"/>
                </a:rPr>
                <a:t>$200K</a:t>
              </a:r>
              <a:r>
                <a:rPr lang="en-US" altLang="en-US" sz="1600" dirty="0">
                  <a:latin typeface="Arial Narrow" panose="020B0606020202030204" pitchFamily="34" charset="0"/>
                </a:rPr>
                <a:t>,[</a:t>
              </a:r>
              <a:r>
                <a:rPr lang="en-US" altLang="en-US" sz="1600" i="1" dirty="0">
                  <a:latin typeface="Arial Narrow" panose="020B0606020202030204" pitchFamily="34" charset="0"/>
                </a:rPr>
                <a:t>map</a:t>
              </a:r>
              <a:r>
                <a:rPr lang="en-US" altLang="en-US" sz="1600" dirty="0">
                  <a:latin typeface="Arial Narrow" panose="020B0606020202030204" pitchFamily="34" charset="0"/>
                </a:rPr>
                <a:t>],...</a:t>
              </a:r>
              <a:r>
                <a:rPr lang="en-US" altLang="en-US" sz="16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pic>
          <p:nvPicPr>
            <p:cNvPr id="17" name="Picture 23" descr="033izyed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448" y="3689072"/>
              <a:ext cx="611188" cy="107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Analytics: Related Terms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188303"/>
              </p:ext>
            </p:extLst>
          </p:nvPr>
        </p:nvGraphicFramePr>
        <p:xfrm>
          <a:off x="260350" y="952501"/>
          <a:ext cx="11315699" cy="383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588DA7-1444-1941-D6D3-9CD71475DD01}"/>
              </a:ext>
            </a:extLst>
          </p:cNvPr>
          <p:cNvSpPr txBox="1"/>
          <p:nvPr/>
        </p:nvSpPr>
        <p:spPr>
          <a:xfrm>
            <a:off x="6955400" y="5925764"/>
            <a:ext cx="462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What we really want to do these in this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63957-1FB1-2193-5BD4-AD552046E88D}"/>
              </a:ext>
            </a:extLst>
          </p:cNvPr>
          <p:cNvCxnSpPr>
            <a:cxnSpLocks/>
          </p:cNvCxnSpPr>
          <p:nvPr/>
        </p:nvCxnSpPr>
        <p:spPr>
          <a:xfrm flipH="1" flipV="1">
            <a:off x="7898859" y="4029071"/>
            <a:ext cx="346239" cy="1876428"/>
          </a:xfrm>
          <a:prstGeom prst="line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A34EE-610B-C575-A357-B018A32385C4}"/>
              </a:ext>
            </a:extLst>
          </p:cNvPr>
          <p:cNvCxnSpPr>
            <a:cxnSpLocks/>
          </p:cNvCxnSpPr>
          <p:nvPr/>
        </p:nvCxnSpPr>
        <p:spPr>
          <a:xfrm flipV="1">
            <a:off x="9766618" y="4964561"/>
            <a:ext cx="438330" cy="978905"/>
          </a:xfrm>
          <a:prstGeom prst="line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BE223-EB27-B8A5-8683-D1E47E39C9AE}"/>
              </a:ext>
            </a:extLst>
          </p:cNvPr>
          <p:cNvSpPr txBox="1"/>
          <p:nvPr/>
        </p:nvSpPr>
        <p:spPr>
          <a:xfrm>
            <a:off x="7374612" y="6429764"/>
            <a:ext cx="4959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First, we need to understand something about these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D4F3714-AE83-4737-CA0F-0E4C23845D2D}"/>
              </a:ext>
            </a:extLst>
          </p:cNvPr>
          <p:cNvSpPr/>
          <p:nvPr/>
        </p:nvSpPr>
        <p:spPr>
          <a:xfrm>
            <a:off x="953311" y="4163739"/>
            <a:ext cx="6750995" cy="2568307"/>
          </a:xfrm>
          <a:custGeom>
            <a:avLst/>
            <a:gdLst>
              <a:gd name="connsiteX0" fmla="*/ 2422459 w 2422459"/>
              <a:gd name="connsiteY0" fmla="*/ 1488332 h 1548411"/>
              <a:gd name="connsiteX1" fmla="*/ 350467 w 2422459"/>
              <a:gd name="connsiteY1" fmla="*/ 1371600 h 1548411"/>
              <a:gd name="connsiteX2" fmla="*/ 19727 w 2422459"/>
              <a:gd name="connsiteY2" fmla="*/ 0 h 15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2459" h="1548411">
                <a:moveTo>
                  <a:pt x="2422459" y="1488332"/>
                </a:moveTo>
                <a:cubicBezTo>
                  <a:pt x="1586690" y="1553993"/>
                  <a:pt x="750922" y="1619655"/>
                  <a:pt x="350467" y="1371600"/>
                </a:cubicBezTo>
                <a:cubicBezTo>
                  <a:pt x="-49988" y="1123545"/>
                  <a:pt x="-15131" y="561772"/>
                  <a:pt x="19727" y="0"/>
                </a:cubicBezTo>
              </a:path>
            </a:pathLst>
          </a:custGeom>
          <a:noFill/>
          <a:ln w="15875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CE2667A-1580-ECCD-0F29-08FBA667B755}"/>
              </a:ext>
            </a:extLst>
          </p:cNvPr>
          <p:cNvSpPr/>
          <p:nvPr/>
        </p:nvSpPr>
        <p:spPr>
          <a:xfrm>
            <a:off x="3786762" y="4175129"/>
            <a:ext cx="4112097" cy="2543991"/>
          </a:xfrm>
          <a:custGeom>
            <a:avLst/>
            <a:gdLst>
              <a:gd name="connsiteX0" fmla="*/ 2422459 w 2422459"/>
              <a:gd name="connsiteY0" fmla="*/ 1488332 h 1548411"/>
              <a:gd name="connsiteX1" fmla="*/ 350467 w 2422459"/>
              <a:gd name="connsiteY1" fmla="*/ 1371600 h 1548411"/>
              <a:gd name="connsiteX2" fmla="*/ 19727 w 2422459"/>
              <a:gd name="connsiteY2" fmla="*/ 0 h 15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2459" h="1548411">
                <a:moveTo>
                  <a:pt x="2422459" y="1488332"/>
                </a:moveTo>
                <a:cubicBezTo>
                  <a:pt x="1586690" y="1553993"/>
                  <a:pt x="750922" y="1619655"/>
                  <a:pt x="350467" y="1371600"/>
                </a:cubicBezTo>
                <a:cubicBezTo>
                  <a:pt x="-49988" y="1123545"/>
                  <a:pt x="-15131" y="561772"/>
                  <a:pt x="19727" y="0"/>
                </a:cubicBezTo>
              </a:path>
            </a:pathLst>
          </a:custGeom>
          <a:noFill/>
          <a:ln w="158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A2C04-5E03-6CAB-EED8-195D52C1C841}"/>
              </a:ext>
            </a:extLst>
          </p:cNvPr>
          <p:cNvSpPr txBox="1"/>
          <p:nvPr/>
        </p:nvSpPr>
        <p:spPr>
          <a:xfrm>
            <a:off x="391438" y="3390906"/>
            <a:ext cx="196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Extracting patterns from structured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54C3B-D030-E90A-1B61-B4A61F3B732B}"/>
              </a:ext>
            </a:extLst>
          </p:cNvPr>
          <p:cNvSpPr txBox="1"/>
          <p:nvPr/>
        </p:nvSpPr>
        <p:spPr>
          <a:xfrm>
            <a:off x="3259398" y="3394130"/>
            <a:ext cx="2138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Extracting patterns from unstructured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EBA5F-B21D-6377-0E59-CA11A74F10DB}"/>
              </a:ext>
            </a:extLst>
          </p:cNvPr>
          <p:cNvSpPr txBox="1"/>
          <p:nvPr/>
        </p:nvSpPr>
        <p:spPr>
          <a:xfrm>
            <a:off x="6258446" y="3382740"/>
            <a:ext cx="2359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Modeling written and spoken human language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5FFAB-FB67-4B3D-F3C0-FEE5F14A5DEA}"/>
              </a:ext>
            </a:extLst>
          </p:cNvPr>
          <p:cNvSpPr txBox="1"/>
          <p:nvPr/>
        </p:nvSpPr>
        <p:spPr>
          <a:xfrm>
            <a:off x="9245891" y="4050295"/>
            <a:ext cx="2269407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Arial Narrow" panose="020B0606020202030204" pitchFamily="34" charset="0"/>
              </a:rPr>
              <a:t>Using Modeling (LLMs) to generate relevant, comprehensible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064B6F-9761-A03F-CC73-9874DEB7652B}"/>
              </a:ext>
            </a:extLst>
          </p:cNvPr>
          <p:cNvSpPr txBox="1"/>
          <p:nvPr/>
        </p:nvSpPr>
        <p:spPr>
          <a:xfrm>
            <a:off x="9306642" y="923085"/>
            <a:ext cx="2269407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Arial Narrow" panose="020B0606020202030204" pitchFamily="34" charset="0"/>
              </a:rPr>
              <a:t>Using Modeling to Understand what is being said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8B625A2-F868-DEB5-6766-F01CCD6B45EC}"/>
              </a:ext>
            </a:extLst>
          </p:cNvPr>
          <p:cNvSpPr/>
          <p:nvPr/>
        </p:nvSpPr>
        <p:spPr>
          <a:xfrm>
            <a:off x="10797436" y="1409076"/>
            <a:ext cx="1302037" cy="4465631"/>
          </a:xfrm>
          <a:custGeom>
            <a:avLst/>
            <a:gdLst>
              <a:gd name="connsiteX0" fmla="*/ 0 w 1302037"/>
              <a:gd name="connsiteY0" fmla="*/ 3632548 h 3632548"/>
              <a:gd name="connsiteX1" fmla="*/ 1265128 w 1302037"/>
              <a:gd name="connsiteY1" fmla="*/ 1377863 h 3632548"/>
              <a:gd name="connsiteX2" fmla="*/ 839243 w 1302037"/>
              <a:gd name="connsiteY2" fmla="*/ 0 h 36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37" h="3632548">
                <a:moveTo>
                  <a:pt x="0" y="3632548"/>
                </a:moveTo>
                <a:cubicBezTo>
                  <a:pt x="562627" y="2807918"/>
                  <a:pt x="1125254" y="1983288"/>
                  <a:pt x="1265128" y="1377863"/>
                </a:cubicBezTo>
                <a:cubicBezTo>
                  <a:pt x="1405002" y="772438"/>
                  <a:pt x="1122122" y="386219"/>
                  <a:pt x="839243" y="0"/>
                </a:cubicBezTo>
              </a:path>
            </a:pathLst>
          </a:custGeom>
          <a:noFill/>
          <a:ln w="158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90246" y="3104596"/>
            <a:ext cx="4724400" cy="277610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0246" y="1528524"/>
            <a:ext cx="9966753" cy="10947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NLP is the application of artificial intelligence techniques to help computers understand, process, and respond to spoken or written human languages</a:t>
            </a: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2385645" y="3243143"/>
            <a:ext cx="2162176" cy="607833"/>
          </a:xfrm>
          <a:prstGeom prst="snip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“I love cricket”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85645" y="3953049"/>
            <a:ext cx="436605" cy="4366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70399" y="3920547"/>
            <a:ext cx="436605" cy="51898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94666" y="4509102"/>
            <a:ext cx="1970267" cy="112395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Text mining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A document about “cricket”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8356" y="4482073"/>
            <a:ext cx="2046263" cy="115098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NLP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Cricket the sport or cricket the bug?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32599" y="3104595"/>
            <a:ext cx="4724400" cy="275661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7932186" y="3243143"/>
            <a:ext cx="1493009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“President Obama”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627999" y="4017889"/>
            <a:ext cx="436604" cy="41711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68059" y="4032852"/>
            <a:ext cx="481298" cy="3871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537019" y="4489611"/>
            <a:ext cx="1970267" cy="128631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Text mining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Three words: President, Barack, Obama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25239" y="4462581"/>
            <a:ext cx="1831733" cy="131334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NLP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Same person: President Barack Obama</a:t>
            </a: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9557611" y="3243143"/>
            <a:ext cx="1366972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“Obama”</a:t>
            </a: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6524543" y="3243143"/>
            <a:ext cx="1301065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“Barack Obama”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9809" y="6142284"/>
            <a:ext cx="551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The challenge of NLP: </a:t>
            </a:r>
            <a:r>
              <a:rPr lang="en-US" sz="2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Understanding context</a:t>
            </a:r>
          </a:p>
        </p:txBody>
      </p:sp>
    </p:spTree>
    <p:extLst>
      <p:ext uri="{BB962C8B-B14F-4D97-AF65-F5344CB8AC3E}">
        <p14:creationId xmlns:p14="http://schemas.microsoft.com/office/powerpoint/2010/main" val="73392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003-38DD-26B3-4F51-B9112107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80" y="1378683"/>
            <a:ext cx="9084840" cy="41006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some examples or use cases of Text Analytics?</a:t>
            </a:r>
          </a:p>
        </p:txBody>
      </p:sp>
    </p:spTree>
    <p:extLst>
      <p:ext uri="{BB962C8B-B14F-4D97-AF65-F5344CB8AC3E}">
        <p14:creationId xmlns:p14="http://schemas.microsoft.com/office/powerpoint/2010/main" val="104326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7869716" cy="4802530"/>
          </a:xfrm>
        </p:spPr>
        <p:txBody>
          <a:bodyPr>
            <a:normAutofit/>
          </a:bodyPr>
          <a:lstStyle/>
          <a:p>
            <a:r>
              <a:rPr lang="en-US" dirty="0"/>
              <a:t>Spam Filtering:</a:t>
            </a:r>
          </a:p>
          <a:p>
            <a:pPr lvl="1"/>
            <a:r>
              <a:rPr lang="en-US" dirty="0"/>
              <a:t>Based on source e-mail address, presence of certain words or word patterns, attachments, etc.</a:t>
            </a:r>
          </a:p>
          <a:p>
            <a:r>
              <a:rPr lang="en-US" dirty="0"/>
              <a:t>Spellchecking/Autocorrect:</a:t>
            </a:r>
          </a:p>
          <a:p>
            <a:pPr lvl="1"/>
            <a:r>
              <a:rPr lang="en-US" dirty="0"/>
              <a:t>Correcting text for typos, grammatical errors, sentence structures, and beyond.</a:t>
            </a:r>
          </a:p>
          <a:p>
            <a:r>
              <a:rPr lang="en-US" dirty="0"/>
              <a:t>Autocomplete (Next Word Prediction):</a:t>
            </a:r>
          </a:p>
          <a:p>
            <a:pPr lvl="1"/>
            <a:r>
              <a:rPr lang="en-US" dirty="0"/>
              <a:t>Uses a language model, with vectorized words in a “similarity space”                                                                      to search for related words based on words already typed in.</a:t>
            </a:r>
          </a:p>
          <a:p>
            <a:r>
              <a:rPr lang="en-US" dirty="0"/>
              <a:t>Information Retrieval:</a:t>
            </a:r>
          </a:p>
          <a:p>
            <a:pPr lvl="1"/>
            <a:r>
              <a:rPr lang="en-US" dirty="0"/>
              <a:t>Keyword search on Google, library databases, legal documents,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16" y="1409076"/>
            <a:ext cx="3067050" cy="27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7453394" cy="5020393"/>
          </a:xfrm>
        </p:spPr>
        <p:txBody>
          <a:bodyPr>
            <a:normAutofit/>
          </a:bodyPr>
          <a:lstStyle/>
          <a:p>
            <a:r>
              <a:rPr lang="en-US" dirty="0"/>
              <a:t>Machine Translation:</a:t>
            </a:r>
          </a:p>
          <a:p>
            <a:pPr lvl="1"/>
            <a:r>
              <a:rPr lang="en-US" dirty="0"/>
              <a:t>Google Translate is based on statistical learning: not a word-for-word replacement but based on “similarity score”.</a:t>
            </a:r>
          </a:p>
          <a:p>
            <a:r>
              <a:rPr lang="en-US" dirty="0"/>
              <a:t>Chatbots</a:t>
            </a:r>
          </a:p>
          <a:p>
            <a:pPr lvl="1"/>
            <a:r>
              <a:rPr lang="en-US" dirty="0"/>
              <a:t>You will be creating a ‘fine tuned’ one of these later in the course.</a:t>
            </a:r>
          </a:p>
          <a:p>
            <a:r>
              <a:rPr lang="en-US" dirty="0"/>
              <a:t>Virtual/Voice Assistants:</a:t>
            </a:r>
          </a:p>
          <a:p>
            <a:pPr lvl="1"/>
            <a:r>
              <a:rPr lang="en-US" dirty="0"/>
              <a:t>Speech recognition + </a:t>
            </a:r>
            <a:r>
              <a:rPr lang="en-US" dirty="0" err="1"/>
              <a:t>chatbots</a:t>
            </a:r>
            <a:r>
              <a:rPr lang="en-US" dirty="0"/>
              <a:t> + speech generation.</a:t>
            </a:r>
          </a:p>
          <a:p>
            <a:pPr lvl="1"/>
            <a:r>
              <a:rPr lang="en-US" dirty="0"/>
              <a:t>Siri, Cortana, Google Assistant, Alexa,…</a:t>
            </a:r>
          </a:p>
          <a:p>
            <a:r>
              <a:rPr lang="en-US" dirty="0"/>
              <a:t>Answering questions.</a:t>
            </a:r>
          </a:p>
          <a:p>
            <a:r>
              <a:rPr lang="en-US" dirty="0"/>
              <a:t>Automated Text Summarization:</a:t>
            </a:r>
          </a:p>
          <a:p>
            <a:pPr lvl="1"/>
            <a:r>
              <a:rPr lang="en-US" dirty="0"/>
              <a:t>Summarizing news articles, minutes of meeting, book reviews, political speeches,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01" y="1622793"/>
            <a:ext cx="2811279" cy="29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5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4720</TotalTime>
  <Words>2578</Words>
  <Application>Microsoft Office PowerPoint</Application>
  <PresentationFormat>Widescreen</PresentationFormat>
  <Paragraphs>305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Calibri</vt:lpstr>
      <vt:lpstr>Saol Text</vt:lpstr>
      <vt:lpstr>Office Theme</vt:lpstr>
      <vt:lpstr>Introduction to Text Analytics</vt:lpstr>
      <vt:lpstr>Outline </vt:lpstr>
      <vt:lpstr>Exponential Growth in Unstructured Data</vt:lpstr>
      <vt:lpstr>Text Analytics</vt:lpstr>
      <vt:lpstr>Text Analytics: Related Terms</vt:lpstr>
      <vt:lpstr>Natural Language Processing</vt:lpstr>
      <vt:lpstr>What are some examples or use cases of Text Analytics?</vt:lpstr>
      <vt:lpstr>Use Cases</vt:lpstr>
      <vt:lpstr>Use Cases</vt:lpstr>
      <vt:lpstr>Use Case: Q&amp;A Using GPT-3</vt:lpstr>
      <vt:lpstr>Use Case: Virtual Assistants</vt:lpstr>
      <vt:lpstr>Use Case: Information Extraction</vt:lpstr>
      <vt:lpstr>Business Applications</vt:lpstr>
      <vt:lpstr>Business Applications</vt:lpstr>
      <vt:lpstr>Business Application: Sentiment Dashboard</vt:lpstr>
      <vt:lpstr>Business Application: Feature Extraction</vt:lpstr>
      <vt:lpstr>Use Case: Topic Modeling</vt:lpstr>
      <vt:lpstr>Text Mining versus NLx</vt:lpstr>
      <vt:lpstr>Challenges of NLP: Vocabulary Size</vt:lpstr>
      <vt:lpstr>Challenges of NLU: Understanding Meaning</vt:lpstr>
      <vt:lpstr>Context Sensitivity of Natural Languages</vt:lpstr>
      <vt:lpstr>Word Associations</vt:lpstr>
      <vt:lpstr>Computational Challenges of NLx</vt:lpstr>
      <vt:lpstr>A Brief History of NLP</vt:lpstr>
      <vt:lpstr>The Rebirth of NLP</vt:lpstr>
      <vt:lpstr>Python Libraries for NLP</vt:lpstr>
      <vt:lpstr>Text Analytics 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Smith</cp:lastModifiedBy>
  <cp:revision>336</cp:revision>
  <dcterms:created xsi:type="dcterms:W3CDTF">2016-12-09T20:21:56Z</dcterms:created>
  <dcterms:modified xsi:type="dcterms:W3CDTF">2023-08-21T18:03:26Z</dcterms:modified>
</cp:coreProperties>
</file>