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8" r:id="rId6"/>
    <p:sldId id="262" r:id="rId7"/>
    <p:sldId id="269" r:id="rId8"/>
    <p:sldId id="266" r:id="rId9"/>
    <p:sldId id="263" r:id="rId10"/>
    <p:sldId id="267" r:id="rId11"/>
    <p:sldId id="264" r:id="rId12"/>
    <p:sldId id="265" r:id="rId13"/>
    <p:sldId id="259" r:id="rId14"/>
    <p:sldId id="260" r:id="rId15"/>
  </p:sldIdLst>
  <p:sldSz cx="12192000" cy="6858000"/>
  <p:notesSz cx="6858000" cy="9144000"/>
  <p:defaultTextStyle>
    <a:defPPr>
      <a:defRPr lang="en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0"/>
    <p:restoredTop sz="94709"/>
  </p:normalViewPr>
  <p:slideViewPr>
    <p:cSldViewPr snapToGrid="0">
      <p:cViewPr varScale="1">
        <p:scale>
          <a:sx n="55" d="100"/>
          <a:sy n="55" d="100"/>
        </p:scale>
        <p:origin x="192" y="2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8E78-7EE9-7A4B-9AC5-327E50630B15}" type="datetimeFigureOut">
              <a:rPr lang="en-CR" smtClean="0"/>
              <a:t>2/8/23</a:t>
            </a:fld>
            <a:endParaRPr lang="en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1808-216A-C04A-8562-1A0A0F58C697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12426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31808-216A-C04A-8562-1A0A0F58C697}" type="slidenum">
              <a:rPr lang="en-CR" smtClean="0"/>
              <a:t>13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16489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8/2/23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6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36556D"/>
                </a:solidFill>
                <a:effectLst/>
                <a:latin typeface="Arial" panose="020B0604020202020204" pitchFamily="34" charset="0"/>
              </a:rPr>
              <a:t>The effects of the </a:t>
            </a:r>
            <a:r>
              <a:rPr lang="en-US" sz="3200" i="1" dirty="0" err="1">
                <a:solidFill>
                  <a:srgbClr val="36556D"/>
                </a:solidFill>
                <a:effectLst/>
                <a:latin typeface="Arial" panose="020B0604020202020204" pitchFamily="34" charset="0"/>
              </a:rPr>
              <a:t>Avancemos</a:t>
            </a:r>
            <a:r>
              <a:rPr lang="en-US" sz="3200" i="1" dirty="0">
                <a:solidFill>
                  <a:srgbClr val="36556D"/>
                </a:solidFill>
                <a:effectLst/>
                <a:latin typeface="Arial" panose="020B0604020202020204" pitchFamily="34" charset="0"/>
              </a:rPr>
              <a:t> Conditional</a:t>
            </a:r>
            <a:br>
              <a:rPr lang="en-US" sz="3200" dirty="0">
                <a:solidFill>
                  <a:srgbClr val="36556D"/>
                </a:solidFill>
              </a:rPr>
            </a:br>
            <a:r>
              <a:rPr lang="en-US" sz="3200" dirty="0">
                <a:solidFill>
                  <a:srgbClr val="36556D"/>
                </a:solidFill>
                <a:effectLst/>
                <a:latin typeface="Arial" panose="020B0604020202020204" pitchFamily="34" charset="0"/>
              </a:rPr>
              <a:t>Cash Transfer Program in Costa Rica,</a:t>
            </a:r>
            <a:br>
              <a:rPr lang="en-US" sz="3200" dirty="0">
                <a:solidFill>
                  <a:srgbClr val="36556D"/>
                </a:solidFill>
              </a:rPr>
            </a:br>
            <a:r>
              <a:rPr lang="en-US" sz="3200" dirty="0">
                <a:solidFill>
                  <a:srgbClr val="36556D"/>
                </a:solidFill>
                <a:effectLst/>
                <a:latin typeface="Arial" panose="020B0604020202020204" pitchFamily="34" charset="0"/>
              </a:rPr>
              <a:t>evaluation using Machine Learning</a:t>
            </a:r>
            <a:endParaRPr lang="en-CR" sz="3200" dirty="0">
              <a:solidFill>
                <a:srgbClr val="3655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5065078"/>
            <a:ext cx="5414255" cy="1560594"/>
          </a:xfrm>
        </p:spPr>
        <p:txBody>
          <a:bodyPr>
            <a:normAutofit fontScale="77500" lnSpcReduction="20000"/>
          </a:bodyPr>
          <a:lstStyle/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Relatore: Prof. Silvia Salini</a:t>
            </a:r>
          </a:p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Correlatore: Prof. Giancarlo Manzi</a:t>
            </a: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8" name="Picture 3" descr="Triangular abstract background">
            <a:extLst>
              <a:ext uri="{FF2B5EF4-FFF2-40B4-BE49-F238E27FC236}">
                <a16:creationId xmlns:a16="http://schemas.microsoft.com/office/drawing/2014/main" id="{75A46D1E-A609-EBBF-357C-3A059A8BA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2" r="23564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983584-C04D-DA23-9BBC-711EA1DF4C7A}"/>
              </a:ext>
            </a:extLst>
          </p:cNvPr>
          <p:cNvSpPr txBox="1">
            <a:spLocks/>
          </p:cNvSpPr>
          <p:nvPr/>
        </p:nvSpPr>
        <p:spPr>
          <a:xfrm>
            <a:off x="442982" y="2779078"/>
            <a:ext cx="5414255" cy="156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r>
              <a:rPr lang="en-CR" sz="1900" dirty="0">
                <a:solidFill>
                  <a:srgbClr val="36556D">
                    <a:alpha val="80000"/>
                  </a:srgbClr>
                </a:solidFill>
              </a:rPr>
              <a:t>by: Ricardo Murillo Rapso</a:t>
            </a: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B2401-05B5-75C8-89F2-F8D949B6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366" y="73981"/>
            <a:ext cx="3116883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4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09" y="-1078757"/>
            <a:ext cx="9833857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Steps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5BDF16-81EC-C0B1-5418-4B48FB7779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790880"/>
                <a:ext cx="8926853" cy="4285804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Use ML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to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predict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the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outcome</a:t>
                </a:r>
                <a:r>
                  <a:rPr lang="es-ES" dirty="0">
                    <a:solidFill>
                      <a:schemeClr val="tx2">
                        <a:alpha val="80000"/>
                      </a:schemeClr>
                    </a:solidFill>
                  </a:rPr>
                  <a:t>:</a:t>
                </a:r>
                <a:endParaRPr lang="es-E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800100" lvl="1" indent="-342900"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b="0" i="1" smtClean="0">
                                <a:solidFill>
                                  <a:schemeClr val="tx2">
                                    <a:alpha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solidFill>
                                  <a:schemeClr val="tx2">
                                    <a:alpha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E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r>
                  <a:rPr lang="en-CR" dirty="0">
                    <a:solidFill>
                      <a:schemeClr val="tx2">
                        <a:alpha val="80000"/>
                      </a:schemeClr>
                    </a:solidFill>
                  </a:rPr>
                  <a:t>Use ML to predict the treatment:</a:t>
                </a:r>
              </a:p>
              <a:p>
                <a:pPr marL="800100" lvl="1" indent="-342900" algn="l">
                  <a:buFontTx/>
                  <a:buChar char="-"/>
                </a:pP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b="0" i="1" smtClean="0">
                                <a:solidFill>
                                  <a:schemeClr val="tx2">
                                    <a:alpha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solidFill>
                                  <a:schemeClr val="tx2">
                                    <a:alpha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E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lvl="1" algn="l"/>
                <a:endParaRPr lang="es-ES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lvl="1" algn="l"/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Regress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the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residuals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to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get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the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treatment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alpha val="80000"/>
                      </a:schemeClr>
                    </a:solidFill>
                  </a:rPr>
                  <a:t>effect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: </a:t>
                </a:r>
              </a:p>
              <a:p>
                <a:pPr lvl="1" algn="l"/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i="1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i="1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𝐴𝑇𝐸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b="0" i="1" smtClean="0">
                                <a:solidFill>
                                  <a:schemeClr val="tx2">
                                    <a:alpha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solidFill>
                                  <a:schemeClr val="tx2">
                                    <a:alpha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endParaRPr lang="es-E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endParaRPr lang="en-CR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endParaRPr lang="en-CR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/>
                <a:endParaRPr lang="en-CR" dirty="0">
                  <a:solidFill>
                    <a:schemeClr val="tx2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5BDF16-81EC-C0B1-5418-4B48FB777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790880"/>
                <a:ext cx="8926853" cy="4285804"/>
              </a:xfrm>
              <a:blipFill>
                <a:blip r:embed="rId2"/>
                <a:stretch>
                  <a:fillRect l="-568" t="-888"/>
                </a:stretch>
              </a:blipFill>
            </p:spPr>
            <p:txBody>
              <a:bodyPr/>
              <a:lstStyle/>
              <a:p>
                <a:r>
                  <a:rPr lang="en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9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833857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Double Debiased M.L.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Orthogonalization. 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Sample Splitting and Cross Fitting.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Spread of the Program is high.</a:t>
            </a:r>
          </a:p>
          <a:p>
            <a:pPr marL="342900" indent="-342900" algn="l">
              <a:buFontTx/>
              <a:buChar char="-"/>
            </a:pPr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0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833857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Sample Splitting</a:t>
            </a:r>
            <a:br>
              <a:rPr lang="en-CR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and Cross Valid.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73F483-3B05-A174-47E2-7A5E1C1AA052}"/>
              </a:ext>
            </a:extLst>
          </p:cNvPr>
          <p:cNvGrpSpPr/>
          <p:nvPr/>
        </p:nvGrpSpPr>
        <p:grpSpPr>
          <a:xfrm>
            <a:off x="6440684" y="797364"/>
            <a:ext cx="4539673" cy="2459947"/>
            <a:chOff x="7050288" y="797364"/>
            <a:chExt cx="4539673" cy="24599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4B87B7-005D-9E53-2136-17743E128534}"/>
                </a:ext>
              </a:extLst>
            </p:cNvPr>
            <p:cNvSpPr/>
            <p:nvPr/>
          </p:nvSpPr>
          <p:spPr>
            <a:xfrm>
              <a:off x="7055224" y="797800"/>
              <a:ext cx="4131122" cy="104356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694496-3272-F677-07CB-2C6F04E001CC}"/>
                </a:ext>
              </a:extLst>
            </p:cNvPr>
            <p:cNvSpPr/>
            <p:nvPr/>
          </p:nvSpPr>
          <p:spPr>
            <a:xfrm>
              <a:off x="7056090" y="797364"/>
              <a:ext cx="2066400" cy="1043564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71D2E3-DD78-FE9F-F49D-1EA4644D26D4}"/>
                </a:ext>
              </a:extLst>
            </p:cNvPr>
            <p:cNvSpPr/>
            <p:nvPr/>
          </p:nvSpPr>
          <p:spPr>
            <a:xfrm>
              <a:off x="7050288" y="2213747"/>
              <a:ext cx="4131122" cy="104356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B5ED3-70D0-8AC1-E0DD-1D169A836D44}"/>
                </a:ext>
              </a:extLst>
            </p:cNvPr>
            <p:cNvSpPr/>
            <p:nvPr/>
          </p:nvSpPr>
          <p:spPr>
            <a:xfrm>
              <a:off x="9117023" y="2213311"/>
              <a:ext cx="2066400" cy="1043564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R"/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2D8BBCC-AAC8-3753-9C08-6EB4E54101D8}"/>
                </a:ext>
              </a:extLst>
            </p:cNvPr>
            <p:cNvSpPr txBox="1">
              <a:spLocks/>
            </p:cNvSpPr>
            <p:nvPr/>
          </p:nvSpPr>
          <p:spPr>
            <a:xfrm>
              <a:off x="9130038" y="2501459"/>
              <a:ext cx="2321936" cy="4892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24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CR" sz="1800" dirty="0">
                  <a:solidFill>
                    <a:schemeClr val="tx2">
                      <a:alpha val="80000"/>
                    </a:schemeClr>
                  </a:solidFill>
                </a:rPr>
                <a:t>Training Data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B553E3CB-2B4D-8059-7F2C-2D9935D8E040}"/>
                </a:ext>
              </a:extLst>
            </p:cNvPr>
            <p:cNvSpPr txBox="1">
              <a:spLocks/>
            </p:cNvSpPr>
            <p:nvPr/>
          </p:nvSpPr>
          <p:spPr>
            <a:xfrm>
              <a:off x="7107461" y="1072333"/>
              <a:ext cx="2321936" cy="4892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24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CR" sz="1800" dirty="0">
                  <a:solidFill>
                    <a:schemeClr val="tx2">
                      <a:alpha val="80000"/>
                    </a:schemeClr>
                  </a:solidFill>
                </a:rPr>
                <a:t>Training Data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5CCD255-8639-9823-ADB5-0D2DC66D13B3}"/>
                </a:ext>
              </a:extLst>
            </p:cNvPr>
            <p:cNvSpPr txBox="1">
              <a:spLocks/>
            </p:cNvSpPr>
            <p:nvPr/>
          </p:nvSpPr>
          <p:spPr>
            <a:xfrm>
              <a:off x="7074080" y="2512660"/>
              <a:ext cx="2485207" cy="4892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24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CR" sz="1800" dirty="0">
                  <a:solidFill>
                    <a:schemeClr val="tx2">
                      <a:alpha val="80000"/>
                    </a:schemeClr>
                  </a:solidFill>
                </a:rPr>
                <a:t>Estimation Data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0DD3B93E-ACB0-F3E4-2063-85FFBAEC5CD4}"/>
                </a:ext>
              </a:extLst>
            </p:cNvPr>
            <p:cNvSpPr txBox="1">
              <a:spLocks/>
            </p:cNvSpPr>
            <p:nvPr/>
          </p:nvSpPr>
          <p:spPr>
            <a:xfrm>
              <a:off x="9104754" y="1073325"/>
              <a:ext cx="2485207" cy="4892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24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bg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CR" sz="1800" dirty="0">
                  <a:solidFill>
                    <a:schemeClr val="tx2">
                      <a:alpha val="80000"/>
                    </a:schemeClr>
                  </a:solidFill>
                </a:rPr>
                <a:t>Estimation Data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C0E7B0-1175-F5C0-47FE-FF5B690902AE}"/>
                  </a:ext>
                </a:extLst>
              </p:cNvPr>
              <p:cNvSpPr txBox="1"/>
              <p:nvPr/>
            </p:nvSpPr>
            <p:spPr>
              <a:xfrm>
                <a:off x="7123796" y="3952739"/>
                <a:ext cx="2759473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schemeClr val="tx2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s-ES" sz="2800" b="0" i="1" smtClean="0">
                                      <a:solidFill>
                                        <a:schemeClr val="tx2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800" b="0" i="1" smtClean="0">
                                      <a:solidFill>
                                        <a:schemeClr val="tx2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s-ES" sz="2800" b="0" i="1" smtClean="0">
                                      <a:solidFill>
                                        <a:schemeClr val="tx2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800" b="0" i="1" smtClean="0">
                                      <a:solidFill>
                                        <a:schemeClr val="tx2">
                                          <a:alpha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R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C0E7B0-1175-F5C0-47FE-FF5B69090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796" y="3952739"/>
                <a:ext cx="2759473" cy="1033809"/>
              </a:xfrm>
              <a:prstGeom prst="rect">
                <a:avLst/>
              </a:prstGeom>
              <a:blipFill>
                <a:blip r:embed="rId2"/>
                <a:stretch>
                  <a:fillRect l="-917" b="-7317"/>
                </a:stretch>
              </a:blipFill>
            </p:spPr>
            <p:txBody>
              <a:bodyPr/>
              <a:lstStyle/>
              <a:p>
                <a:r>
                  <a:rPr lang="en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F10AF1-02F5-F4A7-C780-442A2B985EBC}"/>
              </a:ext>
            </a:extLst>
          </p:cNvPr>
          <p:cNvCxnSpPr/>
          <p:nvPr/>
        </p:nvCxnSpPr>
        <p:spPr>
          <a:xfrm>
            <a:off x="10713156" y="1316980"/>
            <a:ext cx="2868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81EB99-C59A-8186-1FDA-777EF46BE2CC}"/>
                  </a:ext>
                </a:extLst>
              </p:cNvPr>
              <p:cNvSpPr txBox="1"/>
              <p:nvPr/>
            </p:nvSpPr>
            <p:spPr>
              <a:xfrm>
                <a:off x="10953462" y="958820"/>
                <a:ext cx="1216509" cy="63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CR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81EB99-C59A-8186-1FDA-777EF46BE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462" y="958820"/>
                <a:ext cx="1216509" cy="633571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D7402F-C034-987B-847E-1766EE37E975}"/>
              </a:ext>
            </a:extLst>
          </p:cNvPr>
          <p:cNvCxnSpPr/>
          <p:nvPr/>
        </p:nvCxnSpPr>
        <p:spPr>
          <a:xfrm>
            <a:off x="10688759" y="2665966"/>
            <a:ext cx="2868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C2030CB-549F-2E45-DB2C-B874FAB9AF26}"/>
                  </a:ext>
                </a:extLst>
              </p:cNvPr>
              <p:cNvSpPr txBox="1"/>
              <p:nvPr/>
            </p:nvSpPr>
            <p:spPr>
              <a:xfrm>
                <a:off x="10929065" y="2307806"/>
                <a:ext cx="1216509" cy="63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solidFill>
                                    <a:schemeClr val="tx2">
                                      <a:alpha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800" b="0" i="1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CR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C2030CB-549F-2E45-DB2C-B874FAB9A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065" y="2307806"/>
                <a:ext cx="1216509" cy="633571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2BE0B222-2B19-96EE-15B2-CC499A2E26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542" y="3754438"/>
                <a:ext cx="5414255" cy="2056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bg1"/>
                  </a:buClr>
                  <a:buSzPct val="75000"/>
                  <a:buFont typeface="Arial" panose="020B0604020202020204" pitchFamily="34" charset="0"/>
                  <a:buNone/>
                  <a:defRPr sz="24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bg1"/>
                  </a:buClr>
                  <a:buSzPct val="75000"/>
                  <a:buFont typeface="Arial" panose="020B0604020202020204" pitchFamily="34" charset="0"/>
                  <a:buNone/>
                  <a:defRPr sz="20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bg1"/>
                  </a:buClr>
                  <a:buSzPct val="75000"/>
                  <a:buFont typeface="Arial" panose="020B0604020202020204" pitchFamily="34" charset="0"/>
                  <a:buNone/>
                  <a:defRPr sz="18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bg1"/>
                  </a:buClr>
                  <a:buSzPct val="75000"/>
                  <a:buFont typeface="Arial" panose="020B0604020202020204" pitchFamily="34" charset="0"/>
                  <a:buNone/>
                  <a:defRPr sz="16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bg1"/>
                  </a:buClr>
                  <a:buSzPct val="75000"/>
                  <a:buFont typeface="Arial" panose="020B0604020202020204" pitchFamily="34" charset="0"/>
                  <a:buNone/>
                  <a:defRPr sz="16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Tx/>
                  <a:buChar char="-"/>
                </a:pPr>
                <a:r>
                  <a:rPr lang="en-CR" dirty="0">
                    <a:solidFill>
                      <a:schemeClr val="tx2">
                        <a:alpha val="80000"/>
                      </a:schemeClr>
                    </a:solidFill>
                  </a:rPr>
                  <a:t>Training Data used to fit the nuisance parameters. 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CR" dirty="0">
                    <a:solidFill>
                      <a:schemeClr val="tx2">
                        <a:alpha val="80000"/>
                      </a:schemeClr>
                    </a:solidFill>
                  </a:rPr>
                  <a:t>Estimation Data used only to estimate </a:t>
                </a:r>
                <a14:m>
                  <m:oMath xmlns:m="http://schemas.openxmlformats.org/officeDocument/2006/math">
                    <m:r>
                      <a:rPr lang="en-CR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R" dirty="0">
                    <a:solidFill>
                      <a:schemeClr val="tx2">
                        <a:alpha val="80000"/>
                      </a:schemeClr>
                    </a:solidFill>
                  </a:rPr>
                  <a:t> 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CR" dirty="0">
                    <a:solidFill>
                      <a:schemeClr val="tx2">
                        <a:alpha val="80000"/>
                      </a:schemeClr>
                    </a:solidFill>
                  </a:rPr>
                  <a:t>This is done k times for added robustness. </a:t>
                </a:r>
              </a:p>
              <a:p>
                <a:pPr marL="342900" indent="-342900" algn="l">
                  <a:buFontTx/>
                  <a:buChar char="-"/>
                </a:pPr>
                <a:endParaRPr lang="en-CR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endParaRPr lang="en-CR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/>
                <a:endParaRPr lang="en-CR" dirty="0">
                  <a:solidFill>
                    <a:schemeClr val="tx2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2BE0B222-2B19-96EE-15B2-CC499A2E2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2" y="3754438"/>
                <a:ext cx="5414255" cy="2056080"/>
              </a:xfrm>
              <a:prstGeom prst="rect">
                <a:avLst/>
              </a:prstGeom>
              <a:blipFill>
                <a:blip r:embed="rId5"/>
                <a:stretch>
                  <a:fillRect l="-468" t="-1840" r="-1874"/>
                </a:stretch>
              </a:blipFill>
            </p:spPr>
            <p:txBody>
              <a:bodyPr/>
              <a:lstStyle/>
              <a:p>
                <a:r>
                  <a:rPr lang="en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FC49834-FEA6-BF47-C354-AB92408C813A}"/>
              </a:ext>
            </a:extLst>
          </p:cNvPr>
          <p:cNvSpPr/>
          <p:nvPr/>
        </p:nvSpPr>
        <p:spPr>
          <a:xfrm>
            <a:off x="8433933" y="631413"/>
            <a:ext cx="155792" cy="27588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R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90D4D2A9-3169-86E3-7B37-C0CA32FDD215}"/>
              </a:ext>
            </a:extLst>
          </p:cNvPr>
          <p:cNvSpPr txBox="1">
            <a:spLocks/>
          </p:cNvSpPr>
          <p:nvPr/>
        </p:nvSpPr>
        <p:spPr>
          <a:xfrm>
            <a:off x="8508612" y="427801"/>
            <a:ext cx="2485207" cy="489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R" sz="1100" dirty="0">
                <a:solidFill>
                  <a:schemeClr val="tx2">
                    <a:alpha val="80000"/>
                  </a:schemeClr>
                </a:solidFill>
              </a:rPr>
              <a:t>Random Split</a:t>
            </a:r>
          </a:p>
        </p:txBody>
      </p:sp>
    </p:spTree>
    <p:extLst>
      <p:ext uri="{BB962C8B-B14F-4D97-AF65-F5344CB8AC3E}">
        <p14:creationId xmlns:p14="http://schemas.microsoft.com/office/powerpoint/2010/main" val="77877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" y="-1439082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Key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82E-5AC9-5A56-9E14-A1279C635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57" y="1390914"/>
            <a:ext cx="9058174" cy="513747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273AC8A-4788-6395-8AC9-5B4D16CBF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32245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Contributions and 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1" y="3602037"/>
            <a:ext cx="11347589" cy="2764894"/>
          </a:xfrm>
        </p:spPr>
        <p:txBody>
          <a:bodyPr>
            <a:normAutofit/>
          </a:bodyPr>
          <a:lstStyle/>
          <a:p>
            <a:pPr algn="l"/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Effect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of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the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program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is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positive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on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reducing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the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probability</a:t>
            </a: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.</a:t>
            </a:r>
          </a:p>
          <a:p>
            <a:pPr algn="l"/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Lasso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type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model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works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best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with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large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amounts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of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cofounders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. </a:t>
            </a:r>
          </a:p>
          <a:p>
            <a:pPr algn="l"/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Effects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are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lower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than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other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investigations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that</a:t>
            </a:r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 use </a:t>
            </a:r>
            <a:r>
              <a:rPr lang="es-ES" dirty="0" err="1">
                <a:solidFill>
                  <a:schemeClr val="tx2">
                    <a:alpha val="80000"/>
                  </a:schemeClr>
                </a:solidFill>
              </a:rPr>
              <a:t>less</a:t>
            </a: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 cofounders. </a:t>
            </a:r>
          </a:p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CCT programs could benefit from better evaluation. </a:t>
            </a:r>
          </a:p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Policy Evaluation with ML is incipient and could be promising. </a:t>
            </a: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Objective of the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9714103" cy="1560594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Evaluate the impact of the Conditional Cash Transfer (</a:t>
            </a:r>
            <a:r>
              <a:rPr lang="en-CR" i="1" dirty="0">
                <a:solidFill>
                  <a:schemeClr val="tx2">
                    <a:alpha val="80000"/>
                  </a:schemeClr>
                </a:solidFill>
              </a:rPr>
              <a:t>CCT</a:t>
            </a: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) policy </a:t>
            </a:r>
            <a:r>
              <a:rPr lang="en-CR" i="1" u="sng" dirty="0">
                <a:solidFill>
                  <a:schemeClr val="tx2">
                    <a:alpha val="80000"/>
                  </a:schemeClr>
                </a:solidFill>
              </a:rPr>
              <a:t>Avancemos</a:t>
            </a: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 on </a:t>
            </a:r>
            <a:r>
              <a:rPr lang="en-CR" u="sng" dirty="0">
                <a:solidFill>
                  <a:schemeClr val="tx2">
                    <a:alpha val="80000"/>
                  </a:schemeClr>
                </a:solidFill>
              </a:rPr>
              <a:t>child labor </a:t>
            </a: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using Machine Learning methods. </a:t>
            </a:r>
          </a:p>
        </p:txBody>
      </p:sp>
    </p:spTree>
    <p:extLst>
      <p:ext uri="{BB962C8B-B14F-4D97-AF65-F5344CB8AC3E}">
        <p14:creationId xmlns:p14="http://schemas.microsoft.com/office/powerpoint/2010/main" val="14780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R" i="1" dirty="0">
                <a:solidFill>
                  <a:schemeClr val="tx2">
                    <a:alpha val="80000"/>
                  </a:schemeClr>
                </a:solidFill>
              </a:rPr>
              <a:t>Avancemos</a:t>
            </a: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9714103" cy="156059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CCT program that started in 2006. 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Prevents High School dropout. 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Covers more than 90% of the target pop. </a:t>
            </a: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each year. </a:t>
            </a:r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8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Data handling.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Identification Strategy.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Modelling DML. </a:t>
            </a:r>
          </a:p>
          <a:p>
            <a:pPr marL="342900" indent="-342900" algn="l">
              <a:buFontTx/>
              <a:buChar char="-"/>
            </a:pPr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6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Data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Data Description.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Imputation of Missing Values.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Transformations.</a:t>
            </a:r>
          </a:p>
          <a:p>
            <a:pPr marL="342900" indent="-342900" algn="l">
              <a:buFontTx/>
              <a:buChar char="-"/>
            </a:pPr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7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7021082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Data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13543" cy="1560594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2010-2020 National Household Survey.</a:t>
            </a:r>
          </a:p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Common Column Selection.</a:t>
            </a:r>
          </a:p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Income, labor, education, housing, social security and demographics. </a:t>
            </a: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2BEA3-0D71-2BC5-345F-0A33C787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9" y="5238835"/>
            <a:ext cx="10917479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1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0" y="725467"/>
            <a:ext cx="10011659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Imputation of Missing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9733765" cy="1560594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Missing not at random. </a:t>
            </a:r>
          </a:p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114 cat. &amp; 17 num. </a:t>
            </a:r>
          </a:p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Iterative Imputation. </a:t>
            </a: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9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833857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DF16-81EC-C0B1-5418-4B48FB777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 fontScale="77500" lnSpcReduction="20000"/>
          </a:bodyPr>
          <a:lstStyle/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Elegibility of </a:t>
            </a:r>
            <a:r>
              <a:rPr lang="en-CR" i="1" dirty="0">
                <a:solidFill>
                  <a:schemeClr val="tx2">
                    <a:alpha val="80000"/>
                  </a:schemeClr>
                </a:solidFill>
              </a:rPr>
              <a:t>Avancemos</a:t>
            </a: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. 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Spread of the Program is high.</a:t>
            </a:r>
          </a:p>
          <a:p>
            <a:pPr marL="342900" indent="-342900" algn="l">
              <a:buFontTx/>
              <a:buChar char="-"/>
            </a:pPr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Average Treatment Effects.</a:t>
            </a:r>
          </a:p>
          <a:p>
            <a:pPr marL="342900" indent="-342900" algn="l">
              <a:buFontTx/>
              <a:buChar char="-"/>
            </a:pPr>
            <a:endParaRPr lang="en-CR" dirty="0">
              <a:solidFill>
                <a:schemeClr val="tx2">
                  <a:alpha val="80000"/>
                </a:schemeClr>
              </a:solidFill>
            </a:endParaRPr>
          </a:p>
          <a:p>
            <a:pPr algn="l"/>
            <a:endParaRPr lang="en-CR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9B5B7-6DA2-99AF-630A-97D2A91F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38" y="3593348"/>
            <a:ext cx="6345547" cy="34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6823B-65F4-19AF-5CB7-927FDDC191E0}"/>
              </a:ext>
            </a:extLst>
          </p:cNvPr>
          <p:cNvSpPr txBox="1"/>
          <p:nvPr/>
        </p:nvSpPr>
        <p:spPr>
          <a:xfrm>
            <a:off x="7885541" y="4319999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R" sz="1400" b="1" i="1" dirty="0">
                <a:solidFill>
                  <a:schemeClr val="bg1">
                    <a:lumMod val="65000"/>
                  </a:schemeClr>
                </a:solidFill>
              </a:rPr>
              <a:t>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B99AC-A84D-D338-92CD-F8904B47DA3C}"/>
              </a:ext>
            </a:extLst>
          </p:cNvPr>
          <p:cNvSpPr txBox="1"/>
          <p:nvPr/>
        </p:nvSpPr>
        <p:spPr>
          <a:xfrm>
            <a:off x="9723350" y="4319999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R" sz="1400" b="1" i="1" dirty="0">
                <a:solidFill>
                  <a:schemeClr val="bg1">
                    <a:lumMod val="65000"/>
                  </a:schemeClr>
                </a:solidFill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48833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8B6FA-4616-9781-8081-1AE3C84B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833857" cy="2784496"/>
          </a:xfrm>
        </p:spPr>
        <p:txBody>
          <a:bodyPr>
            <a:normAutofit/>
          </a:bodyPr>
          <a:lstStyle/>
          <a:p>
            <a:pPr algn="l"/>
            <a:r>
              <a:rPr lang="en-CR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5BDF16-81EC-C0B1-5418-4B48FB77795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3602038"/>
                <a:ext cx="8926853" cy="1560594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Outcome: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) = 0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s-ES" dirty="0" err="1">
                    <a:solidFill>
                      <a:schemeClr val="tx2">
                        <a:alpha val="80000"/>
                      </a:schemeClr>
                    </a:solidFill>
                  </a:rPr>
                  <a:t>Treatment</a:t>
                </a:r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)+ </m:t>
                    </m:r>
                    <m:sSub>
                      <m:sSubPr>
                        <m:ctrlP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>
                    <a:solidFill>
                      <a:schemeClr val="tx2">
                        <a:alpha val="80000"/>
                      </a:schemeClr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s-ES" i="1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i="1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2">
                        <a:alpha val="80000"/>
                      </a:schemeClr>
                    </a:solidFill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i="1">
                            <a:solidFill>
                              <a:schemeClr val="tx2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2">
                        <a:alpha val="80000"/>
                      </a:schemeClr>
                    </a:solidFill>
                  </a:rPr>
                  <a:t>) = 0</a:t>
                </a:r>
              </a:p>
              <a:p>
                <a:pPr marL="342900" indent="-342900" algn="l">
                  <a:buFontTx/>
                  <a:buChar char="-"/>
                </a:pPr>
                <a:endParaRPr lang="es-E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endParaRPr lang="en-CR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/>
                <a:endParaRPr lang="en-CR" dirty="0">
                  <a:solidFill>
                    <a:schemeClr val="tx2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5BDF16-81EC-C0B1-5418-4B48FB777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3602038"/>
                <a:ext cx="8926853" cy="1560594"/>
              </a:xfrm>
              <a:blipFill>
                <a:blip r:embed="rId2"/>
                <a:stretch>
                  <a:fillRect l="-568" t="-2419"/>
                </a:stretch>
              </a:blipFill>
            </p:spPr>
            <p:txBody>
              <a:bodyPr/>
              <a:lstStyle/>
              <a:p>
                <a:r>
                  <a:rPr lang="en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54403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405</Words>
  <Application>Microsoft Macintosh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Cambria Math</vt:lpstr>
      <vt:lpstr>Posterama</vt:lpstr>
      <vt:lpstr>SineVTI</vt:lpstr>
      <vt:lpstr>The effects of the Avancemos Conditional Cash Transfer Program in Costa Rica, evaluation using Machine Learning</vt:lpstr>
      <vt:lpstr>Objective of the thesis</vt:lpstr>
      <vt:lpstr>Avancemos Program</vt:lpstr>
      <vt:lpstr>Methodology</vt:lpstr>
      <vt:lpstr>Data Handling</vt:lpstr>
      <vt:lpstr>Data Description</vt:lpstr>
      <vt:lpstr>Imputation of Missing Values</vt:lpstr>
      <vt:lpstr>Identification Strategy</vt:lpstr>
      <vt:lpstr>Identification Strategy</vt:lpstr>
      <vt:lpstr>Steps to follow</vt:lpstr>
      <vt:lpstr>Double Debiased M.L. </vt:lpstr>
      <vt:lpstr>Sample Splitting and Cross Valid. </vt:lpstr>
      <vt:lpstr>Key Results</vt:lpstr>
      <vt:lpstr>Contributions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the Avancemos Conditional Cash Transfer Program in Costa Rica, evaluation using Machine Learning</dc:title>
  <dc:creator>Ricardo Murillo</dc:creator>
  <cp:lastModifiedBy>Ricardo Murillo Rapso</cp:lastModifiedBy>
  <cp:revision>3</cp:revision>
  <cp:lastPrinted>2022-10-19T22:12:29Z</cp:lastPrinted>
  <dcterms:created xsi:type="dcterms:W3CDTF">2022-10-18T17:27:08Z</dcterms:created>
  <dcterms:modified xsi:type="dcterms:W3CDTF">2023-08-02T23:08:14Z</dcterms:modified>
</cp:coreProperties>
</file>