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72" r:id="rId3"/>
    <p:sldId id="271" r:id="rId4"/>
    <p:sldId id="265" r:id="rId5"/>
    <p:sldId id="273" r:id="rId6"/>
    <p:sldId id="267" r:id="rId7"/>
    <p:sldId id="274" r:id="rId8"/>
    <p:sldId id="275" r:id="rId9"/>
    <p:sldId id="276" r:id="rId10"/>
    <p:sldId id="277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683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617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593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4651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419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65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8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75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388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4182" y="4680155"/>
            <a:ext cx="1844585" cy="19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64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9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492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53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644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35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601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2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hra.org/content/how-setup-osehra-vista-development-virtual-machine-vm-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 err="1" smtClean="0"/>
              <a:t>Veni</a:t>
            </a:r>
            <a:r>
              <a:rPr lang="en-US" sz="3800" dirty="0" smtClean="0"/>
              <a:t> - A Check-In</a:t>
            </a:r>
            <a:br>
              <a:rPr lang="en-US" sz="3800" dirty="0" smtClean="0"/>
            </a:br>
            <a:r>
              <a:rPr lang="en-US" sz="3800" dirty="0" smtClean="0"/>
              <a:t>Mobile App for Veterans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22</a:t>
            </a:r>
            <a:r>
              <a:rPr lang="en-US" baseline="30000" dirty="0" smtClean="0"/>
              <a:t>nd</a:t>
            </a:r>
            <a:r>
              <a:rPr lang="en-US" dirty="0" smtClean="0"/>
              <a:t> Class Meeting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5276" y="2596401"/>
            <a:ext cx="23990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2"/>
                </a:solidFill>
              </a:rPr>
              <a:t>UTD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4000" b="1" dirty="0" smtClean="0">
                <a:solidFill>
                  <a:schemeClr val="bg2"/>
                </a:solidFill>
              </a:rPr>
              <a:t>EMSE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Spring 2015</a:t>
            </a:r>
            <a:endParaRPr lang="en-US" sz="2400" b="1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5" y="1702073"/>
            <a:ext cx="3195103" cy="345728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124335" y="5159359"/>
            <a:ext cx="2625216" cy="1343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Anant Kambli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Brian MacKay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Raleigh Murráy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Shahed Shuman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Kathryn Whitmire</a:t>
            </a:r>
          </a:p>
        </p:txBody>
      </p:sp>
    </p:spTree>
    <p:extLst>
      <p:ext uri="{BB962C8B-B14F-4D97-AF65-F5344CB8AC3E}">
        <p14:creationId xmlns:p14="http://schemas.microsoft.com/office/powerpoint/2010/main" val="17560670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86002" cy="3599316"/>
          </a:xfrm>
        </p:spPr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  <a:p>
            <a:pPr lvl="1"/>
            <a:r>
              <a:rPr lang="en-US" dirty="0" smtClean="0"/>
              <a:t>Separation of Duties</a:t>
            </a:r>
          </a:p>
          <a:p>
            <a:pPr lvl="1"/>
            <a:r>
              <a:rPr lang="en-US" dirty="0" smtClean="0"/>
              <a:t>Least Privilege</a:t>
            </a:r>
          </a:p>
          <a:p>
            <a:pPr lvl="1"/>
            <a:r>
              <a:rPr lang="en-US" dirty="0" smtClean="0"/>
              <a:t>Unsuccessful Logon Attempts</a:t>
            </a:r>
          </a:p>
          <a:p>
            <a:pPr lvl="1"/>
            <a:r>
              <a:rPr lang="en-US" dirty="0" smtClean="0"/>
              <a:t>System Use Notification</a:t>
            </a:r>
          </a:p>
          <a:p>
            <a:pPr lvl="1"/>
            <a:r>
              <a:rPr lang="en-US" dirty="0" smtClean="0"/>
              <a:t>Previous Logon (Access) Notification</a:t>
            </a:r>
          </a:p>
          <a:p>
            <a:pPr lvl="1"/>
            <a:r>
              <a:rPr lang="en-US" dirty="0" smtClean="0"/>
              <a:t>Concurrent Session Control</a:t>
            </a:r>
          </a:p>
          <a:p>
            <a:pPr lvl="1"/>
            <a:r>
              <a:rPr lang="en-US" dirty="0" smtClean="0"/>
              <a:t>Session Termination</a:t>
            </a:r>
          </a:p>
          <a:p>
            <a:pPr lvl="1"/>
            <a:r>
              <a:rPr lang="en-US" dirty="0" smtClean="0"/>
              <a:t>Access Control for Mobile Devices</a:t>
            </a:r>
          </a:p>
          <a:p>
            <a:pPr lvl="1"/>
            <a:r>
              <a:rPr lang="en-US" dirty="0" smtClean="0"/>
              <a:t>Non-Repudiation</a:t>
            </a:r>
          </a:p>
        </p:txBody>
      </p:sp>
    </p:spTree>
    <p:extLst>
      <p:ext uri="{BB962C8B-B14F-4D97-AF65-F5344CB8AC3E}">
        <p14:creationId xmlns:p14="http://schemas.microsoft.com/office/powerpoint/2010/main" val="3226337046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330245" y="3011532"/>
            <a:ext cx="3629961" cy="26261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8116" y="3362632"/>
            <a:ext cx="2831690" cy="13368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49961" y="3138843"/>
            <a:ext cx="2782529" cy="18909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82645" y="3163932"/>
            <a:ext cx="2229614" cy="11899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000568" y="4707948"/>
            <a:ext cx="2231922" cy="55386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Use Case: Check-in at VA Facility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03639" y="2231923"/>
            <a:ext cx="4798142" cy="41492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61" y="2533235"/>
            <a:ext cx="703086" cy="1382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62" y="3011532"/>
            <a:ext cx="1549984" cy="632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206" y="4845492"/>
            <a:ext cx="1549986" cy="832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267" y="4066682"/>
            <a:ext cx="1549984" cy="632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539" y="4291494"/>
            <a:ext cx="1070608" cy="815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8165" y="2533235"/>
            <a:ext cx="1070608" cy="1115729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5133464" y="3570322"/>
            <a:ext cx="1051460" cy="526890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92974" y="3709821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  <p:cxnSp>
        <p:nvCxnSpPr>
          <p:cNvPr id="29" name="Straight Connector 28"/>
          <p:cNvCxnSpPr>
            <a:endCxn id="6" idx="0"/>
          </p:cNvCxnSpPr>
          <p:nvPr/>
        </p:nvCxnSpPr>
        <p:spPr>
          <a:xfrm>
            <a:off x="6558116" y="3592003"/>
            <a:ext cx="177083" cy="1253489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14197" y="4045816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770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</a:t>
            </a:r>
            <a:r>
              <a:rPr lang="en-US" dirty="0" smtClean="0"/>
              <a:t>Screens from UI </a:t>
            </a:r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321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Splash Screen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055202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Logon Screen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30083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Register User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04963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Main Menu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1" y="2494247"/>
            <a:ext cx="2101293" cy="394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08" y="2491970"/>
            <a:ext cx="2064000" cy="3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72" y="2491970"/>
            <a:ext cx="2070857" cy="390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793" y="2484077"/>
            <a:ext cx="2070857" cy="391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6445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5047"/>
          </a:xfrm>
        </p:spPr>
        <p:txBody>
          <a:bodyPr>
            <a:normAutofit/>
          </a:bodyPr>
          <a:lstStyle/>
          <a:p>
            <a:r>
              <a:rPr lang="en-US" dirty="0"/>
              <a:t>Recent news articles have documented the problems Veterans have had utilizing the medical benefits they have earned in combat </a:t>
            </a:r>
          </a:p>
          <a:p>
            <a:r>
              <a:rPr lang="en-US" dirty="0"/>
              <a:t>One obstacle to veterans in VA medical facilities is the check-in process</a:t>
            </a:r>
          </a:p>
          <a:p>
            <a:pPr lvl="1"/>
            <a:r>
              <a:rPr lang="en-US" sz="2400" dirty="0"/>
              <a:t>It’s characterized by long line-ups to check in and receive directions to their appointment</a:t>
            </a:r>
          </a:p>
          <a:p>
            <a:r>
              <a:rPr lang="en-US" dirty="0"/>
              <a:t>This application aims to streamline that process</a:t>
            </a:r>
          </a:p>
          <a:p>
            <a:pPr lvl="1"/>
            <a:r>
              <a:rPr lang="en-US" sz="2400" dirty="0"/>
              <a:t>Moving the </a:t>
            </a:r>
            <a:r>
              <a:rPr lang="en-US" sz="2400" dirty="0" err="1"/>
              <a:t>checkin</a:t>
            </a:r>
            <a:r>
              <a:rPr lang="en-US" sz="2400" dirty="0"/>
              <a:t> process away from the facility and to the patient using a mobile application on his or her smartphone</a:t>
            </a:r>
          </a:p>
        </p:txBody>
      </p:sp>
    </p:spTree>
    <p:extLst>
      <p:ext uri="{BB962C8B-B14F-4D97-AF65-F5344CB8AC3E}">
        <p14:creationId xmlns:p14="http://schemas.microsoft.com/office/powerpoint/2010/main" val="11176797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Architecture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" y="1740310"/>
            <a:ext cx="2664542" cy="1740309"/>
            <a:chOff x="609600" y="1740310"/>
            <a:chExt cx="2664542" cy="1740309"/>
          </a:xfrm>
        </p:grpSpPr>
        <p:sp>
          <p:nvSpPr>
            <p:cNvPr id="4" name="Cloud 3"/>
            <p:cNvSpPr/>
            <p:nvPr/>
          </p:nvSpPr>
          <p:spPr>
            <a:xfrm>
              <a:off x="609600" y="1740310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3731" y="2074606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1047" y="2212258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Veni</a:t>
              </a:r>
              <a:r>
                <a:rPr lang="en-US" sz="1600" dirty="0" smtClean="0"/>
                <a:t>-Specific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68746" y="3480619"/>
            <a:ext cx="2664542" cy="1740309"/>
            <a:chOff x="2268746" y="3480619"/>
            <a:chExt cx="2664542" cy="1740309"/>
          </a:xfrm>
        </p:grpSpPr>
        <p:sp>
          <p:nvSpPr>
            <p:cNvPr id="12" name="Cloud 11"/>
            <p:cNvSpPr/>
            <p:nvPr/>
          </p:nvSpPr>
          <p:spPr>
            <a:xfrm>
              <a:off x="2268746" y="3480619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877" y="3814915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Virtual Machine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0193" y="3952567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Web Service</a:t>
              </a:r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6207" y="5060663"/>
            <a:ext cx="2576381" cy="1554596"/>
            <a:chOff x="5436207" y="5060663"/>
            <a:chExt cx="2576381" cy="1554596"/>
          </a:xfrm>
        </p:grpSpPr>
        <p:grpSp>
          <p:nvGrpSpPr>
            <p:cNvPr id="29" name="Group 28"/>
            <p:cNvGrpSpPr/>
            <p:nvPr/>
          </p:nvGrpSpPr>
          <p:grpSpPr>
            <a:xfrm>
              <a:off x="5436207" y="5060663"/>
              <a:ext cx="935935" cy="1554596"/>
              <a:chOff x="5063613" y="4847303"/>
              <a:chExt cx="840562" cy="139618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063613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66852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iOS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4204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78182" y="5060663"/>
              <a:ext cx="934406" cy="1552057"/>
              <a:chOff x="6007414" y="4847303"/>
              <a:chExt cx="840562" cy="139618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007414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10653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Android</a:t>
                </a:r>
                <a:endParaRPr lang="en-US" sz="11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368005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" name="Straight Connector 31"/>
          <p:cNvCxnSpPr>
            <a:endCxn id="13" idx="0"/>
          </p:cNvCxnSpPr>
          <p:nvPr/>
        </p:nvCxnSpPr>
        <p:spPr>
          <a:xfrm>
            <a:off x="1971040" y="3018503"/>
            <a:ext cx="1629979" cy="796412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22" idx="0"/>
          </p:cNvCxnSpPr>
          <p:nvPr/>
        </p:nvCxnSpPr>
        <p:spPr>
          <a:xfrm>
            <a:off x="4589161" y="4286864"/>
            <a:ext cx="131501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  <a:endCxn id="26" idx="0"/>
          </p:cNvCxnSpPr>
          <p:nvPr/>
        </p:nvCxnSpPr>
        <p:spPr>
          <a:xfrm>
            <a:off x="4589161" y="4286864"/>
            <a:ext cx="295622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8517" y="3093769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84857" y="4421746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- via HTTPS</a:t>
            </a:r>
          </a:p>
          <a:p>
            <a:r>
              <a:rPr lang="en-US" dirty="0" smtClean="0"/>
              <a:t>with JSON or XML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96812" y="5220928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Intel, </a:t>
            </a:r>
            <a:r>
              <a:rPr lang="en-US" dirty="0" err="1" smtClean="0"/>
              <a:t>Xamarin</a:t>
            </a:r>
            <a:r>
              <a:rPr lang="en-US" dirty="0" smtClean="0"/>
              <a:t> or</a:t>
            </a:r>
            <a:br>
              <a:rPr lang="en-US" dirty="0" smtClean="0"/>
            </a:br>
            <a:r>
              <a:rPr lang="en-US" dirty="0" smtClean="0"/>
              <a:t>Apache Cordova</a:t>
            </a:r>
          </a:p>
        </p:txBody>
      </p:sp>
    </p:spTree>
    <p:extLst>
      <p:ext uri="{BB962C8B-B14F-4D97-AF65-F5344CB8AC3E}">
        <p14:creationId xmlns:p14="http://schemas.microsoft.com/office/powerpoint/2010/main" val="31744618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high-level architecture remains</a:t>
            </a:r>
          </a:p>
          <a:p>
            <a:pPr lvl="1"/>
            <a:r>
              <a:rPr lang="en-US" dirty="0" smtClean="0"/>
              <a:t>A VistA system (or systems)</a:t>
            </a:r>
          </a:p>
          <a:p>
            <a:pPr lvl="2"/>
            <a:r>
              <a:rPr lang="en-US" dirty="0" smtClean="0"/>
              <a:t>We’ll set up a </a:t>
            </a:r>
            <a:r>
              <a:rPr lang="en-US" dirty="0" err="1" smtClean="0"/>
              <a:t>dev</a:t>
            </a:r>
            <a:r>
              <a:rPr lang="en-US" dirty="0" smtClean="0"/>
              <a:t>-sandboxed one in a cloud VM for this project</a:t>
            </a:r>
          </a:p>
          <a:p>
            <a:pPr lvl="1"/>
            <a:r>
              <a:rPr lang="en-US" dirty="0" smtClean="0"/>
              <a:t>A middle tier web-service application running in a cloud VM</a:t>
            </a:r>
          </a:p>
          <a:p>
            <a:pPr lvl="1"/>
            <a:r>
              <a:rPr lang="en-US" dirty="0" smtClean="0"/>
              <a:t>A phone application that includes logic and UI but no data</a:t>
            </a:r>
          </a:p>
          <a:p>
            <a:pPr lvl="2"/>
            <a:r>
              <a:rPr lang="en-US" dirty="0" smtClean="0"/>
              <a:t>We are using a “write once – target all” development environment</a:t>
            </a:r>
          </a:p>
          <a:p>
            <a:pPr lvl="2"/>
            <a:r>
              <a:rPr lang="en-US" dirty="0" smtClean="0"/>
              <a:t>The phone app will use the phone’s location services and calendar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See System Architecture Document</a:t>
            </a:r>
          </a:p>
          <a:p>
            <a:pPr lvl="2"/>
            <a:r>
              <a:rPr lang="en-US" dirty="0" smtClean="0"/>
              <a:t>Package </a:t>
            </a:r>
            <a:r>
              <a:rPr lang="en-US" dirty="0"/>
              <a:t>l</a:t>
            </a:r>
            <a:r>
              <a:rPr lang="en-US" dirty="0" smtClean="0"/>
              <a:t>ayer diagram, component diagram, top level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61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25"/>
          <p:cNvSpPr/>
          <p:nvPr/>
        </p:nvSpPr>
        <p:spPr>
          <a:xfrm>
            <a:off x="2705100" y="3322321"/>
            <a:ext cx="7589082" cy="36423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AWS Cloud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UML: A Package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61" y="2045110"/>
            <a:ext cx="5068930" cy="1598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699" y="3643299"/>
            <a:ext cx="4099875" cy="1626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106" y="5269633"/>
            <a:ext cx="5442938" cy="1484667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192544" y="3219983"/>
            <a:ext cx="1287780" cy="342900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4274820" y="480060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7195065" y="633984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H="1">
            <a:off x="5183922" y="633984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7699" y="2670113"/>
            <a:ext cx="846121" cy="290835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7699" y="2960948"/>
            <a:ext cx="846121" cy="210944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05100" y="3196652"/>
            <a:ext cx="2689860" cy="1390630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42660" y="4743512"/>
            <a:ext cx="1973580" cy="1337248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973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Dev-Sandboxed VistA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93" y="2174748"/>
            <a:ext cx="6900862" cy="3822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09" y="6108192"/>
            <a:ext cx="983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directions from: </a:t>
            </a:r>
            <a:br>
              <a:rPr lang="en-US" dirty="0" smtClean="0"/>
            </a:b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://www.osehra.org/content/how-setup-osehra-vista-development-virtual-machine-vm-0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781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 from the Cloud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96413" y="2035277"/>
            <a:ext cx="7305368" cy="36870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 smtClean="0"/>
              <a:t>AWS Cloud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0917" y="5060663"/>
            <a:ext cx="935935" cy="1554596"/>
            <a:chOff x="5063613" y="4847303"/>
            <a:chExt cx="840562" cy="1396181"/>
          </a:xfrm>
        </p:grpSpPr>
        <p:sp>
          <p:nvSpPr>
            <p:cNvPr id="11" name="Rounded Rectangle 10"/>
            <p:cNvSpPr/>
            <p:nvPr/>
          </p:nvSpPr>
          <p:spPr>
            <a:xfrm>
              <a:off x="5063613" y="4847303"/>
              <a:ext cx="840562" cy="13961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66852" y="4925961"/>
              <a:ext cx="634085" cy="1140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Smart Phone</a:t>
              </a:r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424204" y="6098540"/>
              <a:ext cx="119380" cy="119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18360" y="2583180"/>
            <a:ext cx="1714500" cy="8949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VistA</a:t>
            </a:r>
            <a:br>
              <a:rPr lang="en-US" dirty="0" smtClean="0"/>
            </a:br>
            <a:r>
              <a:rPr lang="en-US" sz="1200" dirty="0" smtClean="0"/>
              <a:t>Linux</a:t>
            </a:r>
            <a:endParaRPr lang="en-US" sz="12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2225040" y="2804159"/>
            <a:ext cx="632460" cy="531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Mumps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3068043" y="3131820"/>
            <a:ext cx="703857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EWD.js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068043" y="4270640"/>
            <a:ext cx="2019300" cy="6135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Veni Middle Tier</a:t>
            </a:r>
            <a:br>
              <a:rPr lang="en-US" dirty="0" smtClean="0"/>
            </a:br>
            <a:r>
              <a:rPr lang="en-US" sz="1200" dirty="0" smtClean="0"/>
              <a:t>Windows/ASP.NET/</a:t>
            </a:r>
            <a:r>
              <a:rPr lang="en-US" sz="1200" dirty="0" err="1" smtClean="0"/>
              <a:t>WebAPI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17820" y="3099250"/>
            <a:ext cx="1859526" cy="6421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AWS RDB</a:t>
            </a:r>
            <a:br>
              <a:rPr lang="en-US" dirty="0" smtClean="0"/>
            </a:br>
            <a:r>
              <a:rPr lang="en-US" sz="1200" dirty="0" smtClean="0"/>
              <a:t>Windows</a:t>
            </a:r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5487251" y="3162755"/>
            <a:ext cx="632460" cy="531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SQL Server</a:t>
            </a:r>
            <a:endParaRPr lang="en-US" sz="1100" dirty="0"/>
          </a:p>
        </p:txBody>
      </p:sp>
      <p:cxnSp>
        <p:nvCxnSpPr>
          <p:cNvPr id="25" name="Straight Connector 24"/>
          <p:cNvCxnSpPr>
            <a:stCxn id="11" idx="0"/>
            <a:endCxn id="21" idx="1"/>
          </p:cNvCxnSpPr>
          <p:nvPr/>
        </p:nvCxnSpPr>
        <p:spPr>
          <a:xfrm flipV="1">
            <a:off x="938885" y="4577407"/>
            <a:ext cx="2129158" cy="483256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087343" y="3709464"/>
            <a:ext cx="716138" cy="928904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0"/>
            <a:endCxn id="20" idx="2"/>
          </p:cNvCxnSpPr>
          <p:nvPr/>
        </p:nvCxnSpPr>
        <p:spPr>
          <a:xfrm flipH="1" flipV="1">
            <a:off x="3419972" y="3398520"/>
            <a:ext cx="657721" cy="872120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813560" y="2339340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97346" y="2743312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15643" y="3878457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832860" y="3058506"/>
            <a:ext cx="5181108" cy="3624045"/>
            <a:chOff x="3832860" y="3058506"/>
            <a:chExt cx="5181108" cy="3624045"/>
          </a:xfrm>
        </p:grpSpPr>
        <p:sp>
          <p:nvSpPr>
            <p:cNvPr id="14" name="Rectangle 13"/>
            <p:cNvSpPr/>
            <p:nvPr/>
          </p:nvSpPr>
          <p:spPr>
            <a:xfrm>
              <a:off x="7384026" y="5288526"/>
              <a:ext cx="1317522" cy="81607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85906" y="6162134"/>
              <a:ext cx="1828062" cy="520417"/>
            </a:xfrm>
            <a:custGeom>
              <a:avLst/>
              <a:gdLst>
                <a:gd name="connsiteX0" fmla="*/ 0 w 1317522"/>
                <a:gd name="connsiteY0" fmla="*/ 0 h 520417"/>
                <a:gd name="connsiteX1" fmla="*/ 1317522 w 1317522"/>
                <a:gd name="connsiteY1" fmla="*/ 0 h 520417"/>
                <a:gd name="connsiteX2" fmla="*/ 1317522 w 1317522"/>
                <a:gd name="connsiteY2" fmla="*/ 520417 h 520417"/>
                <a:gd name="connsiteX3" fmla="*/ 0 w 1317522"/>
                <a:gd name="connsiteY3" fmla="*/ 520417 h 520417"/>
                <a:gd name="connsiteX4" fmla="*/ 0 w 1317522"/>
                <a:gd name="connsiteY4" fmla="*/ 0 h 520417"/>
                <a:gd name="connsiteX0" fmla="*/ 198120 w 1515642"/>
                <a:gd name="connsiteY0" fmla="*/ 0 h 520417"/>
                <a:gd name="connsiteX1" fmla="*/ 1515642 w 1515642"/>
                <a:gd name="connsiteY1" fmla="*/ 0 h 520417"/>
                <a:gd name="connsiteX2" fmla="*/ 1515642 w 1515642"/>
                <a:gd name="connsiteY2" fmla="*/ 520417 h 520417"/>
                <a:gd name="connsiteX3" fmla="*/ 0 w 1515642"/>
                <a:gd name="connsiteY3" fmla="*/ 520417 h 520417"/>
                <a:gd name="connsiteX4" fmla="*/ 198120 w 1515642"/>
                <a:gd name="connsiteY4" fmla="*/ 0 h 520417"/>
                <a:gd name="connsiteX0" fmla="*/ 198120 w 1828062"/>
                <a:gd name="connsiteY0" fmla="*/ 0 h 520417"/>
                <a:gd name="connsiteX1" fmla="*/ 1515642 w 1828062"/>
                <a:gd name="connsiteY1" fmla="*/ 0 h 520417"/>
                <a:gd name="connsiteX2" fmla="*/ 1828062 w 1828062"/>
                <a:gd name="connsiteY2" fmla="*/ 512797 h 520417"/>
                <a:gd name="connsiteX3" fmla="*/ 0 w 1828062"/>
                <a:gd name="connsiteY3" fmla="*/ 520417 h 520417"/>
                <a:gd name="connsiteX4" fmla="*/ 198120 w 1828062"/>
                <a:gd name="connsiteY4" fmla="*/ 0 h 52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062" h="520417">
                  <a:moveTo>
                    <a:pt x="198120" y="0"/>
                  </a:moveTo>
                  <a:lnTo>
                    <a:pt x="1515642" y="0"/>
                  </a:lnTo>
                  <a:lnTo>
                    <a:pt x="1828062" y="512797"/>
                  </a:lnTo>
                  <a:lnTo>
                    <a:pt x="0" y="520417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98080" y="5410200"/>
              <a:ext cx="1089660" cy="609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Admin</a:t>
              </a:r>
            </a:p>
            <a:p>
              <a:pPr algn="ctr"/>
              <a:r>
                <a:rPr lang="en-US" sz="1400" dirty="0" smtClean="0"/>
                <a:t>Terminal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800" dirty="0" smtClean="0"/>
                <a:t>Specific IP Address</a:t>
              </a:r>
              <a:endParaRPr lang="en-US" sz="1400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7277346" y="6246055"/>
              <a:ext cx="1599954" cy="340740"/>
            </a:xfrm>
            <a:custGeom>
              <a:avLst/>
              <a:gdLst>
                <a:gd name="connsiteX0" fmla="*/ 0 w 1317522"/>
                <a:gd name="connsiteY0" fmla="*/ 0 h 520417"/>
                <a:gd name="connsiteX1" fmla="*/ 1317522 w 1317522"/>
                <a:gd name="connsiteY1" fmla="*/ 0 h 520417"/>
                <a:gd name="connsiteX2" fmla="*/ 1317522 w 1317522"/>
                <a:gd name="connsiteY2" fmla="*/ 520417 h 520417"/>
                <a:gd name="connsiteX3" fmla="*/ 0 w 1317522"/>
                <a:gd name="connsiteY3" fmla="*/ 520417 h 520417"/>
                <a:gd name="connsiteX4" fmla="*/ 0 w 1317522"/>
                <a:gd name="connsiteY4" fmla="*/ 0 h 520417"/>
                <a:gd name="connsiteX0" fmla="*/ 198120 w 1515642"/>
                <a:gd name="connsiteY0" fmla="*/ 0 h 520417"/>
                <a:gd name="connsiteX1" fmla="*/ 1515642 w 1515642"/>
                <a:gd name="connsiteY1" fmla="*/ 0 h 520417"/>
                <a:gd name="connsiteX2" fmla="*/ 1515642 w 1515642"/>
                <a:gd name="connsiteY2" fmla="*/ 520417 h 520417"/>
                <a:gd name="connsiteX3" fmla="*/ 0 w 1515642"/>
                <a:gd name="connsiteY3" fmla="*/ 520417 h 520417"/>
                <a:gd name="connsiteX4" fmla="*/ 198120 w 1515642"/>
                <a:gd name="connsiteY4" fmla="*/ 0 h 520417"/>
                <a:gd name="connsiteX0" fmla="*/ 198120 w 1828062"/>
                <a:gd name="connsiteY0" fmla="*/ 0 h 520417"/>
                <a:gd name="connsiteX1" fmla="*/ 1515642 w 1828062"/>
                <a:gd name="connsiteY1" fmla="*/ 0 h 520417"/>
                <a:gd name="connsiteX2" fmla="*/ 1828062 w 1828062"/>
                <a:gd name="connsiteY2" fmla="*/ 512797 h 520417"/>
                <a:gd name="connsiteX3" fmla="*/ 0 w 1828062"/>
                <a:gd name="connsiteY3" fmla="*/ 520417 h 520417"/>
                <a:gd name="connsiteX4" fmla="*/ 198120 w 1828062"/>
                <a:gd name="connsiteY4" fmla="*/ 0 h 52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062" h="520417">
                  <a:moveTo>
                    <a:pt x="198120" y="0"/>
                  </a:moveTo>
                  <a:lnTo>
                    <a:pt x="1515642" y="0"/>
                  </a:lnTo>
                  <a:lnTo>
                    <a:pt x="1828062" y="512797"/>
                  </a:lnTo>
                  <a:lnTo>
                    <a:pt x="0" y="520417"/>
                  </a:lnTo>
                  <a:lnTo>
                    <a:pt x="19812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21" idx="2"/>
              <a:endCxn id="14" idx="0"/>
            </p:cNvCxnSpPr>
            <p:nvPr/>
          </p:nvCxnSpPr>
          <p:spPr>
            <a:xfrm>
              <a:off x="4077693" y="4884173"/>
              <a:ext cx="3965094" cy="404353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4" idx="0"/>
            </p:cNvCxnSpPr>
            <p:nvPr/>
          </p:nvCxnSpPr>
          <p:spPr>
            <a:xfrm>
              <a:off x="3832860" y="3058506"/>
              <a:ext cx="4209927" cy="2230020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4" idx="0"/>
            </p:cNvCxnSpPr>
            <p:nvPr/>
          </p:nvCxnSpPr>
          <p:spPr>
            <a:xfrm>
              <a:off x="6296701" y="3751953"/>
              <a:ext cx="1746086" cy="1536573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467812" y="465677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407059" y="356690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20833" y="415197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MS-SQL</a:t>
            </a:r>
          </a:p>
          <a:p>
            <a:r>
              <a:rPr lang="en-US" sz="1200" dirty="0" smtClean="0"/>
              <a:t>/ 1433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761854" y="4860030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MS-RDP</a:t>
            </a:r>
          </a:p>
          <a:p>
            <a:r>
              <a:rPr lang="en-US" sz="1200" dirty="0" smtClean="0"/>
              <a:t>/ 3389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154627" y="3003371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669558" y="3985913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MS-SQL</a:t>
            </a:r>
          </a:p>
          <a:p>
            <a:r>
              <a:rPr lang="en-US" sz="1200" dirty="0" smtClean="0"/>
              <a:t>/ 1433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21766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4" grpId="0" animBg="1"/>
      <p:bldP spid="35" grpId="0" animBg="1"/>
      <p:bldP spid="36" grpId="0" animBg="1"/>
      <p:bldP spid="50" grpId="0"/>
      <p:bldP spid="51" grpId="0"/>
      <p:bldP spid="52" grpId="0"/>
      <p:bldP spid="53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RESTful Nirvana?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86002" cy="3599316"/>
          </a:xfrm>
        </p:spPr>
        <p:txBody>
          <a:bodyPr/>
          <a:lstStyle/>
          <a:p>
            <a:r>
              <a:rPr lang="en-US" dirty="0" smtClean="0"/>
              <a:t>All services use plain-old JSON to represent the state being transferred</a:t>
            </a:r>
          </a:p>
          <a:p>
            <a:r>
              <a:rPr lang="en-US" dirty="0" smtClean="0"/>
              <a:t>Everything is fully stateless</a:t>
            </a:r>
          </a:p>
          <a:p>
            <a:pPr lvl="1"/>
            <a:r>
              <a:rPr lang="en-US" dirty="0" smtClean="0"/>
              <a:t>Only server-side state is authentication session – described by an opaque token</a:t>
            </a:r>
          </a:p>
          <a:p>
            <a:r>
              <a:rPr lang="en-US" dirty="0" smtClean="0"/>
              <a:t>State described as resources and collections of resources</a:t>
            </a:r>
          </a:p>
          <a:p>
            <a:pPr lvl="1"/>
            <a:r>
              <a:rPr lang="en-US" dirty="0" smtClean="0"/>
              <a:t>Out of band information in HTTP headers</a:t>
            </a:r>
          </a:p>
          <a:p>
            <a:pPr lvl="1"/>
            <a:r>
              <a:rPr lang="en-US" dirty="0" smtClean="0"/>
              <a:t>Queries to narrow state selection passed in query-strings</a:t>
            </a:r>
          </a:p>
          <a:p>
            <a:r>
              <a:rPr lang="en-US" dirty="0" smtClean="0"/>
              <a:t>Access by standard HTTP verbs: GET, POST, PUT, DELETE</a:t>
            </a:r>
          </a:p>
          <a:p>
            <a:r>
              <a:rPr lang="en-US" dirty="0" smtClean="0"/>
              <a:t>Use of hypermedia links where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71199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86002" cy="3599316"/>
          </a:xfrm>
        </p:spPr>
        <p:txBody>
          <a:bodyPr/>
          <a:lstStyle/>
          <a:p>
            <a:r>
              <a:rPr lang="en-US" dirty="0" smtClean="0"/>
              <a:t>Required to protect PHI and PII</a:t>
            </a:r>
          </a:p>
          <a:p>
            <a:r>
              <a:rPr lang="en-US" dirty="0" smtClean="0"/>
              <a:t>Cloud Security – Security Groups</a:t>
            </a:r>
          </a:p>
          <a:p>
            <a:pPr lvl="1"/>
            <a:r>
              <a:rPr lang="en-US" dirty="0" err="1" smtClean="0"/>
              <a:t>Veni</a:t>
            </a:r>
            <a:r>
              <a:rPr lang="en-US" dirty="0" smtClean="0"/>
              <a:t> Application Server Security Group</a:t>
            </a:r>
          </a:p>
          <a:p>
            <a:pPr lvl="1"/>
            <a:r>
              <a:rPr lang="en-US" dirty="0" err="1" smtClean="0"/>
              <a:t>Veni</a:t>
            </a:r>
            <a:r>
              <a:rPr lang="en-US" dirty="0" smtClean="0"/>
              <a:t> Database Server Security Group</a:t>
            </a:r>
          </a:p>
          <a:p>
            <a:pPr lvl="1"/>
            <a:r>
              <a:rPr lang="en-US" dirty="0" err="1" smtClean="0"/>
              <a:t>VistA</a:t>
            </a:r>
            <a:r>
              <a:rPr lang="en-US" dirty="0" smtClean="0"/>
              <a:t> System Security Group</a:t>
            </a:r>
            <a:endParaRPr lang="en-US" dirty="0" smtClean="0"/>
          </a:p>
          <a:p>
            <a:r>
              <a:rPr lang="en-US" dirty="0" smtClean="0"/>
              <a:t>Security Tools</a:t>
            </a:r>
          </a:p>
          <a:p>
            <a:pPr lvl="1"/>
            <a:r>
              <a:rPr lang="en-US" dirty="0" smtClean="0"/>
              <a:t>TSL – encrypt communications and provides </a:t>
            </a:r>
            <a:r>
              <a:rPr lang="en-US" dirty="0" err="1" smtClean="0"/>
              <a:t>authenitication</a:t>
            </a:r>
            <a:r>
              <a:rPr lang="en-US" dirty="0" smtClean="0"/>
              <a:t> of server to client</a:t>
            </a:r>
          </a:p>
          <a:p>
            <a:pPr lvl="1"/>
            <a:r>
              <a:rPr lang="en-US" dirty="0" smtClean="0"/>
              <a:t>Only save salted password cryptographic hashes</a:t>
            </a:r>
          </a:p>
          <a:p>
            <a:pPr lvl="1"/>
            <a:r>
              <a:rPr lang="en-US" dirty="0" smtClean="0"/>
              <a:t>Opaque 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19199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6356</TotalTime>
  <Words>437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Veni - A Check-In Mobile App for Veterans</vt:lpstr>
      <vt:lpstr>Review</vt:lpstr>
      <vt:lpstr>The Physical Architecture</vt:lpstr>
      <vt:lpstr>High Level Architecture</vt:lpstr>
      <vt:lpstr>A Little UML: A Package Diagram</vt:lpstr>
      <vt:lpstr>Setting Up Dev-Sandboxed VistA System</vt:lpstr>
      <vt:lpstr>The View from the Cloud</vt:lpstr>
      <vt:lpstr>RESTful Nirvana?</vt:lpstr>
      <vt:lpstr>Security Analysis</vt:lpstr>
      <vt:lpstr>Security Analysis</vt:lpstr>
      <vt:lpstr>Primary Use Case: Check-in at VA Facility</vt:lpstr>
      <vt:lpstr>Phone Screens from UI Prototype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Methods for Reducing the University’s Peak Electricity Usage</dc:title>
  <dc:creator>Brian MacKay</dc:creator>
  <cp:lastModifiedBy>Kathryn</cp:lastModifiedBy>
  <cp:revision>42</cp:revision>
  <dcterms:created xsi:type="dcterms:W3CDTF">2014-09-23T02:04:15Z</dcterms:created>
  <dcterms:modified xsi:type="dcterms:W3CDTF">2015-04-19T21:26:02Z</dcterms:modified>
</cp:coreProperties>
</file>