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683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617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593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46514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4193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2/14/2015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652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2/14/2015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18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6756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388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4182" y="4680155"/>
            <a:ext cx="1844585" cy="199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646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699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492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2/14/2015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3535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2/14/2015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695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2/14/2015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6442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535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601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26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ransition spd="slow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ehra.org/content/how-setup-osehra-vista-development-virtual-machine-vm-0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800" dirty="0" err="1" smtClean="0"/>
              <a:t>Veni</a:t>
            </a:r>
            <a:r>
              <a:rPr lang="en-US" sz="3800" dirty="0" smtClean="0"/>
              <a:t> - A Check-In</a:t>
            </a:r>
            <a:br>
              <a:rPr lang="en-US" sz="3800" dirty="0" smtClean="0"/>
            </a:br>
            <a:r>
              <a:rPr lang="en-US" sz="3800" dirty="0" smtClean="0"/>
              <a:t>Mobile App for Veterans</a:t>
            </a: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February </a:t>
            </a:r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Class Meeting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55276" y="2596401"/>
            <a:ext cx="23990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2"/>
                </a:solidFill>
              </a:rPr>
              <a:t>UTD</a:t>
            </a:r>
            <a:br>
              <a:rPr lang="en-US" sz="4000" b="1" dirty="0" smtClean="0">
                <a:solidFill>
                  <a:schemeClr val="bg2"/>
                </a:solidFill>
              </a:rPr>
            </a:br>
            <a:r>
              <a:rPr lang="en-US" sz="4000" b="1" dirty="0" smtClean="0">
                <a:solidFill>
                  <a:schemeClr val="bg2"/>
                </a:solidFill>
              </a:rPr>
              <a:t>EMSE</a:t>
            </a:r>
            <a:br>
              <a:rPr lang="en-US" sz="4000" b="1" dirty="0" smtClean="0">
                <a:solidFill>
                  <a:schemeClr val="bg2"/>
                </a:solidFill>
              </a:rPr>
            </a:br>
            <a:r>
              <a:rPr lang="en-US" sz="2400" b="1" dirty="0" smtClean="0">
                <a:solidFill>
                  <a:schemeClr val="bg2"/>
                </a:solidFill>
              </a:rPr>
              <a:t>Spring 2015</a:t>
            </a:r>
            <a:endParaRPr lang="en-US" sz="2400" b="1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65" y="1702073"/>
            <a:ext cx="3195103" cy="3457286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9124335" y="5159359"/>
            <a:ext cx="2625216" cy="1343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1"/>
                </a:solidFill>
              </a:rPr>
              <a:t>Anant Kambli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Brian MacKay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Raleigh Murráy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Shahed Shuman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Kathryn Whitmire</a:t>
            </a:r>
          </a:p>
        </p:txBody>
      </p:sp>
    </p:spTree>
    <p:extLst>
      <p:ext uri="{BB962C8B-B14F-4D97-AF65-F5344CB8AC3E}">
        <p14:creationId xmlns:p14="http://schemas.microsoft.com/office/powerpoint/2010/main" val="17560670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Physical Architecture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09600" y="1740310"/>
            <a:ext cx="2664542" cy="1740309"/>
            <a:chOff x="609600" y="1740310"/>
            <a:chExt cx="2664542" cy="1740309"/>
          </a:xfrm>
        </p:grpSpPr>
        <p:sp>
          <p:nvSpPr>
            <p:cNvPr id="4" name="Cloud 3"/>
            <p:cNvSpPr/>
            <p:nvPr/>
          </p:nvSpPr>
          <p:spPr>
            <a:xfrm>
              <a:off x="609600" y="1740310"/>
              <a:ext cx="2664542" cy="174030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53731" y="2074606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400" dirty="0" smtClean="0"/>
                <a:t>Linux Virtual Machine</a:t>
              </a:r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11047" y="2212258"/>
              <a:ext cx="1710813" cy="5112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Veni</a:t>
              </a:r>
              <a:r>
                <a:rPr lang="en-US" sz="1600" dirty="0" smtClean="0"/>
                <a:t>-Specific </a:t>
              </a:r>
              <a:r>
                <a:rPr lang="en-US" sz="1600" dirty="0" err="1" smtClean="0"/>
                <a:t>VistA</a:t>
              </a:r>
              <a:r>
                <a:rPr lang="en-US" sz="1600" dirty="0" smtClean="0"/>
                <a:t> Instance</a:t>
              </a:r>
              <a:endParaRPr lang="en-US" sz="16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68746" y="3480619"/>
            <a:ext cx="2664542" cy="1740309"/>
            <a:chOff x="2268746" y="3480619"/>
            <a:chExt cx="2664542" cy="1740309"/>
          </a:xfrm>
        </p:grpSpPr>
        <p:sp>
          <p:nvSpPr>
            <p:cNvPr id="12" name="Cloud 11"/>
            <p:cNvSpPr/>
            <p:nvPr/>
          </p:nvSpPr>
          <p:spPr>
            <a:xfrm>
              <a:off x="2268746" y="3480619"/>
              <a:ext cx="2664542" cy="174030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12877" y="3814915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400" dirty="0" smtClean="0"/>
                <a:t>Virtual </a:t>
              </a:r>
              <a:r>
                <a:rPr lang="en-US" sz="1400" dirty="0" smtClean="0"/>
                <a:t>Machine</a:t>
              </a:r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70193" y="3952567"/>
              <a:ext cx="1710813" cy="5112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Web Service</a:t>
              </a:r>
              <a:endParaRPr lang="en-US" sz="16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36207" y="5060663"/>
            <a:ext cx="2576381" cy="1554596"/>
            <a:chOff x="5436207" y="5060663"/>
            <a:chExt cx="2576381" cy="1554596"/>
          </a:xfrm>
        </p:grpSpPr>
        <p:grpSp>
          <p:nvGrpSpPr>
            <p:cNvPr id="29" name="Group 28"/>
            <p:cNvGrpSpPr/>
            <p:nvPr/>
          </p:nvGrpSpPr>
          <p:grpSpPr>
            <a:xfrm>
              <a:off x="5436207" y="5060663"/>
              <a:ext cx="935935" cy="1554596"/>
              <a:chOff x="5063613" y="4847303"/>
              <a:chExt cx="840562" cy="1396181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5063613" y="4847303"/>
                <a:ext cx="840562" cy="139618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166852" y="4925961"/>
                <a:ext cx="634085" cy="1140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iOS</a:t>
                </a:r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424204" y="6098540"/>
                <a:ext cx="119380" cy="1193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078182" y="5060663"/>
              <a:ext cx="934406" cy="1552057"/>
              <a:chOff x="6007414" y="4847303"/>
              <a:chExt cx="840562" cy="1396181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007414" y="4847303"/>
                <a:ext cx="840562" cy="139618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110653" y="4925961"/>
                <a:ext cx="634085" cy="1140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Android</a:t>
                </a:r>
                <a:endParaRPr lang="en-US" sz="1100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368005" y="6098540"/>
                <a:ext cx="119380" cy="1193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2" name="Straight Connector 31"/>
          <p:cNvCxnSpPr>
            <a:endCxn id="13" idx="0"/>
          </p:cNvCxnSpPr>
          <p:nvPr/>
        </p:nvCxnSpPr>
        <p:spPr>
          <a:xfrm>
            <a:off x="1971040" y="3018503"/>
            <a:ext cx="1629979" cy="796412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3"/>
            <a:endCxn id="22" idx="0"/>
          </p:cNvCxnSpPr>
          <p:nvPr/>
        </p:nvCxnSpPr>
        <p:spPr>
          <a:xfrm>
            <a:off x="4589161" y="4286864"/>
            <a:ext cx="1315014" cy="773799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3"/>
            <a:endCxn id="26" idx="0"/>
          </p:cNvCxnSpPr>
          <p:nvPr/>
        </p:nvCxnSpPr>
        <p:spPr>
          <a:xfrm>
            <a:off x="4589161" y="4286864"/>
            <a:ext cx="2956224" cy="773799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28517" y="3093769"/>
            <a:ext cx="183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Remoting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984857" y="4421746"/>
            <a:ext cx="2374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- via HTTPS</a:t>
            </a:r>
          </a:p>
          <a:p>
            <a:r>
              <a:rPr lang="en-US" dirty="0" smtClean="0"/>
              <a:t>with JSON or XML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096812" y="5220928"/>
            <a:ext cx="2374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Intel, </a:t>
            </a:r>
            <a:r>
              <a:rPr lang="en-US" dirty="0" err="1" smtClean="0"/>
              <a:t>Xamarin</a:t>
            </a:r>
            <a:r>
              <a:rPr lang="en-US" dirty="0" smtClean="0"/>
              <a:t> </a:t>
            </a:r>
            <a:r>
              <a:rPr lang="en-US" dirty="0" smtClean="0"/>
              <a:t>or</a:t>
            </a:r>
            <a:br>
              <a:rPr lang="en-US" dirty="0" smtClean="0"/>
            </a:br>
            <a:r>
              <a:rPr lang="en-US" dirty="0" smtClean="0"/>
              <a:t>Apache Cordova</a:t>
            </a:r>
          </a:p>
        </p:txBody>
      </p:sp>
    </p:spTree>
    <p:extLst>
      <p:ext uri="{BB962C8B-B14F-4D97-AF65-F5344CB8AC3E}">
        <p14:creationId xmlns:p14="http://schemas.microsoft.com/office/powerpoint/2010/main" val="7597892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reduced our full Use Case diagram to a “Level 0” diagram</a:t>
            </a:r>
          </a:p>
          <a:p>
            <a:r>
              <a:rPr lang="en-US" dirty="0" smtClean="0"/>
              <a:t>See attached PDF</a:t>
            </a:r>
          </a:p>
          <a:p>
            <a:r>
              <a:rPr lang="en-US" dirty="0" smtClean="0"/>
              <a:t>Key use case remains “Check-in at VA Facility”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23655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high-level architecture remains</a:t>
            </a:r>
          </a:p>
          <a:p>
            <a:pPr lvl="1"/>
            <a:r>
              <a:rPr lang="en-US" dirty="0" smtClean="0"/>
              <a:t>A VistA system (or systems)</a:t>
            </a:r>
          </a:p>
          <a:p>
            <a:pPr lvl="2"/>
            <a:r>
              <a:rPr lang="en-US" dirty="0" smtClean="0"/>
              <a:t>We’ll set up a </a:t>
            </a:r>
            <a:r>
              <a:rPr lang="en-US" dirty="0" err="1" smtClean="0"/>
              <a:t>dev</a:t>
            </a:r>
            <a:r>
              <a:rPr lang="en-US" dirty="0" smtClean="0"/>
              <a:t>-sandboxed one in a cloud VM for this project</a:t>
            </a:r>
          </a:p>
          <a:p>
            <a:pPr lvl="1"/>
            <a:r>
              <a:rPr lang="en-US" dirty="0" smtClean="0"/>
              <a:t>A middle tier web-service application running in a cloud VM</a:t>
            </a:r>
          </a:p>
          <a:p>
            <a:pPr lvl="1"/>
            <a:r>
              <a:rPr lang="en-US" dirty="0" smtClean="0"/>
              <a:t>A phone application that includes logic and UI but no data</a:t>
            </a:r>
          </a:p>
          <a:p>
            <a:pPr lvl="2"/>
            <a:r>
              <a:rPr lang="en-US" dirty="0" smtClean="0"/>
              <a:t>We are using a “write once – target all” development environment</a:t>
            </a:r>
          </a:p>
          <a:p>
            <a:pPr lvl="2"/>
            <a:r>
              <a:rPr lang="en-US" dirty="0" smtClean="0"/>
              <a:t>The phone app will use the phone’s location services and calendar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See attached PDFs</a:t>
            </a:r>
          </a:p>
          <a:p>
            <a:pPr lvl="2"/>
            <a:r>
              <a:rPr lang="en-US" dirty="0" smtClean="0"/>
              <a:t>Package diagram, component diagram, top level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2610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Stab at Phone UI Prototypes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0321" y="2779776"/>
            <a:ext cx="205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Splash Screen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055202" y="2779776"/>
            <a:ext cx="205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Logon Screen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30083" y="2779776"/>
            <a:ext cx="205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Register User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804963" y="2779776"/>
            <a:ext cx="205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Main Menu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51" y="2494247"/>
            <a:ext cx="2101293" cy="394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608" y="2491970"/>
            <a:ext cx="2064000" cy="3930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772" y="2491970"/>
            <a:ext cx="2070857" cy="390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793" y="2484077"/>
            <a:ext cx="2070857" cy="3916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36445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Dev-Sandboxed VistA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93" y="2174748"/>
            <a:ext cx="6900862" cy="38228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609" y="6108192"/>
            <a:ext cx="9838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directions from: </a:t>
            </a:r>
            <a:br>
              <a:rPr lang="en-US" dirty="0" smtClean="0"/>
            </a:br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://www.osehra.org/content/how-setup-osehra-vista-development-virtual-machine-vm-0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781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Console with VistA System Running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466" y="2220022"/>
            <a:ext cx="7989570" cy="433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781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To the Next Steps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540" y="2348865"/>
            <a:ext cx="2167430" cy="39222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475259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6327</TotalTime>
  <Words>188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Veni - A Check-In Mobile App for Veterans</vt:lpstr>
      <vt:lpstr>The Physical Architecture</vt:lpstr>
      <vt:lpstr>Use Cases</vt:lpstr>
      <vt:lpstr>High Level Architecture</vt:lpstr>
      <vt:lpstr>First Stab at Phone UI Prototypes</vt:lpstr>
      <vt:lpstr>Setting Up Dev-Sandboxed VistA System</vt:lpstr>
      <vt:lpstr>AWS Console with VistA System Running</vt:lpstr>
      <vt:lpstr>On To the 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Methods for Reducing the University’s Peak Electricity Usage</dc:title>
  <dc:creator>Brian MacKay</dc:creator>
  <cp:lastModifiedBy>Brian MacKay</cp:lastModifiedBy>
  <cp:revision>37</cp:revision>
  <dcterms:created xsi:type="dcterms:W3CDTF">2014-09-23T02:04:15Z</dcterms:created>
  <dcterms:modified xsi:type="dcterms:W3CDTF">2015-02-19T04:50:25Z</dcterms:modified>
</cp:coreProperties>
</file>