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72" r:id="rId3"/>
    <p:sldId id="265" r:id="rId4"/>
    <p:sldId id="273" r:id="rId5"/>
    <p:sldId id="279" r:id="rId6"/>
    <p:sldId id="271" r:id="rId7"/>
    <p:sldId id="267" r:id="rId8"/>
    <p:sldId id="274" r:id="rId9"/>
    <p:sldId id="275" r:id="rId10"/>
    <p:sldId id="276" r:id="rId11"/>
    <p:sldId id="277" r:id="rId12"/>
    <p:sldId id="270" r:id="rId13"/>
    <p:sldId id="26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hra.org/content/how-setup-osehra-vista-development-virtual-machine-vm-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22</a:t>
            </a:r>
            <a:r>
              <a:rPr lang="en-US" baseline="30000" dirty="0" smtClean="0"/>
              <a:t>nd</a:t>
            </a:r>
            <a:r>
              <a:rPr lang="en-US" dirty="0" smtClean="0"/>
              <a:t> 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Required to protect PHI and PII</a:t>
            </a:r>
          </a:p>
          <a:p>
            <a:r>
              <a:rPr lang="en-US" dirty="0" smtClean="0"/>
              <a:t>Cloud Security – Security Groups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Application Server Security Group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Database Server Security Group</a:t>
            </a:r>
          </a:p>
          <a:p>
            <a:pPr lvl="1"/>
            <a:r>
              <a:rPr lang="en-US" dirty="0" err="1" smtClean="0"/>
              <a:t>VistA</a:t>
            </a:r>
            <a:r>
              <a:rPr lang="en-US" dirty="0" smtClean="0"/>
              <a:t> System Security Group</a:t>
            </a:r>
          </a:p>
          <a:p>
            <a:r>
              <a:rPr lang="en-US" dirty="0" smtClean="0"/>
              <a:t>Security Tools</a:t>
            </a:r>
          </a:p>
          <a:p>
            <a:pPr lvl="1"/>
            <a:r>
              <a:rPr lang="en-US" dirty="0" smtClean="0"/>
              <a:t>TSL – encrypt communications and provides </a:t>
            </a:r>
            <a:r>
              <a:rPr lang="en-US" dirty="0" err="1" smtClean="0"/>
              <a:t>authenitication</a:t>
            </a:r>
            <a:r>
              <a:rPr lang="en-US" dirty="0" smtClean="0"/>
              <a:t> of server to client</a:t>
            </a:r>
          </a:p>
          <a:p>
            <a:pPr lvl="1"/>
            <a:r>
              <a:rPr lang="en-US" dirty="0" smtClean="0"/>
              <a:t>Only save salted password cryptographic hashes</a:t>
            </a:r>
          </a:p>
          <a:p>
            <a:pPr lvl="1"/>
            <a:r>
              <a:rPr lang="en-US" dirty="0" smtClean="0"/>
              <a:t>Opaque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1919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  <a:p>
            <a:pPr lvl="1"/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Unsuccessful Logon Attempts</a:t>
            </a:r>
          </a:p>
          <a:p>
            <a:pPr lvl="1"/>
            <a:r>
              <a:rPr lang="en-US" dirty="0" smtClean="0"/>
              <a:t>System Use Notification</a:t>
            </a:r>
          </a:p>
          <a:p>
            <a:pPr lvl="1"/>
            <a:r>
              <a:rPr lang="en-US" dirty="0" smtClean="0"/>
              <a:t>Previous Logon (Access) Notification</a:t>
            </a:r>
          </a:p>
          <a:p>
            <a:pPr lvl="1"/>
            <a:r>
              <a:rPr lang="en-US" dirty="0" smtClean="0"/>
              <a:t>Concurrent Session Control</a:t>
            </a:r>
          </a:p>
          <a:p>
            <a:pPr lvl="1"/>
            <a:r>
              <a:rPr lang="en-US" dirty="0" smtClean="0"/>
              <a:t>Session Termination</a:t>
            </a:r>
          </a:p>
          <a:p>
            <a:pPr lvl="1"/>
            <a:r>
              <a:rPr lang="en-US" dirty="0" smtClean="0"/>
              <a:t>Access Control for Mobile Devices</a:t>
            </a:r>
          </a:p>
          <a:p>
            <a:pPr lvl="1"/>
            <a:r>
              <a:rPr lang="en-US" dirty="0" smtClean="0"/>
              <a:t>Non-Repudiation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953760" y="1834166"/>
            <a:ext cx="4561840" cy="4165600"/>
            <a:chOff x="5821680" y="2082800"/>
            <a:chExt cx="4561840" cy="4165600"/>
          </a:xfrm>
        </p:grpSpPr>
        <p:sp>
          <p:nvSpPr>
            <p:cNvPr id="38" name="Rectangle 37"/>
            <p:cNvSpPr/>
            <p:nvPr/>
          </p:nvSpPr>
          <p:spPr>
            <a:xfrm>
              <a:off x="5821680" y="2082800"/>
              <a:ext cx="4561840" cy="4165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522" y="2092961"/>
              <a:ext cx="4531678" cy="4144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63370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30245" y="3011532"/>
            <a:ext cx="3629961" cy="2626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116" y="3362632"/>
            <a:ext cx="2831690" cy="13368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9961" y="3138843"/>
            <a:ext cx="2782529" cy="1890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2645" y="3163932"/>
            <a:ext cx="2229614" cy="11899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00568" y="4707948"/>
            <a:ext cx="2231922" cy="5538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 Case: Check-in at VA Facility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1" y="2533235"/>
            <a:ext cx="703086" cy="13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2" y="3011532"/>
            <a:ext cx="1549984" cy="63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06" y="4845492"/>
            <a:ext cx="1549986" cy="83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67" y="4066682"/>
            <a:ext cx="1549984" cy="632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539" y="4291494"/>
            <a:ext cx="1070608" cy="815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65" y="2533235"/>
            <a:ext cx="1070608" cy="111572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133464" y="3570322"/>
            <a:ext cx="1051460" cy="526890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2974" y="370982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endCxn id="6" idx="0"/>
          </p:cNvCxnSpPr>
          <p:nvPr/>
        </p:nvCxnSpPr>
        <p:spPr>
          <a:xfrm>
            <a:off x="6558116" y="3592003"/>
            <a:ext cx="177083" cy="1253489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4197" y="4045816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770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Screens from UI 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21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Splash Screen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5202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Logon Screen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8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Register 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0496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Main Menu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1" y="2494247"/>
            <a:ext cx="2101293" cy="39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08" y="2491970"/>
            <a:ext cx="2064000" cy="3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72" y="2491970"/>
            <a:ext cx="2070857" cy="390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93" y="2484077"/>
            <a:ext cx="2070857" cy="391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644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Prototype Demonstration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631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047"/>
          </a:xfrm>
        </p:spPr>
        <p:txBody>
          <a:bodyPr>
            <a:normAutofit/>
          </a:bodyPr>
          <a:lstStyle/>
          <a:p>
            <a:r>
              <a:rPr lang="en-US" dirty="0"/>
              <a:t>Recent news articles have documented the problems Veterans have had utilizing the medical benefits they have earned in combat </a:t>
            </a:r>
          </a:p>
          <a:p>
            <a:r>
              <a:rPr lang="en-US" dirty="0"/>
              <a:t>One obstacle to veterans in VA medical facilities is the check-in process</a:t>
            </a:r>
          </a:p>
          <a:p>
            <a:pPr lvl="1"/>
            <a:r>
              <a:rPr lang="en-US" sz="2400" dirty="0"/>
              <a:t>It’s characterized by long line-ups to check in and receive directions to their appointment</a:t>
            </a:r>
          </a:p>
          <a:p>
            <a:r>
              <a:rPr lang="en-US" dirty="0"/>
              <a:t>This application aims to streamline that process</a:t>
            </a:r>
          </a:p>
          <a:p>
            <a:pPr lvl="1"/>
            <a:r>
              <a:rPr lang="en-US" sz="2400" dirty="0"/>
              <a:t>Moving the </a:t>
            </a:r>
            <a:r>
              <a:rPr lang="en-US" sz="2400" dirty="0" err="1"/>
              <a:t>checkin</a:t>
            </a:r>
            <a:r>
              <a:rPr lang="en-US" sz="2400" dirty="0"/>
              <a:t> process away from the facility and to the patient using a mobile application on his or her smartphone</a:t>
            </a:r>
          </a:p>
        </p:txBody>
      </p:sp>
    </p:spTree>
    <p:extLst>
      <p:ext uri="{BB962C8B-B14F-4D97-AF65-F5344CB8AC3E}">
        <p14:creationId xmlns:p14="http://schemas.microsoft.com/office/powerpoint/2010/main" val="11176797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high-level architecture remains</a:t>
            </a:r>
          </a:p>
          <a:p>
            <a:pPr lvl="1"/>
            <a:r>
              <a:rPr lang="en-US" dirty="0" smtClean="0"/>
              <a:t>A VistA system (or systems)</a:t>
            </a:r>
          </a:p>
          <a:p>
            <a:pPr lvl="2"/>
            <a:r>
              <a:rPr lang="en-US" dirty="0" smtClean="0"/>
              <a:t>Dev-sandboxed </a:t>
            </a:r>
            <a:r>
              <a:rPr lang="en-US" dirty="0" err="1" smtClean="0"/>
              <a:t>VistA</a:t>
            </a:r>
            <a:r>
              <a:rPr lang="en-US" dirty="0" smtClean="0"/>
              <a:t> system </a:t>
            </a:r>
            <a:r>
              <a:rPr lang="en-US" dirty="0" smtClean="0"/>
              <a:t>in a cloud VM for this project</a:t>
            </a:r>
          </a:p>
          <a:p>
            <a:pPr lvl="1"/>
            <a:r>
              <a:rPr lang="en-US" dirty="0" smtClean="0"/>
              <a:t>A middle tier web-service application running in a cloud VM</a:t>
            </a:r>
          </a:p>
          <a:p>
            <a:pPr lvl="1"/>
            <a:r>
              <a:rPr lang="en-US" dirty="0" smtClean="0"/>
              <a:t>A phone application that includes logic and UI but no data</a:t>
            </a:r>
          </a:p>
          <a:p>
            <a:pPr lvl="2"/>
            <a:r>
              <a:rPr lang="en-US" dirty="0" smtClean="0"/>
              <a:t>We are using a “write once – target all” development environment</a:t>
            </a:r>
          </a:p>
          <a:p>
            <a:pPr lvl="2"/>
            <a:r>
              <a:rPr lang="en-US" dirty="0" smtClean="0"/>
              <a:t>The phone app will use the phone’s location services and calendar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See System Architecture Document</a:t>
            </a:r>
          </a:p>
          <a:p>
            <a:pPr lvl="2"/>
            <a:r>
              <a:rPr lang="en-US" u="sng" dirty="0" smtClean="0"/>
              <a:t>Package </a:t>
            </a:r>
            <a:r>
              <a:rPr lang="en-US" u="sng" dirty="0"/>
              <a:t>l</a:t>
            </a:r>
            <a:r>
              <a:rPr lang="en-US" u="sng" dirty="0" smtClean="0"/>
              <a:t>ayer diagram</a:t>
            </a:r>
            <a:r>
              <a:rPr lang="en-US" dirty="0" smtClean="0"/>
              <a:t>, component diagram, top level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705100" y="3322321"/>
            <a:ext cx="7589082" cy="3642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AWS Cloud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UML: A Package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2045110"/>
            <a:ext cx="5068930" cy="159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9" y="3643299"/>
            <a:ext cx="4099875" cy="162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6" y="5269633"/>
            <a:ext cx="5442938" cy="148466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192544" y="3219983"/>
            <a:ext cx="1287780" cy="342900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274820" y="480060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195065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5183922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7699" y="2670113"/>
            <a:ext cx="846121" cy="290835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699" y="2960948"/>
            <a:ext cx="846121" cy="210944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5100" y="3196652"/>
            <a:ext cx="2689860" cy="1390630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2660" y="4743512"/>
            <a:ext cx="1973580" cy="1337248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73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054451" y="2220598"/>
            <a:ext cx="2281084" cy="1248697"/>
            <a:chOff x="7054451" y="2220598"/>
            <a:chExt cx="2281084" cy="1248697"/>
          </a:xfrm>
        </p:grpSpPr>
        <p:sp>
          <p:nvSpPr>
            <p:cNvPr id="17" name="Rectangle 16"/>
            <p:cNvSpPr/>
            <p:nvPr/>
          </p:nvSpPr>
          <p:spPr>
            <a:xfrm>
              <a:off x="7359251" y="25253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06851" y="23729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4451" y="22205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</a:t>
            </a:r>
            <a:r>
              <a:rPr lang="en-US" dirty="0" smtClean="0"/>
              <a:t>Architecture – Initial Concept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7891" y="2071402"/>
            <a:ext cx="1976284" cy="943897"/>
            <a:chOff x="3927891" y="2071402"/>
            <a:chExt cx="1976284" cy="943897"/>
          </a:xfrm>
        </p:grpSpPr>
        <p:sp>
          <p:nvSpPr>
            <p:cNvPr id="8" name="Rectangle 7"/>
            <p:cNvSpPr/>
            <p:nvPr/>
          </p:nvSpPr>
          <p:spPr>
            <a:xfrm>
              <a:off x="3927891" y="2071402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5207" y="2209054"/>
              <a:ext cx="1710813" cy="514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Sandboxed Dev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02051" y="2068198"/>
            <a:ext cx="1976284" cy="943897"/>
            <a:chOff x="6902051" y="2068198"/>
            <a:chExt cx="1976284" cy="943897"/>
          </a:xfrm>
        </p:grpSpPr>
        <p:sp>
          <p:nvSpPr>
            <p:cNvPr id="10" name="Rectangle 9"/>
            <p:cNvSpPr/>
            <p:nvPr/>
          </p:nvSpPr>
          <p:spPr>
            <a:xfrm>
              <a:off x="6902051" y="20681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9367" y="2205850"/>
              <a:ext cx="1710813" cy="517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Production 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Gateway</a:t>
              </a:r>
              <a:br>
                <a:rPr lang="en-US" sz="1600" dirty="0" smtClean="0"/>
              </a:br>
              <a:r>
                <a:rPr lang="en-US" sz="1600" dirty="0" smtClean="0"/>
                <a:t>Java – J2EE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13" idx="0"/>
          </p:cNvCxnSpPr>
          <p:nvPr/>
        </p:nvCxnSpPr>
        <p:spPr>
          <a:xfrm flipH="1">
            <a:off x="3601019" y="3015299"/>
            <a:ext cx="1315014" cy="799616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 flipH="1">
            <a:off x="3601019" y="3012095"/>
            <a:ext cx="4289174" cy="80282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847555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7122 7.40741E-7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</a:t>
            </a:r>
            <a:r>
              <a:rPr lang="en-US" dirty="0" smtClean="0"/>
              <a:t>Architecture Now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Intel, </a:t>
            </a:r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31744618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Dev-Sandboxed VistA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3" y="2174748"/>
            <a:ext cx="6900862" cy="382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6108192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directions from: 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://www.osehra.org/content/how-setup-osehra-vista-development-virtual-machine-vm-0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8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the Cloud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96413" y="2035277"/>
            <a:ext cx="7305368" cy="368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AWS Cloud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917" y="5060663"/>
            <a:ext cx="935935" cy="1554596"/>
            <a:chOff x="5063613" y="4847303"/>
            <a:chExt cx="840562" cy="1396181"/>
          </a:xfrm>
        </p:grpSpPr>
        <p:sp>
          <p:nvSpPr>
            <p:cNvPr id="11" name="Rounded Rectangle 10"/>
            <p:cNvSpPr/>
            <p:nvPr/>
          </p:nvSpPr>
          <p:spPr>
            <a:xfrm>
              <a:off x="5063613" y="4847303"/>
              <a:ext cx="840562" cy="13961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6852" y="4925961"/>
              <a:ext cx="634085" cy="1140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Smart Phone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4204" y="6098540"/>
              <a:ext cx="119380" cy="11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8360" y="2583180"/>
            <a:ext cx="1714500" cy="8949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VistA</a:t>
            </a:r>
            <a:br>
              <a:rPr lang="en-US" dirty="0" smtClean="0"/>
            </a:br>
            <a:r>
              <a:rPr lang="en-US" sz="1200" dirty="0" smtClean="0"/>
              <a:t>Linux</a:t>
            </a:r>
            <a:endParaRPr lang="en-US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225040" y="2804159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Mumps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068043" y="3131820"/>
            <a:ext cx="703857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EWD.js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68043" y="4270640"/>
            <a:ext cx="2019300" cy="613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Veni Middle Tier</a:t>
            </a:r>
            <a:br>
              <a:rPr lang="en-US" dirty="0" smtClean="0"/>
            </a:br>
            <a:r>
              <a:rPr lang="en-US" sz="1200" dirty="0" smtClean="0"/>
              <a:t>Windows/ASP.NET/</a:t>
            </a:r>
            <a:r>
              <a:rPr lang="en-US" sz="1200" dirty="0" err="1" smtClean="0"/>
              <a:t>WebAPI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7820" y="3099250"/>
            <a:ext cx="1859526" cy="642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AWS RDB</a:t>
            </a:r>
            <a:br>
              <a:rPr lang="en-US" dirty="0" smtClean="0"/>
            </a:br>
            <a:r>
              <a:rPr lang="en-US" sz="1200" dirty="0" smtClean="0"/>
              <a:t>Windows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487251" y="3162755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1" idx="0"/>
            <a:endCxn id="21" idx="1"/>
          </p:cNvCxnSpPr>
          <p:nvPr/>
        </p:nvCxnSpPr>
        <p:spPr>
          <a:xfrm flipV="1">
            <a:off x="938885" y="4577407"/>
            <a:ext cx="2129158" cy="483256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7343" y="3709464"/>
            <a:ext cx="716138" cy="928904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  <a:endCxn id="20" idx="2"/>
          </p:cNvCxnSpPr>
          <p:nvPr/>
        </p:nvCxnSpPr>
        <p:spPr>
          <a:xfrm flipH="1" flipV="1">
            <a:off x="3419972" y="3398520"/>
            <a:ext cx="657721" cy="872120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13560" y="2339340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7346" y="2743312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15643" y="3878457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832860" y="3058506"/>
            <a:ext cx="5181108" cy="3624045"/>
            <a:chOff x="3832860" y="3058506"/>
            <a:chExt cx="5181108" cy="3624045"/>
          </a:xfrm>
        </p:grpSpPr>
        <p:sp>
          <p:nvSpPr>
            <p:cNvPr id="14" name="Rectangle 13"/>
            <p:cNvSpPr/>
            <p:nvPr/>
          </p:nvSpPr>
          <p:spPr>
            <a:xfrm>
              <a:off x="7384026" y="5288526"/>
              <a:ext cx="1317522" cy="81607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5906" y="6162134"/>
              <a:ext cx="1828062" cy="520417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8080" y="5410200"/>
              <a:ext cx="1089660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Terminal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800" dirty="0" smtClean="0"/>
                <a:t>Specific IP Address</a:t>
              </a:r>
              <a:endParaRPr lang="en-US" sz="14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7277346" y="6246055"/>
              <a:ext cx="1599954" cy="340740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1" idx="2"/>
              <a:endCxn id="14" idx="0"/>
            </p:cNvCxnSpPr>
            <p:nvPr/>
          </p:nvCxnSpPr>
          <p:spPr>
            <a:xfrm>
              <a:off x="4077693" y="4884173"/>
              <a:ext cx="3965094" cy="40435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4" idx="0"/>
            </p:cNvCxnSpPr>
            <p:nvPr/>
          </p:nvCxnSpPr>
          <p:spPr>
            <a:xfrm>
              <a:off x="3832860" y="3058506"/>
              <a:ext cx="4209927" cy="2230020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6296701" y="3751953"/>
              <a:ext cx="1746086" cy="153657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67812" y="46567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407059" y="356690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0833" y="41519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61854" y="4860030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MS-RDP</a:t>
            </a:r>
          </a:p>
          <a:p>
            <a:r>
              <a:rPr lang="en-US" sz="1200" dirty="0" smtClean="0"/>
              <a:t>/ 3389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627" y="3003371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69558" y="3985913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21766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Nirvana?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All services use plain-old JSON to represent the state being transferred</a:t>
            </a:r>
          </a:p>
          <a:p>
            <a:r>
              <a:rPr lang="en-US" dirty="0" smtClean="0"/>
              <a:t>Everything is fully stateless</a:t>
            </a:r>
          </a:p>
          <a:p>
            <a:pPr lvl="1"/>
            <a:r>
              <a:rPr lang="en-US" dirty="0" smtClean="0"/>
              <a:t>Only server-side state is authentication session – described by an opaque token</a:t>
            </a:r>
          </a:p>
          <a:p>
            <a:r>
              <a:rPr lang="en-US" dirty="0" smtClean="0"/>
              <a:t>State described as resources and collections of resources</a:t>
            </a:r>
          </a:p>
          <a:p>
            <a:pPr lvl="1"/>
            <a:r>
              <a:rPr lang="en-US" dirty="0" smtClean="0"/>
              <a:t>Out of band information in HTTP headers</a:t>
            </a:r>
          </a:p>
          <a:p>
            <a:pPr lvl="1"/>
            <a:r>
              <a:rPr lang="en-US" dirty="0" smtClean="0"/>
              <a:t>Queries to narrow state selection passed in query-strings</a:t>
            </a:r>
          </a:p>
          <a:p>
            <a:r>
              <a:rPr lang="en-US" dirty="0" smtClean="0"/>
              <a:t>Access by standard HTTP verbs: GET, POST, PUT, DELETE</a:t>
            </a:r>
          </a:p>
          <a:p>
            <a:r>
              <a:rPr lang="en-US" dirty="0" smtClean="0"/>
              <a:t>Use of hypermedia links where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11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8082</TotalTime>
  <Words>480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Veni - A Check-In Mobile App for Veterans</vt:lpstr>
      <vt:lpstr>Review</vt:lpstr>
      <vt:lpstr>High Level Architecture</vt:lpstr>
      <vt:lpstr>A Little UML: A Package Diagram</vt:lpstr>
      <vt:lpstr>The Physical Architecture – Initial Concept</vt:lpstr>
      <vt:lpstr>The Physical Architecture Now</vt:lpstr>
      <vt:lpstr>Setting Up Dev-Sandboxed VistA System</vt:lpstr>
      <vt:lpstr>The View from the Cloud</vt:lpstr>
      <vt:lpstr>RESTful Nirvana?</vt:lpstr>
      <vt:lpstr>Security Analysis</vt:lpstr>
      <vt:lpstr>Security Analysis</vt:lpstr>
      <vt:lpstr>Primary Use Case: Check-in at VA Facility</vt:lpstr>
      <vt:lpstr>Phone Screens from UI Prototype</vt:lpstr>
      <vt:lpstr>Prototype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Kathryn</cp:lastModifiedBy>
  <cp:revision>45</cp:revision>
  <dcterms:created xsi:type="dcterms:W3CDTF">2014-09-23T02:04:15Z</dcterms:created>
  <dcterms:modified xsi:type="dcterms:W3CDTF">2015-04-21T02:38:05Z</dcterms:modified>
</cp:coreProperties>
</file>