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1" r:id="rId1"/>
  </p:sldMasterIdLst>
  <p:sldIdLst>
    <p:sldId id="256" r:id="rId2"/>
    <p:sldId id="272" r:id="rId3"/>
    <p:sldId id="265" r:id="rId4"/>
    <p:sldId id="273" r:id="rId5"/>
    <p:sldId id="279" r:id="rId6"/>
    <p:sldId id="271" r:id="rId7"/>
    <p:sldId id="270" r:id="rId8"/>
    <p:sldId id="267" r:id="rId9"/>
    <p:sldId id="274" r:id="rId10"/>
    <p:sldId id="275" r:id="rId11"/>
    <p:sldId id="276" r:id="rId12"/>
    <p:sldId id="277" r:id="rId13"/>
    <p:sldId id="27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smtClean="0"/>
              <a:t>4/21/2015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76837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smtClean="0"/>
              <a:t>4/21/2015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96174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smtClean="0"/>
              <a:t>4/21/2015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55936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smtClean="0"/>
              <a:t>4/21/2015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846514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smtClean="0"/>
              <a:t>4/21/2015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24193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smtClean="0"/>
              <a:t>4/21/2015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56523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smtClean="0"/>
              <a:t>4/21/2015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9185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smtClean="0"/>
              <a:t>4/21/2015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66756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smtClean="0"/>
              <a:t>4/21/2015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03887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smtClean="0"/>
              <a:t>4/21/2015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4182" y="4680155"/>
            <a:ext cx="1844585" cy="199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06466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smtClean="0"/>
              <a:t>4/21/2015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3699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smtClean="0"/>
              <a:t>4/21/2015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74929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smtClean="0"/>
              <a:t>4/21/2015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35359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smtClean="0"/>
              <a:t>4/21/2015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4695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smtClean="0"/>
              <a:t>4/21/2015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86442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smtClean="0"/>
              <a:t>4/21/2015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15355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smtClean="0"/>
              <a:t>4/21/2015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96014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smtClean="0"/>
              <a:t>4/21/2015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0264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  <p:sldLayoutId id="2147483848" r:id="rId17"/>
  </p:sldLayoutIdLst>
  <p:transition spd="slow">
    <p:wipe dir="r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sehra.org/content/how-setup-osehra-vista-development-virtual-machine-vm-0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800" dirty="0" err="1" smtClean="0"/>
              <a:t>Veni</a:t>
            </a:r>
            <a:r>
              <a:rPr lang="en-US" sz="3800" dirty="0" smtClean="0"/>
              <a:t> - A Check-In</a:t>
            </a:r>
            <a:br>
              <a:rPr lang="en-US" sz="3800" dirty="0" smtClean="0"/>
            </a:br>
            <a:r>
              <a:rPr lang="en-US" sz="3800" dirty="0" smtClean="0"/>
              <a:t>Mobile App for Veterans</a:t>
            </a:r>
            <a:endParaRPr lang="en-US" sz="3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April 22</a:t>
            </a:r>
            <a:r>
              <a:rPr lang="en-US" baseline="30000" dirty="0" smtClean="0"/>
              <a:t>nd</a:t>
            </a:r>
            <a:r>
              <a:rPr lang="en-US" dirty="0" smtClean="0"/>
              <a:t> Class Meeting Report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55276" y="2596401"/>
            <a:ext cx="239907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 smtClean="0">
                <a:solidFill>
                  <a:schemeClr val="bg2"/>
                </a:solidFill>
              </a:rPr>
              <a:t>UTD</a:t>
            </a:r>
            <a:br>
              <a:rPr lang="en-US" sz="4000" b="1" dirty="0" smtClean="0">
                <a:solidFill>
                  <a:schemeClr val="bg2"/>
                </a:solidFill>
              </a:rPr>
            </a:br>
            <a:r>
              <a:rPr lang="en-US" sz="4000" b="1" dirty="0" smtClean="0">
                <a:solidFill>
                  <a:schemeClr val="bg2"/>
                </a:solidFill>
              </a:rPr>
              <a:t>EMSE</a:t>
            </a:r>
            <a:br>
              <a:rPr lang="en-US" sz="4000" b="1" dirty="0" smtClean="0">
                <a:solidFill>
                  <a:schemeClr val="bg2"/>
                </a:solidFill>
              </a:rPr>
            </a:br>
            <a:r>
              <a:rPr lang="en-US" sz="2400" b="1" dirty="0" smtClean="0">
                <a:solidFill>
                  <a:schemeClr val="bg2"/>
                </a:solidFill>
              </a:rPr>
              <a:t>Spring 2015</a:t>
            </a:r>
            <a:endParaRPr lang="en-US" sz="2400" b="1" dirty="0">
              <a:solidFill>
                <a:schemeClr val="bg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65" y="1702073"/>
            <a:ext cx="3195103" cy="3457286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9124335" y="5159359"/>
            <a:ext cx="2625216" cy="13438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accent1"/>
                </a:solidFill>
              </a:rPr>
              <a:t>Anant Kambli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Brian MacKay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Raleigh Murráy</a:t>
            </a:r>
            <a:r>
              <a:rPr lang="en-US" dirty="0">
                <a:solidFill>
                  <a:schemeClr val="accent1"/>
                </a:solidFill>
              </a:rPr>
              <a:t/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Shahed Shuman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Kathryn Whitmire</a:t>
            </a:r>
          </a:p>
        </p:txBody>
      </p:sp>
    </p:spTree>
    <p:extLst>
      <p:ext uri="{BB962C8B-B14F-4D97-AF65-F5344CB8AC3E}">
        <p14:creationId xmlns:p14="http://schemas.microsoft.com/office/powerpoint/2010/main" val="175606701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RESTful Nirvana?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086002" cy="3599316"/>
          </a:xfrm>
        </p:spPr>
        <p:txBody>
          <a:bodyPr/>
          <a:lstStyle/>
          <a:p>
            <a:r>
              <a:rPr lang="en-US" dirty="0" smtClean="0"/>
              <a:t>All services use plain-old JSON to represent the state being transferred</a:t>
            </a:r>
          </a:p>
          <a:p>
            <a:r>
              <a:rPr lang="en-US" dirty="0" smtClean="0"/>
              <a:t>Everything is fully stateless</a:t>
            </a:r>
          </a:p>
          <a:p>
            <a:pPr lvl="1"/>
            <a:r>
              <a:rPr lang="en-US" dirty="0" smtClean="0"/>
              <a:t>Only server-side state is authentication session – described by an opaque token</a:t>
            </a:r>
          </a:p>
          <a:p>
            <a:r>
              <a:rPr lang="en-US" dirty="0" smtClean="0"/>
              <a:t>State described as resources and collections of resources</a:t>
            </a:r>
          </a:p>
          <a:p>
            <a:pPr lvl="1"/>
            <a:r>
              <a:rPr lang="en-US" dirty="0" smtClean="0"/>
              <a:t>Out of band information in HTTP headers</a:t>
            </a:r>
          </a:p>
          <a:p>
            <a:pPr lvl="1"/>
            <a:r>
              <a:rPr lang="en-US" dirty="0" smtClean="0"/>
              <a:t>Queries to narrow state selection passed in query-strings</a:t>
            </a:r>
          </a:p>
          <a:p>
            <a:r>
              <a:rPr lang="en-US" dirty="0" smtClean="0"/>
              <a:t>Access by standard HTTP verbs: GET, POST, PUT, DELETE</a:t>
            </a:r>
          </a:p>
          <a:p>
            <a:r>
              <a:rPr lang="en-US" dirty="0" smtClean="0"/>
              <a:t>Use of hypermedia links where appropriate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371199"/>
      </p:ext>
    </p:extLst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086002" cy="3599316"/>
          </a:xfrm>
        </p:spPr>
        <p:txBody>
          <a:bodyPr/>
          <a:lstStyle/>
          <a:p>
            <a:r>
              <a:rPr lang="en-US" dirty="0" smtClean="0"/>
              <a:t>Required to protect PHI and PII</a:t>
            </a:r>
          </a:p>
          <a:p>
            <a:r>
              <a:rPr lang="en-US" dirty="0" smtClean="0"/>
              <a:t>Cloud Security – Security Groups</a:t>
            </a:r>
          </a:p>
          <a:p>
            <a:pPr lvl="1"/>
            <a:r>
              <a:rPr lang="en-US" dirty="0" err="1" smtClean="0"/>
              <a:t>Veni</a:t>
            </a:r>
            <a:r>
              <a:rPr lang="en-US" dirty="0" smtClean="0"/>
              <a:t> Application Server Security Group</a:t>
            </a:r>
          </a:p>
          <a:p>
            <a:pPr lvl="1"/>
            <a:r>
              <a:rPr lang="en-US" dirty="0" err="1" smtClean="0"/>
              <a:t>Veni</a:t>
            </a:r>
            <a:r>
              <a:rPr lang="en-US" dirty="0" smtClean="0"/>
              <a:t> Database Server Security Group</a:t>
            </a:r>
          </a:p>
          <a:p>
            <a:pPr lvl="1"/>
            <a:r>
              <a:rPr lang="en-US" dirty="0" err="1" smtClean="0"/>
              <a:t>VistA</a:t>
            </a:r>
            <a:r>
              <a:rPr lang="en-US" dirty="0" smtClean="0"/>
              <a:t> System Security Group</a:t>
            </a:r>
          </a:p>
          <a:p>
            <a:r>
              <a:rPr lang="en-US" dirty="0" smtClean="0"/>
              <a:t>Security Tools</a:t>
            </a:r>
          </a:p>
          <a:p>
            <a:pPr lvl="1"/>
            <a:r>
              <a:rPr lang="en-US" dirty="0" smtClean="0"/>
              <a:t>TSL – encrypt communications and provides </a:t>
            </a:r>
            <a:r>
              <a:rPr lang="en-US" dirty="0" err="1" smtClean="0"/>
              <a:t>authenitication</a:t>
            </a:r>
            <a:r>
              <a:rPr lang="en-US" dirty="0" smtClean="0"/>
              <a:t> of server to client</a:t>
            </a:r>
          </a:p>
          <a:p>
            <a:pPr lvl="1"/>
            <a:r>
              <a:rPr lang="en-US" dirty="0" smtClean="0"/>
              <a:t>Only save salted password cryptographic hashes</a:t>
            </a:r>
          </a:p>
          <a:p>
            <a:pPr lvl="1"/>
            <a:r>
              <a:rPr lang="en-US" dirty="0" smtClean="0"/>
              <a:t>Opaque Tokens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319199"/>
      </p:ext>
    </p:extLst>
  </p:cSld>
  <p:clrMapOvr>
    <a:masterClrMapping/>
  </p:clrMapOvr>
  <p:transition spd="slow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086002" cy="3599316"/>
          </a:xfrm>
        </p:spPr>
        <p:txBody>
          <a:bodyPr/>
          <a:lstStyle/>
          <a:p>
            <a:r>
              <a:rPr lang="en-US" dirty="0" smtClean="0"/>
              <a:t>Design Principles</a:t>
            </a:r>
            <a:endParaRPr lang="en-US" dirty="0"/>
          </a:p>
          <a:p>
            <a:pPr lvl="1"/>
            <a:r>
              <a:rPr lang="en-US" dirty="0" smtClean="0"/>
              <a:t>Separation of Duties</a:t>
            </a:r>
          </a:p>
          <a:p>
            <a:pPr lvl="1"/>
            <a:r>
              <a:rPr lang="en-US" dirty="0" smtClean="0"/>
              <a:t>Least Privilege</a:t>
            </a:r>
          </a:p>
          <a:p>
            <a:pPr lvl="1"/>
            <a:r>
              <a:rPr lang="en-US" dirty="0" smtClean="0"/>
              <a:t>Unsuccessful Logon Attempts</a:t>
            </a:r>
          </a:p>
          <a:p>
            <a:pPr lvl="1"/>
            <a:r>
              <a:rPr lang="en-US" dirty="0" smtClean="0"/>
              <a:t>System Use Notification</a:t>
            </a:r>
          </a:p>
          <a:p>
            <a:pPr lvl="1"/>
            <a:r>
              <a:rPr lang="en-US" dirty="0" smtClean="0"/>
              <a:t>Previous Logon (Access) Notification</a:t>
            </a:r>
          </a:p>
          <a:p>
            <a:pPr lvl="1"/>
            <a:r>
              <a:rPr lang="en-US" dirty="0" smtClean="0"/>
              <a:t>Concurrent Session Control</a:t>
            </a:r>
          </a:p>
          <a:p>
            <a:pPr lvl="1"/>
            <a:r>
              <a:rPr lang="en-US" dirty="0" smtClean="0"/>
              <a:t>Session Termination</a:t>
            </a:r>
          </a:p>
          <a:p>
            <a:pPr lvl="1"/>
            <a:r>
              <a:rPr lang="en-US" dirty="0" smtClean="0"/>
              <a:t>Access Control for Mobile Devices</a:t>
            </a:r>
          </a:p>
          <a:p>
            <a:pPr lvl="1"/>
            <a:r>
              <a:rPr lang="en-US" dirty="0" smtClean="0"/>
              <a:t>Non-Repudiation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5953760" y="1834166"/>
            <a:ext cx="4561840" cy="4165600"/>
            <a:chOff x="5821680" y="2082800"/>
            <a:chExt cx="4561840" cy="4165600"/>
          </a:xfrm>
        </p:grpSpPr>
        <p:sp>
          <p:nvSpPr>
            <p:cNvPr id="38" name="Rectangle 37"/>
            <p:cNvSpPr/>
            <p:nvPr/>
          </p:nvSpPr>
          <p:spPr>
            <a:xfrm>
              <a:off x="5821680" y="2082800"/>
              <a:ext cx="4561840" cy="416560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Picture 36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1522" y="2092961"/>
              <a:ext cx="4531678" cy="4144962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22633704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Prototype Demonstration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046310"/>
      </p:ext>
    </p:ext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35047"/>
          </a:xfrm>
        </p:spPr>
        <p:txBody>
          <a:bodyPr>
            <a:normAutofit/>
          </a:bodyPr>
          <a:lstStyle/>
          <a:p>
            <a:r>
              <a:rPr lang="en-US" dirty="0"/>
              <a:t>Recent news articles have documented the problems Veterans have had utilizing the medical benefits they have earned in combat </a:t>
            </a:r>
          </a:p>
          <a:p>
            <a:r>
              <a:rPr lang="en-US" dirty="0"/>
              <a:t>One obstacle to veterans in VA medical facilities is the check-in process</a:t>
            </a:r>
          </a:p>
          <a:p>
            <a:pPr lvl="1"/>
            <a:r>
              <a:rPr lang="en-US" sz="2400" dirty="0"/>
              <a:t>It’s characterized by long line-ups to check in and receive directions to their appointment</a:t>
            </a:r>
          </a:p>
          <a:p>
            <a:r>
              <a:rPr lang="en-US" dirty="0"/>
              <a:t>This application aims to streamline that process</a:t>
            </a:r>
          </a:p>
          <a:p>
            <a:pPr lvl="1"/>
            <a:r>
              <a:rPr lang="en-US" sz="2400" dirty="0"/>
              <a:t>Moving the </a:t>
            </a:r>
            <a:r>
              <a:rPr lang="en-US" sz="2400" dirty="0" err="1"/>
              <a:t>checkin</a:t>
            </a:r>
            <a:r>
              <a:rPr lang="en-US" sz="2400" dirty="0"/>
              <a:t> process away from the facility and to the patient using a mobile application on his or her smartphone</a:t>
            </a:r>
          </a:p>
        </p:txBody>
      </p:sp>
    </p:spTree>
    <p:extLst>
      <p:ext uri="{BB962C8B-B14F-4D97-AF65-F5344CB8AC3E}">
        <p14:creationId xmlns:p14="http://schemas.microsoft.com/office/powerpoint/2010/main" val="111767979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high-level architecture remains</a:t>
            </a:r>
          </a:p>
          <a:p>
            <a:pPr lvl="1"/>
            <a:r>
              <a:rPr lang="en-US" dirty="0" smtClean="0"/>
              <a:t>A VistA system (or systems)</a:t>
            </a:r>
          </a:p>
          <a:p>
            <a:pPr lvl="2"/>
            <a:r>
              <a:rPr lang="en-US" dirty="0" smtClean="0"/>
              <a:t>Dev-sandboxed </a:t>
            </a:r>
            <a:r>
              <a:rPr lang="en-US" dirty="0" err="1" smtClean="0"/>
              <a:t>VistA</a:t>
            </a:r>
            <a:r>
              <a:rPr lang="en-US" dirty="0" smtClean="0"/>
              <a:t> system in a cloud VM for this project</a:t>
            </a:r>
          </a:p>
          <a:p>
            <a:pPr lvl="1"/>
            <a:r>
              <a:rPr lang="en-US" dirty="0" smtClean="0"/>
              <a:t>A middle tier web-service application running in a cloud VM</a:t>
            </a:r>
          </a:p>
          <a:p>
            <a:pPr lvl="1"/>
            <a:r>
              <a:rPr lang="en-US" dirty="0" smtClean="0"/>
              <a:t>A phone application that includes logic and UI but no data</a:t>
            </a:r>
          </a:p>
          <a:p>
            <a:pPr lvl="2"/>
            <a:r>
              <a:rPr lang="en-US" dirty="0" smtClean="0"/>
              <a:t>We are using a “write once – target all” development environment</a:t>
            </a:r>
          </a:p>
          <a:p>
            <a:pPr lvl="2"/>
            <a:r>
              <a:rPr lang="en-US" dirty="0" smtClean="0"/>
              <a:t>The phone app will use the phone’s location services and calendar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See System Architecture Document</a:t>
            </a:r>
          </a:p>
          <a:p>
            <a:pPr lvl="2"/>
            <a:r>
              <a:rPr lang="en-US" u="sng" dirty="0" smtClean="0"/>
              <a:t>Package </a:t>
            </a:r>
            <a:r>
              <a:rPr lang="en-US" u="sng" dirty="0"/>
              <a:t>l</a:t>
            </a:r>
            <a:r>
              <a:rPr lang="en-US" u="sng" dirty="0" smtClean="0"/>
              <a:t>ayer diagram</a:t>
            </a:r>
            <a:r>
              <a:rPr lang="en-US" dirty="0" smtClean="0"/>
              <a:t>, component diagram, top level class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12610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loud 25"/>
          <p:cNvSpPr/>
          <p:nvPr/>
        </p:nvSpPr>
        <p:spPr>
          <a:xfrm>
            <a:off x="2705100" y="3322321"/>
            <a:ext cx="7589082" cy="364236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 smtClean="0"/>
              <a:t>AWS Cloud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UML: A Package 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61" y="2045110"/>
            <a:ext cx="5068930" cy="15981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699" y="3643299"/>
            <a:ext cx="4099875" cy="16263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0106" y="5269633"/>
            <a:ext cx="5442938" cy="1484667"/>
          </a:xfrm>
          <a:prstGeom prst="rect">
            <a:avLst/>
          </a:prstGeom>
        </p:spPr>
      </p:pic>
      <p:sp>
        <p:nvSpPr>
          <p:cNvPr id="11" name="Freeform 10"/>
          <p:cNvSpPr/>
          <p:nvPr/>
        </p:nvSpPr>
        <p:spPr>
          <a:xfrm>
            <a:off x="1192544" y="3219983"/>
            <a:ext cx="1287780" cy="342900"/>
          </a:xfrm>
          <a:custGeom>
            <a:avLst/>
            <a:gdLst>
              <a:gd name="connsiteX0" fmla="*/ 0 w 1287780"/>
              <a:gd name="connsiteY0" fmla="*/ 15240 h 556277"/>
              <a:gd name="connsiteX1" fmla="*/ 685800 w 1287780"/>
              <a:gd name="connsiteY1" fmla="*/ 556260 h 556277"/>
              <a:gd name="connsiteX2" fmla="*/ 1287780 w 1287780"/>
              <a:gd name="connsiteY2" fmla="*/ 0 h 55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7780" h="556277">
                <a:moveTo>
                  <a:pt x="0" y="15240"/>
                </a:moveTo>
                <a:cubicBezTo>
                  <a:pt x="235585" y="287020"/>
                  <a:pt x="471170" y="558800"/>
                  <a:pt x="685800" y="556260"/>
                </a:cubicBezTo>
                <a:cubicBezTo>
                  <a:pt x="900430" y="553720"/>
                  <a:pt x="1188720" y="93980"/>
                  <a:pt x="1287780" y="0"/>
                </a:cubicBezTo>
              </a:path>
            </a:pathLst>
          </a:custGeom>
          <a:ln w="31750">
            <a:prstDash val="sysDash"/>
            <a:tailEnd type="stealth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 flipH="1">
            <a:off x="4274820" y="4800601"/>
            <a:ext cx="1424940" cy="320039"/>
          </a:xfrm>
          <a:custGeom>
            <a:avLst/>
            <a:gdLst>
              <a:gd name="connsiteX0" fmla="*/ 0 w 1287780"/>
              <a:gd name="connsiteY0" fmla="*/ 15240 h 556277"/>
              <a:gd name="connsiteX1" fmla="*/ 685800 w 1287780"/>
              <a:gd name="connsiteY1" fmla="*/ 556260 h 556277"/>
              <a:gd name="connsiteX2" fmla="*/ 1287780 w 1287780"/>
              <a:gd name="connsiteY2" fmla="*/ 0 h 55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7780" h="556277">
                <a:moveTo>
                  <a:pt x="0" y="15240"/>
                </a:moveTo>
                <a:cubicBezTo>
                  <a:pt x="235585" y="287020"/>
                  <a:pt x="471170" y="558800"/>
                  <a:pt x="685800" y="556260"/>
                </a:cubicBezTo>
                <a:cubicBezTo>
                  <a:pt x="900430" y="553720"/>
                  <a:pt x="1188720" y="93980"/>
                  <a:pt x="1287780" y="0"/>
                </a:cubicBezTo>
              </a:path>
            </a:pathLst>
          </a:custGeom>
          <a:ln w="31750">
            <a:prstDash val="sysDash"/>
            <a:tailEnd type="stealth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 flipH="1">
            <a:off x="7195065" y="6339841"/>
            <a:ext cx="1424940" cy="320039"/>
          </a:xfrm>
          <a:custGeom>
            <a:avLst/>
            <a:gdLst>
              <a:gd name="connsiteX0" fmla="*/ 0 w 1287780"/>
              <a:gd name="connsiteY0" fmla="*/ 15240 h 556277"/>
              <a:gd name="connsiteX1" fmla="*/ 685800 w 1287780"/>
              <a:gd name="connsiteY1" fmla="*/ 556260 h 556277"/>
              <a:gd name="connsiteX2" fmla="*/ 1287780 w 1287780"/>
              <a:gd name="connsiteY2" fmla="*/ 0 h 55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7780" h="556277">
                <a:moveTo>
                  <a:pt x="0" y="15240"/>
                </a:moveTo>
                <a:cubicBezTo>
                  <a:pt x="235585" y="287020"/>
                  <a:pt x="471170" y="558800"/>
                  <a:pt x="685800" y="556260"/>
                </a:cubicBezTo>
                <a:cubicBezTo>
                  <a:pt x="900430" y="553720"/>
                  <a:pt x="1188720" y="93980"/>
                  <a:pt x="1287780" y="0"/>
                </a:cubicBezTo>
              </a:path>
            </a:pathLst>
          </a:custGeom>
          <a:ln w="31750">
            <a:prstDash val="sysDash"/>
            <a:tailEnd type="stealth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 flipH="1">
            <a:off x="5183922" y="6339841"/>
            <a:ext cx="1424940" cy="320039"/>
          </a:xfrm>
          <a:custGeom>
            <a:avLst/>
            <a:gdLst>
              <a:gd name="connsiteX0" fmla="*/ 0 w 1287780"/>
              <a:gd name="connsiteY0" fmla="*/ 15240 h 556277"/>
              <a:gd name="connsiteX1" fmla="*/ 685800 w 1287780"/>
              <a:gd name="connsiteY1" fmla="*/ 556260 h 556277"/>
              <a:gd name="connsiteX2" fmla="*/ 1287780 w 1287780"/>
              <a:gd name="connsiteY2" fmla="*/ 0 h 55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7780" h="556277">
                <a:moveTo>
                  <a:pt x="0" y="15240"/>
                </a:moveTo>
                <a:cubicBezTo>
                  <a:pt x="235585" y="287020"/>
                  <a:pt x="471170" y="558800"/>
                  <a:pt x="685800" y="556260"/>
                </a:cubicBezTo>
                <a:cubicBezTo>
                  <a:pt x="900430" y="553720"/>
                  <a:pt x="1188720" y="93980"/>
                  <a:pt x="1287780" y="0"/>
                </a:cubicBezTo>
              </a:path>
            </a:pathLst>
          </a:custGeom>
          <a:ln w="31750">
            <a:prstDash val="sysDash"/>
            <a:tailEnd type="stealth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047699" y="2670113"/>
            <a:ext cx="846121" cy="290835"/>
          </a:xfrm>
          <a:prstGeom prst="straightConnector1">
            <a:avLst/>
          </a:prstGeom>
          <a:ln w="31750">
            <a:prstDash val="sysDash"/>
            <a:tailEnd type="stealth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047699" y="2960948"/>
            <a:ext cx="846121" cy="210944"/>
          </a:xfrm>
          <a:prstGeom prst="straightConnector1">
            <a:avLst/>
          </a:prstGeom>
          <a:ln w="31750">
            <a:prstDash val="sysDash"/>
            <a:tailEnd type="stealth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705100" y="3196652"/>
            <a:ext cx="2689860" cy="1390630"/>
          </a:xfrm>
          <a:prstGeom prst="straightConnector1">
            <a:avLst/>
          </a:prstGeom>
          <a:ln w="31750">
            <a:prstDash val="sysDash"/>
            <a:tailEnd type="stealth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042660" y="4743512"/>
            <a:ext cx="1973580" cy="1337248"/>
          </a:xfrm>
          <a:prstGeom prst="straightConnector1">
            <a:avLst/>
          </a:prstGeom>
          <a:ln w="31750">
            <a:prstDash val="sysDash"/>
            <a:tailEnd type="stealth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79737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7054451" y="2220598"/>
            <a:ext cx="2281084" cy="1248697"/>
            <a:chOff x="7054451" y="2220598"/>
            <a:chExt cx="2281084" cy="1248697"/>
          </a:xfrm>
        </p:grpSpPr>
        <p:sp>
          <p:nvSpPr>
            <p:cNvPr id="17" name="Rectangle 16"/>
            <p:cNvSpPr/>
            <p:nvPr/>
          </p:nvSpPr>
          <p:spPr>
            <a:xfrm>
              <a:off x="7359251" y="2525398"/>
              <a:ext cx="1976284" cy="94389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endParaRPr lang="en-US" sz="14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206851" y="2372998"/>
              <a:ext cx="1976284" cy="94389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endParaRPr lang="en-US" sz="14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054451" y="2220598"/>
              <a:ext cx="1976284" cy="94389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endParaRPr lang="en-US" sz="14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Physical Architecture – Initial Concept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609600" y="1740310"/>
            <a:ext cx="2664542" cy="1740309"/>
            <a:chOff x="609600" y="1740310"/>
            <a:chExt cx="2664542" cy="1740309"/>
          </a:xfrm>
        </p:grpSpPr>
        <p:sp>
          <p:nvSpPr>
            <p:cNvPr id="4" name="Cloud 3"/>
            <p:cNvSpPr/>
            <p:nvPr/>
          </p:nvSpPr>
          <p:spPr>
            <a:xfrm>
              <a:off x="609600" y="1740310"/>
              <a:ext cx="2664542" cy="1740309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53731" y="2074606"/>
              <a:ext cx="1976284" cy="94389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sz="1400" dirty="0" smtClean="0"/>
                <a:t>Linux Virtual Machine</a:t>
              </a:r>
              <a:endParaRPr lang="en-US" sz="14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111047" y="2212258"/>
              <a:ext cx="1710813" cy="5112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/>
                <a:t>Veni</a:t>
              </a:r>
              <a:r>
                <a:rPr lang="en-US" sz="1600" dirty="0" smtClean="0"/>
                <a:t>-Specific </a:t>
              </a:r>
              <a:r>
                <a:rPr lang="en-US" sz="1600" dirty="0" err="1" smtClean="0"/>
                <a:t>VistA</a:t>
              </a:r>
              <a:r>
                <a:rPr lang="en-US" sz="1600" dirty="0" smtClean="0"/>
                <a:t> Instance</a:t>
              </a:r>
              <a:endParaRPr lang="en-US" sz="16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927891" y="2071402"/>
            <a:ext cx="1976284" cy="943897"/>
            <a:chOff x="3927891" y="2071402"/>
            <a:chExt cx="1976284" cy="943897"/>
          </a:xfrm>
        </p:grpSpPr>
        <p:sp>
          <p:nvSpPr>
            <p:cNvPr id="8" name="Rectangle 7"/>
            <p:cNvSpPr/>
            <p:nvPr/>
          </p:nvSpPr>
          <p:spPr>
            <a:xfrm>
              <a:off x="3927891" y="2071402"/>
              <a:ext cx="1976284" cy="94389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sz="1400" dirty="0" smtClean="0"/>
                <a:t>VA Data Center</a:t>
              </a:r>
              <a:endParaRPr lang="en-US" sz="1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085207" y="2209054"/>
              <a:ext cx="1710813" cy="5144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Sandboxed Dev </a:t>
              </a:r>
              <a:r>
                <a:rPr lang="en-US" sz="1600" dirty="0" err="1" smtClean="0"/>
                <a:t>VistA</a:t>
              </a:r>
              <a:r>
                <a:rPr lang="en-US" sz="1600" dirty="0" smtClean="0"/>
                <a:t> Instance</a:t>
              </a:r>
              <a:endParaRPr lang="en-US" sz="16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902051" y="2068198"/>
            <a:ext cx="1976284" cy="943897"/>
            <a:chOff x="6902051" y="2068198"/>
            <a:chExt cx="1976284" cy="943897"/>
          </a:xfrm>
        </p:grpSpPr>
        <p:sp>
          <p:nvSpPr>
            <p:cNvPr id="10" name="Rectangle 9"/>
            <p:cNvSpPr/>
            <p:nvPr/>
          </p:nvSpPr>
          <p:spPr>
            <a:xfrm>
              <a:off x="6902051" y="2068198"/>
              <a:ext cx="1976284" cy="94389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sz="1400" dirty="0" smtClean="0"/>
                <a:t>VA Data Center</a:t>
              </a:r>
              <a:endParaRPr lang="en-US" sz="14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059367" y="2205850"/>
              <a:ext cx="1710813" cy="5176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Production  </a:t>
              </a:r>
              <a:r>
                <a:rPr lang="en-US" sz="1600" dirty="0" err="1" smtClean="0"/>
                <a:t>VistA</a:t>
              </a:r>
              <a:r>
                <a:rPr lang="en-US" sz="1600" dirty="0" smtClean="0"/>
                <a:t> Instance</a:t>
              </a:r>
              <a:endParaRPr lang="en-US" sz="1600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268746" y="3480619"/>
            <a:ext cx="2664542" cy="1740309"/>
            <a:chOff x="2268746" y="3480619"/>
            <a:chExt cx="2664542" cy="1740309"/>
          </a:xfrm>
        </p:grpSpPr>
        <p:sp>
          <p:nvSpPr>
            <p:cNvPr id="12" name="Cloud 11"/>
            <p:cNvSpPr/>
            <p:nvPr/>
          </p:nvSpPr>
          <p:spPr>
            <a:xfrm>
              <a:off x="2268746" y="3480619"/>
              <a:ext cx="2664542" cy="1740309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612877" y="3814915"/>
              <a:ext cx="1976284" cy="94389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sz="1400" dirty="0" smtClean="0"/>
                <a:t>Linux Virtual Machine</a:t>
              </a:r>
              <a:endParaRPr lang="en-US" sz="14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770193" y="3952567"/>
              <a:ext cx="1710813" cy="5112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Gateway</a:t>
              </a:r>
              <a:br>
                <a:rPr lang="en-US" sz="1600" dirty="0" smtClean="0"/>
              </a:br>
              <a:r>
                <a:rPr lang="en-US" sz="1600" dirty="0" smtClean="0"/>
                <a:t>Java – J2EE</a:t>
              </a:r>
              <a:endParaRPr lang="en-US" sz="1600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436207" y="5060663"/>
            <a:ext cx="2576381" cy="1554596"/>
            <a:chOff x="5436207" y="5060663"/>
            <a:chExt cx="2576381" cy="1554596"/>
          </a:xfrm>
        </p:grpSpPr>
        <p:grpSp>
          <p:nvGrpSpPr>
            <p:cNvPr id="29" name="Group 28"/>
            <p:cNvGrpSpPr/>
            <p:nvPr/>
          </p:nvGrpSpPr>
          <p:grpSpPr>
            <a:xfrm>
              <a:off x="5436207" y="5060663"/>
              <a:ext cx="935935" cy="1554596"/>
              <a:chOff x="5063613" y="4847303"/>
              <a:chExt cx="840562" cy="1396181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5063613" y="4847303"/>
                <a:ext cx="840562" cy="1396181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166852" y="4925961"/>
                <a:ext cx="634085" cy="11405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iOS</a:t>
                </a:r>
                <a:endParaRPr lang="en-US" dirty="0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424204" y="6098540"/>
                <a:ext cx="119380" cy="1193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7078182" y="5060663"/>
              <a:ext cx="934406" cy="1552057"/>
              <a:chOff x="6007414" y="4847303"/>
              <a:chExt cx="840562" cy="1396181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6007414" y="4847303"/>
                <a:ext cx="840562" cy="1396181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110653" y="4925961"/>
                <a:ext cx="634085" cy="11405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Android</a:t>
                </a:r>
                <a:endParaRPr lang="en-US" sz="1100" dirty="0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6368005" y="6098540"/>
                <a:ext cx="119380" cy="1193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32" name="Straight Connector 31"/>
          <p:cNvCxnSpPr>
            <a:endCxn id="13" idx="0"/>
          </p:cNvCxnSpPr>
          <p:nvPr/>
        </p:nvCxnSpPr>
        <p:spPr>
          <a:xfrm>
            <a:off x="1971040" y="3018503"/>
            <a:ext cx="1629979" cy="796412"/>
          </a:xfrm>
          <a:prstGeom prst="line">
            <a:avLst/>
          </a:prstGeom>
          <a:ln w="412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3" idx="3"/>
            <a:endCxn id="22" idx="0"/>
          </p:cNvCxnSpPr>
          <p:nvPr/>
        </p:nvCxnSpPr>
        <p:spPr>
          <a:xfrm>
            <a:off x="4589161" y="4286864"/>
            <a:ext cx="1315014" cy="773799"/>
          </a:xfrm>
          <a:prstGeom prst="line">
            <a:avLst/>
          </a:prstGeom>
          <a:ln w="412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3" idx="3"/>
            <a:endCxn id="26" idx="0"/>
          </p:cNvCxnSpPr>
          <p:nvPr/>
        </p:nvCxnSpPr>
        <p:spPr>
          <a:xfrm>
            <a:off x="4589161" y="4286864"/>
            <a:ext cx="2956224" cy="773799"/>
          </a:xfrm>
          <a:prstGeom prst="line">
            <a:avLst/>
          </a:prstGeom>
          <a:ln w="412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8" idx="2"/>
            <a:endCxn id="13" idx="0"/>
          </p:cNvCxnSpPr>
          <p:nvPr/>
        </p:nvCxnSpPr>
        <p:spPr>
          <a:xfrm flipH="1">
            <a:off x="3601019" y="3015299"/>
            <a:ext cx="1315014" cy="799616"/>
          </a:xfrm>
          <a:prstGeom prst="line">
            <a:avLst/>
          </a:prstGeom>
          <a:ln w="412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0" idx="2"/>
            <a:endCxn id="13" idx="0"/>
          </p:cNvCxnSpPr>
          <p:nvPr/>
        </p:nvCxnSpPr>
        <p:spPr>
          <a:xfrm flipH="1">
            <a:off x="3601019" y="3012095"/>
            <a:ext cx="4289174" cy="802820"/>
          </a:xfrm>
          <a:prstGeom prst="line">
            <a:avLst/>
          </a:prstGeom>
          <a:ln w="412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428517" y="3093769"/>
            <a:ext cx="1838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Java </a:t>
            </a:r>
            <a:r>
              <a:rPr lang="en-US" dirty="0" err="1" smtClean="0"/>
              <a:t>Remoting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984857" y="4421746"/>
            <a:ext cx="2374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REST - via HTTPS</a:t>
            </a:r>
          </a:p>
          <a:p>
            <a:r>
              <a:rPr lang="en-US" dirty="0" smtClean="0"/>
              <a:t>with JSON or XML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8096812" y="5220928"/>
            <a:ext cx="2374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Xamarin</a:t>
            </a:r>
            <a:r>
              <a:rPr lang="en-US" dirty="0" smtClean="0"/>
              <a:t> or</a:t>
            </a:r>
            <a:br>
              <a:rPr lang="en-US" dirty="0" smtClean="0"/>
            </a:br>
            <a:r>
              <a:rPr lang="en-US" dirty="0" smtClean="0"/>
              <a:t>Apache Cordova</a:t>
            </a:r>
          </a:p>
        </p:txBody>
      </p:sp>
    </p:spTree>
    <p:extLst>
      <p:ext uri="{BB962C8B-B14F-4D97-AF65-F5344CB8AC3E}">
        <p14:creationId xmlns:p14="http://schemas.microsoft.com/office/powerpoint/2010/main" val="84755559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7.40741E-7 L 0.17122 7.40741E-7 " pathEditMode="relative" rAng="0" ptsTypes="AA">
                                      <p:cBhvr>
                                        <p:cTn id="56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5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7" grpId="1"/>
      <p:bldP spid="48" grpId="0"/>
      <p:bldP spid="4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Physical Architecture Now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609600" y="1740310"/>
            <a:ext cx="2664542" cy="1740309"/>
            <a:chOff x="609600" y="1740310"/>
            <a:chExt cx="2664542" cy="1740309"/>
          </a:xfrm>
        </p:grpSpPr>
        <p:sp>
          <p:nvSpPr>
            <p:cNvPr id="4" name="Cloud 3"/>
            <p:cNvSpPr/>
            <p:nvPr/>
          </p:nvSpPr>
          <p:spPr>
            <a:xfrm>
              <a:off x="609600" y="1740310"/>
              <a:ext cx="2664542" cy="1740309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53731" y="2074606"/>
              <a:ext cx="1976284" cy="94389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sz="1400" dirty="0" smtClean="0"/>
                <a:t>Linux Virtual Machine</a:t>
              </a:r>
              <a:endParaRPr lang="en-US" sz="14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111047" y="2212258"/>
              <a:ext cx="1710813" cy="5112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/>
                <a:t>Veni</a:t>
              </a:r>
              <a:r>
                <a:rPr lang="en-US" sz="1600" dirty="0" smtClean="0"/>
                <a:t>-Specific </a:t>
              </a:r>
              <a:r>
                <a:rPr lang="en-US" sz="1600" dirty="0" err="1" smtClean="0"/>
                <a:t>VistA</a:t>
              </a:r>
              <a:r>
                <a:rPr lang="en-US" sz="1600" dirty="0" smtClean="0"/>
                <a:t> Instance</a:t>
              </a:r>
              <a:endParaRPr lang="en-US" sz="1600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268746" y="3480619"/>
            <a:ext cx="2664542" cy="1740309"/>
            <a:chOff x="2268746" y="3480619"/>
            <a:chExt cx="2664542" cy="1740309"/>
          </a:xfrm>
        </p:grpSpPr>
        <p:sp>
          <p:nvSpPr>
            <p:cNvPr id="12" name="Cloud 11"/>
            <p:cNvSpPr/>
            <p:nvPr/>
          </p:nvSpPr>
          <p:spPr>
            <a:xfrm>
              <a:off x="2268746" y="3480619"/>
              <a:ext cx="2664542" cy="1740309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612877" y="3814915"/>
              <a:ext cx="1976284" cy="94389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sz="1400" dirty="0" smtClean="0"/>
                <a:t>Virtual Machine</a:t>
              </a:r>
              <a:endParaRPr lang="en-US" sz="14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770193" y="3952567"/>
              <a:ext cx="1710813" cy="5112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Web Service</a:t>
              </a:r>
              <a:endParaRPr lang="en-US" sz="1600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436207" y="5060663"/>
            <a:ext cx="2576381" cy="1554596"/>
            <a:chOff x="5436207" y="5060663"/>
            <a:chExt cx="2576381" cy="1554596"/>
          </a:xfrm>
        </p:grpSpPr>
        <p:grpSp>
          <p:nvGrpSpPr>
            <p:cNvPr id="29" name="Group 28"/>
            <p:cNvGrpSpPr/>
            <p:nvPr/>
          </p:nvGrpSpPr>
          <p:grpSpPr>
            <a:xfrm>
              <a:off x="5436207" y="5060663"/>
              <a:ext cx="935935" cy="1554596"/>
              <a:chOff x="5063613" y="4847303"/>
              <a:chExt cx="840562" cy="1396181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5063613" y="4847303"/>
                <a:ext cx="840562" cy="1396181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166852" y="4925961"/>
                <a:ext cx="634085" cy="11405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iOS</a:t>
                </a:r>
                <a:endParaRPr lang="en-US" dirty="0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424204" y="6098540"/>
                <a:ext cx="119380" cy="1193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7078182" y="5060663"/>
              <a:ext cx="934406" cy="1552057"/>
              <a:chOff x="6007414" y="4847303"/>
              <a:chExt cx="840562" cy="1396181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6007414" y="4847303"/>
                <a:ext cx="840562" cy="1396181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110653" y="4925961"/>
                <a:ext cx="634085" cy="11405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Android</a:t>
                </a:r>
                <a:endParaRPr lang="en-US" sz="1100" dirty="0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6368005" y="6098540"/>
                <a:ext cx="119380" cy="1193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32" name="Straight Connector 31"/>
          <p:cNvCxnSpPr>
            <a:endCxn id="13" idx="0"/>
          </p:cNvCxnSpPr>
          <p:nvPr/>
        </p:nvCxnSpPr>
        <p:spPr>
          <a:xfrm>
            <a:off x="1971040" y="3018503"/>
            <a:ext cx="1629979" cy="796412"/>
          </a:xfrm>
          <a:prstGeom prst="line">
            <a:avLst/>
          </a:prstGeom>
          <a:ln w="412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3" idx="3"/>
            <a:endCxn id="22" idx="0"/>
          </p:cNvCxnSpPr>
          <p:nvPr/>
        </p:nvCxnSpPr>
        <p:spPr>
          <a:xfrm>
            <a:off x="4589161" y="4286864"/>
            <a:ext cx="1315014" cy="773799"/>
          </a:xfrm>
          <a:prstGeom prst="line">
            <a:avLst/>
          </a:prstGeom>
          <a:ln w="412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3" idx="3"/>
            <a:endCxn id="26" idx="0"/>
          </p:cNvCxnSpPr>
          <p:nvPr/>
        </p:nvCxnSpPr>
        <p:spPr>
          <a:xfrm>
            <a:off x="4589161" y="4286864"/>
            <a:ext cx="2956224" cy="773799"/>
          </a:xfrm>
          <a:prstGeom prst="line">
            <a:avLst/>
          </a:prstGeom>
          <a:ln w="412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428517" y="3093769"/>
            <a:ext cx="1838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Remoting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984857" y="4421746"/>
            <a:ext cx="2374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REST - via HTTPS</a:t>
            </a:r>
          </a:p>
          <a:p>
            <a:r>
              <a:rPr lang="en-US" dirty="0" smtClean="0"/>
              <a:t>with JSON or XML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8096812" y="5220928"/>
            <a:ext cx="2374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Intel, </a:t>
            </a:r>
            <a:r>
              <a:rPr lang="en-US" dirty="0" err="1" smtClean="0"/>
              <a:t>Xamarin</a:t>
            </a:r>
            <a:r>
              <a:rPr lang="en-US" dirty="0" smtClean="0"/>
              <a:t> or</a:t>
            </a:r>
            <a:br>
              <a:rPr lang="en-US" dirty="0" smtClean="0"/>
            </a:br>
            <a:r>
              <a:rPr lang="en-US" dirty="0" smtClean="0"/>
              <a:t>Apache Cordova</a:t>
            </a:r>
          </a:p>
        </p:txBody>
      </p:sp>
    </p:spTree>
    <p:extLst>
      <p:ext uri="{BB962C8B-B14F-4D97-AF65-F5344CB8AC3E}">
        <p14:creationId xmlns:p14="http://schemas.microsoft.com/office/powerpoint/2010/main" val="317446182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2330245" y="3011532"/>
            <a:ext cx="3629961" cy="26261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558116" y="3362632"/>
            <a:ext cx="2831690" cy="133685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449961" y="3138843"/>
            <a:ext cx="2782529" cy="18909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482645" y="3163932"/>
            <a:ext cx="2229614" cy="118992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7000568" y="4707948"/>
            <a:ext cx="2231922" cy="553861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Use Case: Check-in at VA Facility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303639" y="2231923"/>
            <a:ext cx="4798142" cy="4149212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861" y="2533235"/>
            <a:ext cx="703086" cy="13821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8562" y="3011532"/>
            <a:ext cx="1549984" cy="6328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0206" y="4845492"/>
            <a:ext cx="1549986" cy="8326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7267" y="4066682"/>
            <a:ext cx="1549984" cy="6328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64539" y="4291494"/>
            <a:ext cx="1070608" cy="8159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48165" y="2533235"/>
            <a:ext cx="1070608" cy="1115729"/>
          </a:xfrm>
          <a:prstGeom prst="rect">
            <a:avLst/>
          </a:prstGeom>
        </p:spPr>
      </p:pic>
      <p:cxnSp>
        <p:nvCxnSpPr>
          <p:cNvPr id="26" name="Straight Connector 25"/>
          <p:cNvCxnSpPr/>
          <p:nvPr/>
        </p:nvCxnSpPr>
        <p:spPr>
          <a:xfrm flipH="1">
            <a:off x="5133464" y="3570322"/>
            <a:ext cx="1051460" cy="526890"/>
          </a:xfrm>
          <a:prstGeom prst="line">
            <a:avLst/>
          </a:prstGeom>
          <a:ln w="12700">
            <a:solidFill>
              <a:schemeClr val="accent4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092974" y="3709821"/>
            <a:ext cx="9832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FFFF00"/>
                </a:solidFill>
              </a:rPr>
              <a:t>&lt;&lt;include&gt;&gt;</a:t>
            </a:r>
            <a:endParaRPr lang="en-US" sz="1000" dirty="0">
              <a:solidFill>
                <a:srgbClr val="FFFF00"/>
              </a:solidFill>
            </a:endParaRPr>
          </a:p>
        </p:txBody>
      </p:sp>
      <p:cxnSp>
        <p:nvCxnSpPr>
          <p:cNvPr id="29" name="Straight Connector 28"/>
          <p:cNvCxnSpPr>
            <a:endCxn id="6" idx="0"/>
          </p:cNvCxnSpPr>
          <p:nvPr/>
        </p:nvCxnSpPr>
        <p:spPr>
          <a:xfrm>
            <a:off x="6558116" y="3592003"/>
            <a:ext cx="177083" cy="1253489"/>
          </a:xfrm>
          <a:prstGeom prst="line">
            <a:avLst/>
          </a:prstGeom>
          <a:ln w="12700">
            <a:solidFill>
              <a:schemeClr val="accent4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114197" y="4045816"/>
            <a:ext cx="9832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FFFF00"/>
                </a:solidFill>
              </a:rPr>
              <a:t>&lt;&lt;include&gt;&gt;</a:t>
            </a:r>
            <a:endParaRPr lang="en-US" sz="1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67703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Dev-Sandboxed VistA System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293" y="2174748"/>
            <a:ext cx="6900862" cy="38228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2609" y="6108192"/>
            <a:ext cx="9838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directions from: </a:t>
            </a:r>
            <a:br>
              <a:rPr lang="en-US" dirty="0" smtClean="0"/>
            </a:br>
            <a:r>
              <a:rPr lang="en-US" u="sng" dirty="0" smtClean="0">
                <a:hlinkClick r:id="rId3"/>
              </a:rPr>
              <a:t>http</a:t>
            </a:r>
            <a:r>
              <a:rPr lang="en-US" u="sng" dirty="0">
                <a:hlinkClick r:id="rId3"/>
              </a:rPr>
              <a:t>://www.osehra.org/content/how-setup-osehra-vista-development-virtual-machine-vm-0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87818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View from the Cloud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96413" y="2035277"/>
            <a:ext cx="7305368" cy="368709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2400" dirty="0" smtClean="0"/>
              <a:t>AWS Cloud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0917" y="5060663"/>
            <a:ext cx="935935" cy="1554596"/>
            <a:chOff x="5063613" y="4847303"/>
            <a:chExt cx="840562" cy="1396181"/>
          </a:xfrm>
        </p:grpSpPr>
        <p:sp>
          <p:nvSpPr>
            <p:cNvPr id="11" name="Rounded Rectangle 10"/>
            <p:cNvSpPr/>
            <p:nvPr/>
          </p:nvSpPr>
          <p:spPr>
            <a:xfrm>
              <a:off x="5063613" y="4847303"/>
              <a:ext cx="840562" cy="139618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166852" y="4925961"/>
              <a:ext cx="634085" cy="11405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Smart Phone</a:t>
              </a:r>
              <a:endParaRPr lang="en-US" sz="14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5424204" y="6098540"/>
              <a:ext cx="119380" cy="1193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2118360" y="2583180"/>
            <a:ext cx="1714500" cy="8949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VistA</a:t>
            </a:r>
            <a:br>
              <a:rPr lang="en-US" dirty="0" smtClean="0"/>
            </a:br>
            <a:r>
              <a:rPr lang="en-US" sz="1200" dirty="0" smtClean="0"/>
              <a:t>Linux</a:t>
            </a:r>
            <a:endParaRPr lang="en-US" sz="1200" dirty="0"/>
          </a:p>
        </p:txBody>
      </p:sp>
      <p:sp>
        <p:nvSpPr>
          <p:cNvPr id="19" name="Flowchart: Magnetic Disk 18"/>
          <p:cNvSpPr/>
          <p:nvPr/>
        </p:nvSpPr>
        <p:spPr>
          <a:xfrm>
            <a:off x="2225040" y="2804159"/>
            <a:ext cx="632460" cy="53166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Mumps</a:t>
            </a:r>
            <a:endParaRPr lang="en-US" sz="1100" dirty="0"/>
          </a:p>
        </p:txBody>
      </p:sp>
      <p:sp>
        <p:nvSpPr>
          <p:cNvPr id="20" name="Rectangle 19"/>
          <p:cNvSpPr/>
          <p:nvPr/>
        </p:nvSpPr>
        <p:spPr>
          <a:xfrm>
            <a:off x="3068043" y="3131820"/>
            <a:ext cx="703857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EWD.js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3068043" y="4270640"/>
            <a:ext cx="2019300" cy="61353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Veni Middle Tier</a:t>
            </a:r>
            <a:br>
              <a:rPr lang="en-US" dirty="0" smtClean="0"/>
            </a:br>
            <a:r>
              <a:rPr lang="en-US" sz="1200" dirty="0" smtClean="0"/>
              <a:t>Windows/ASP.NET/</a:t>
            </a:r>
            <a:r>
              <a:rPr lang="en-US" sz="1200" dirty="0" err="1" smtClean="0"/>
              <a:t>WebAPI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417820" y="3099250"/>
            <a:ext cx="1859526" cy="64217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AWS RDB</a:t>
            </a:r>
            <a:br>
              <a:rPr lang="en-US" dirty="0" smtClean="0"/>
            </a:br>
            <a:r>
              <a:rPr lang="en-US" sz="1200" dirty="0" smtClean="0"/>
              <a:t>Windows</a:t>
            </a:r>
            <a:endParaRPr lang="en-US" dirty="0"/>
          </a:p>
        </p:txBody>
      </p:sp>
      <p:sp>
        <p:nvSpPr>
          <p:cNvPr id="23" name="Flowchart: Magnetic Disk 22"/>
          <p:cNvSpPr/>
          <p:nvPr/>
        </p:nvSpPr>
        <p:spPr>
          <a:xfrm>
            <a:off x="5487251" y="3162755"/>
            <a:ext cx="632460" cy="53166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SQL Server</a:t>
            </a:r>
            <a:endParaRPr lang="en-US" sz="1100" dirty="0"/>
          </a:p>
        </p:txBody>
      </p:sp>
      <p:cxnSp>
        <p:nvCxnSpPr>
          <p:cNvPr id="25" name="Straight Connector 24"/>
          <p:cNvCxnSpPr>
            <a:stCxn id="11" idx="0"/>
            <a:endCxn id="21" idx="1"/>
          </p:cNvCxnSpPr>
          <p:nvPr/>
        </p:nvCxnSpPr>
        <p:spPr>
          <a:xfrm flipV="1">
            <a:off x="938885" y="4577407"/>
            <a:ext cx="2129158" cy="483256"/>
          </a:xfrm>
          <a:prstGeom prst="line">
            <a:avLst/>
          </a:prstGeom>
          <a:ln w="317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5087343" y="3709464"/>
            <a:ext cx="716138" cy="928904"/>
          </a:xfrm>
          <a:prstGeom prst="line">
            <a:avLst/>
          </a:prstGeom>
          <a:ln w="317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1" idx="0"/>
            <a:endCxn id="20" idx="2"/>
          </p:cNvCxnSpPr>
          <p:nvPr/>
        </p:nvCxnSpPr>
        <p:spPr>
          <a:xfrm flipH="1" flipV="1">
            <a:off x="3419972" y="3398520"/>
            <a:ext cx="657721" cy="872120"/>
          </a:xfrm>
          <a:prstGeom prst="line">
            <a:avLst/>
          </a:prstGeom>
          <a:ln w="317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813560" y="2339340"/>
            <a:ext cx="2324100" cy="1402080"/>
          </a:xfrm>
          <a:prstGeom prst="ellipse">
            <a:avLst/>
          </a:prstGeom>
          <a:noFill/>
          <a:ln w="317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197346" y="2743312"/>
            <a:ext cx="2324100" cy="1402080"/>
          </a:xfrm>
          <a:prstGeom prst="ellipse">
            <a:avLst/>
          </a:prstGeom>
          <a:noFill/>
          <a:ln w="317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915643" y="3878457"/>
            <a:ext cx="2324100" cy="1402080"/>
          </a:xfrm>
          <a:prstGeom prst="ellipse">
            <a:avLst/>
          </a:prstGeom>
          <a:noFill/>
          <a:ln w="317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3832860" y="3058506"/>
            <a:ext cx="5181108" cy="3624045"/>
            <a:chOff x="3832860" y="3058506"/>
            <a:chExt cx="5181108" cy="3624045"/>
          </a:xfrm>
        </p:grpSpPr>
        <p:sp>
          <p:nvSpPr>
            <p:cNvPr id="14" name="Rectangle 13"/>
            <p:cNvSpPr/>
            <p:nvPr/>
          </p:nvSpPr>
          <p:spPr>
            <a:xfrm>
              <a:off x="7384026" y="5288526"/>
              <a:ext cx="1317522" cy="816077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185906" y="6162134"/>
              <a:ext cx="1828062" cy="520417"/>
            </a:xfrm>
            <a:custGeom>
              <a:avLst/>
              <a:gdLst>
                <a:gd name="connsiteX0" fmla="*/ 0 w 1317522"/>
                <a:gd name="connsiteY0" fmla="*/ 0 h 520417"/>
                <a:gd name="connsiteX1" fmla="*/ 1317522 w 1317522"/>
                <a:gd name="connsiteY1" fmla="*/ 0 h 520417"/>
                <a:gd name="connsiteX2" fmla="*/ 1317522 w 1317522"/>
                <a:gd name="connsiteY2" fmla="*/ 520417 h 520417"/>
                <a:gd name="connsiteX3" fmla="*/ 0 w 1317522"/>
                <a:gd name="connsiteY3" fmla="*/ 520417 h 520417"/>
                <a:gd name="connsiteX4" fmla="*/ 0 w 1317522"/>
                <a:gd name="connsiteY4" fmla="*/ 0 h 520417"/>
                <a:gd name="connsiteX0" fmla="*/ 198120 w 1515642"/>
                <a:gd name="connsiteY0" fmla="*/ 0 h 520417"/>
                <a:gd name="connsiteX1" fmla="*/ 1515642 w 1515642"/>
                <a:gd name="connsiteY1" fmla="*/ 0 h 520417"/>
                <a:gd name="connsiteX2" fmla="*/ 1515642 w 1515642"/>
                <a:gd name="connsiteY2" fmla="*/ 520417 h 520417"/>
                <a:gd name="connsiteX3" fmla="*/ 0 w 1515642"/>
                <a:gd name="connsiteY3" fmla="*/ 520417 h 520417"/>
                <a:gd name="connsiteX4" fmla="*/ 198120 w 1515642"/>
                <a:gd name="connsiteY4" fmla="*/ 0 h 520417"/>
                <a:gd name="connsiteX0" fmla="*/ 198120 w 1828062"/>
                <a:gd name="connsiteY0" fmla="*/ 0 h 520417"/>
                <a:gd name="connsiteX1" fmla="*/ 1515642 w 1828062"/>
                <a:gd name="connsiteY1" fmla="*/ 0 h 520417"/>
                <a:gd name="connsiteX2" fmla="*/ 1828062 w 1828062"/>
                <a:gd name="connsiteY2" fmla="*/ 512797 h 520417"/>
                <a:gd name="connsiteX3" fmla="*/ 0 w 1828062"/>
                <a:gd name="connsiteY3" fmla="*/ 520417 h 520417"/>
                <a:gd name="connsiteX4" fmla="*/ 198120 w 1828062"/>
                <a:gd name="connsiteY4" fmla="*/ 0 h 520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062" h="520417">
                  <a:moveTo>
                    <a:pt x="198120" y="0"/>
                  </a:moveTo>
                  <a:lnTo>
                    <a:pt x="1515642" y="0"/>
                  </a:lnTo>
                  <a:lnTo>
                    <a:pt x="1828062" y="512797"/>
                  </a:lnTo>
                  <a:lnTo>
                    <a:pt x="0" y="520417"/>
                  </a:lnTo>
                  <a:lnTo>
                    <a:pt x="198120" y="0"/>
                  </a:lnTo>
                  <a:close/>
                </a:path>
              </a:pathLst>
            </a:cu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498080" y="5410200"/>
              <a:ext cx="1089660" cy="6096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Admin</a:t>
              </a:r>
            </a:p>
            <a:p>
              <a:pPr algn="ctr"/>
              <a:r>
                <a:rPr lang="en-US" sz="1400" dirty="0" smtClean="0"/>
                <a:t>Terminal</a:t>
              </a:r>
              <a:r>
                <a:rPr lang="en-US" sz="1050" dirty="0" smtClean="0"/>
                <a:t/>
              </a:r>
              <a:br>
                <a:rPr lang="en-US" sz="1050" dirty="0" smtClean="0"/>
              </a:br>
              <a:r>
                <a:rPr lang="en-US" sz="800" dirty="0" smtClean="0"/>
                <a:t>Specific IP Address</a:t>
              </a:r>
              <a:endParaRPr lang="en-US" sz="1400" dirty="0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7277346" y="6246055"/>
              <a:ext cx="1599954" cy="340740"/>
            </a:xfrm>
            <a:custGeom>
              <a:avLst/>
              <a:gdLst>
                <a:gd name="connsiteX0" fmla="*/ 0 w 1317522"/>
                <a:gd name="connsiteY0" fmla="*/ 0 h 520417"/>
                <a:gd name="connsiteX1" fmla="*/ 1317522 w 1317522"/>
                <a:gd name="connsiteY1" fmla="*/ 0 h 520417"/>
                <a:gd name="connsiteX2" fmla="*/ 1317522 w 1317522"/>
                <a:gd name="connsiteY2" fmla="*/ 520417 h 520417"/>
                <a:gd name="connsiteX3" fmla="*/ 0 w 1317522"/>
                <a:gd name="connsiteY3" fmla="*/ 520417 h 520417"/>
                <a:gd name="connsiteX4" fmla="*/ 0 w 1317522"/>
                <a:gd name="connsiteY4" fmla="*/ 0 h 520417"/>
                <a:gd name="connsiteX0" fmla="*/ 198120 w 1515642"/>
                <a:gd name="connsiteY0" fmla="*/ 0 h 520417"/>
                <a:gd name="connsiteX1" fmla="*/ 1515642 w 1515642"/>
                <a:gd name="connsiteY1" fmla="*/ 0 h 520417"/>
                <a:gd name="connsiteX2" fmla="*/ 1515642 w 1515642"/>
                <a:gd name="connsiteY2" fmla="*/ 520417 h 520417"/>
                <a:gd name="connsiteX3" fmla="*/ 0 w 1515642"/>
                <a:gd name="connsiteY3" fmla="*/ 520417 h 520417"/>
                <a:gd name="connsiteX4" fmla="*/ 198120 w 1515642"/>
                <a:gd name="connsiteY4" fmla="*/ 0 h 520417"/>
                <a:gd name="connsiteX0" fmla="*/ 198120 w 1828062"/>
                <a:gd name="connsiteY0" fmla="*/ 0 h 520417"/>
                <a:gd name="connsiteX1" fmla="*/ 1515642 w 1828062"/>
                <a:gd name="connsiteY1" fmla="*/ 0 h 520417"/>
                <a:gd name="connsiteX2" fmla="*/ 1828062 w 1828062"/>
                <a:gd name="connsiteY2" fmla="*/ 512797 h 520417"/>
                <a:gd name="connsiteX3" fmla="*/ 0 w 1828062"/>
                <a:gd name="connsiteY3" fmla="*/ 520417 h 520417"/>
                <a:gd name="connsiteX4" fmla="*/ 198120 w 1828062"/>
                <a:gd name="connsiteY4" fmla="*/ 0 h 520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062" h="520417">
                  <a:moveTo>
                    <a:pt x="198120" y="0"/>
                  </a:moveTo>
                  <a:lnTo>
                    <a:pt x="1515642" y="0"/>
                  </a:lnTo>
                  <a:lnTo>
                    <a:pt x="1828062" y="512797"/>
                  </a:lnTo>
                  <a:lnTo>
                    <a:pt x="0" y="520417"/>
                  </a:lnTo>
                  <a:lnTo>
                    <a:pt x="19812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>
              <a:stCxn id="21" idx="2"/>
              <a:endCxn id="14" idx="0"/>
            </p:cNvCxnSpPr>
            <p:nvPr/>
          </p:nvCxnSpPr>
          <p:spPr>
            <a:xfrm>
              <a:off x="4077693" y="4884173"/>
              <a:ext cx="3965094" cy="404353"/>
            </a:xfrm>
            <a:prstGeom prst="line">
              <a:avLst/>
            </a:prstGeom>
            <a:ln w="1587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endCxn id="14" idx="0"/>
            </p:cNvCxnSpPr>
            <p:nvPr/>
          </p:nvCxnSpPr>
          <p:spPr>
            <a:xfrm>
              <a:off x="3832860" y="3058506"/>
              <a:ext cx="4209927" cy="2230020"/>
            </a:xfrm>
            <a:prstGeom prst="line">
              <a:avLst/>
            </a:prstGeom>
            <a:ln w="1587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endCxn id="14" idx="0"/>
            </p:cNvCxnSpPr>
            <p:nvPr/>
          </p:nvCxnSpPr>
          <p:spPr>
            <a:xfrm>
              <a:off x="6296701" y="3751953"/>
              <a:ext cx="1746086" cy="1536573"/>
            </a:xfrm>
            <a:prstGeom prst="line">
              <a:avLst/>
            </a:prstGeom>
            <a:ln w="1587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1467812" y="4656778"/>
            <a:ext cx="825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HTTPS</a:t>
            </a:r>
          </a:p>
          <a:p>
            <a:r>
              <a:rPr lang="en-US" sz="1200" dirty="0" smtClean="0"/>
              <a:t>/ 443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3407059" y="3566908"/>
            <a:ext cx="825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HTTPS</a:t>
            </a:r>
          </a:p>
          <a:p>
            <a:r>
              <a:rPr lang="en-US" sz="1200" dirty="0" smtClean="0"/>
              <a:t>/ 443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5220833" y="4151978"/>
            <a:ext cx="825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MS-SQL</a:t>
            </a:r>
          </a:p>
          <a:p>
            <a:r>
              <a:rPr lang="en-US" sz="1200" dirty="0" smtClean="0"/>
              <a:t>/ 1433</a:t>
            </a:r>
            <a:endParaRPr 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5761854" y="4860030"/>
            <a:ext cx="825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MS-RDP</a:t>
            </a:r>
          </a:p>
          <a:p>
            <a:r>
              <a:rPr lang="en-US" sz="1200" dirty="0" smtClean="0"/>
              <a:t>/ 3389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4154627" y="3003371"/>
            <a:ext cx="825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HTTPS</a:t>
            </a:r>
          </a:p>
          <a:p>
            <a:r>
              <a:rPr lang="en-US" sz="1200" dirty="0" smtClean="0"/>
              <a:t>/ 443</a:t>
            </a:r>
            <a:endParaRPr 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6669558" y="3985913"/>
            <a:ext cx="825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MS-SQL</a:t>
            </a:r>
          </a:p>
          <a:p>
            <a:r>
              <a:rPr lang="en-US" sz="1200" dirty="0" smtClean="0"/>
              <a:t>/ 1433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6217667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34" grpId="0" animBg="1"/>
      <p:bldP spid="35" grpId="0" animBg="1"/>
      <p:bldP spid="36" grpId="0" animBg="1"/>
      <p:bldP spid="50" grpId="0"/>
      <p:bldP spid="51" grpId="0"/>
      <p:bldP spid="52" grpId="0"/>
      <p:bldP spid="53" grpId="0"/>
      <p:bldP spid="57" grpId="0"/>
      <p:bldP spid="58" grpId="0"/>
    </p:bld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8082</TotalTime>
  <Words>467</Words>
  <Application>Microsoft Office PowerPoint</Application>
  <PresentationFormat>Widescreen</PresentationFormat>
  <Paragraphs>108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Trebuchet MS</vt:lpstr>
      <vt:lpstr>Berlin</vt:lpstr>
      <vt:lpstr>Veni - A Check-In Mobile App for Veterans</vt:lpstr>
      <vt:lpstr>Review</vt:lpstr>
      <vt:lpstr>High Level Architecture</vt:lpstr>
      <vt:lpstr>A Little UML: A Package Diagram</vt:lpstr>
      <vt:lpstr>The Physical Architecture – Initial Concept</vt:lpstr>
      <vt:lpstr>The Physical Architecture Now</vt:lpstr>
      <vt:lpstr>Primary Use Case: Check-in at VA Facility</vt:lpstr>
      <vt:lpstr>Setting Up Dev-Sandboxed VistA System</vt:lpstr>
      <vt:lpstr>The View from the Cloud</vt:lpstr>
      <vt:lpstr>RESTful Nirvana?</vt:lpstr>
      <vt:lpstr>Security Analysis</vt:lpstr>
      <vt:lpstr>Security Analysis</vt:lpstr>
      <vt:lpstr>Prototype Demonstration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Methods for Reducing the University’s Peak Electricity Usage</dc:title>
  <dc:creator>Brian MacKay</dc:creator>
  <cp:lastModifiedBy>Kathryn</cp:lastModifiedBy>
  <cp:revision>46</cp:revision>
  <dcterms:created xsi:type="dcterms:W3CDTF">2014-09-23T02:04:15Z</dcterms:created>
  <dcterms:modified xsi:type="dcterms:W3CDTF">2015-04-22T02:12:59Z</dcterms:modified>
</cp:coreProperties>
</file>