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65" r:id="rId3"/>
    <p:sldId id="310" r:id="rId4"/>
    <p:sldId id="340" r:id="rId5"/>
    <p:sldId id="320" r:id="rId6"/>
    <p:sldId id="321" r:id="rId7"/>
    <p:sldId id="322" r:id="rId8"/>
    <p:sldId id="323" r:id="rId9"/>
    <p:sldId id="324" r:id="rId10"/>
    <p:sldId id="325" r:id="rId11"/>
    <p:sldId id="313" r:id="rId12"/>
    <p:sldId id="346" r:id="rId13"/>
    <p:sldId id="341" r:id="rId14"/>
    <p:sldId id="345" r:id="rId15"/>
    <p:sldId id="326" r:id="rId16"/>
    <p:sldId id="327" r:id="rId17"/>
    <p:sldId id="336" r:id="rId18"/>
    <p:sldId id="338" r:id="rId19"/>
    <p:sldId id="328" r:id="rId20"/>
    <p:sldId id="337" r:id="rId21"/>
    <p:sldId id="335" r:id="rId22"/>
    <p:sldId id="329" r:id="rId23"/>
    <p:sldId id="343" r:id="rId24"/>
    <p:sldId id="330" r:id="rId25"/>
    <p:sldId id="344" r:id="rId26"/>
    <p:sldId id="331" r:id="rId27"/>
    <p:sldId id="332" r:id="rId28"/>
    <p:sldId id="333" r:id="rId29"/>
    <p:sldId id="334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29" autoAdjust="0"/>
  </p:normalViewPr>
  <p:slideViewPr>
    <p:cSldViewPr showGuides="1">
      <p:cViewPr>
        <p:scale>
          <a:sx n="42" d="100"/>
          <a:sy n="42" d="100"/>
        </p:scale>
        <p:origin x="78" y="73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4/11/2016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4/11/2016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4/11/2016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89756" y="1700808"/>
            <a:ext cx="8568952" cy="1743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Measuring</a:t>
            </a:r>
            <a:r>
              <a:rPr lang="en-US" dirty="0" smtClean="0"/>
              <a:t> Packet Processing Overheads In the Linux Kernel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4241" y="4149080"/>
            <a:ext cx="8229600" cy="1219200"/>
          </a:xfrm>
        </p:spPr>
        <p:txBody>
          <a:bodyPr/>
          <a:lstStyle/>
          <a:p>
            <a:pPr algn="ctr"/>
            <a:r>
              <a:rPr lang="it-IT" dirty="0" smtClean="0">
                <a:latin typeface="Calibri" panose="020F0502020204030204" pitchFamily="34" charset="0"/>
              </a:rPr>
              <a:t>Student - Razi Murshed</a:t>
            </a:r>
          </a:p>
          <a:p>
            <a:pPr algn="ctr"/>
            <a:r>
              <a:rPr lang="it-IT" dirty="0" smtClean="0">
                <a:latin typeface="Calibri" panose="020F0502020204030204" pitchFamily="34" charset="0"/>
              </a:rPr>
              <a:t>ID - 260516333</a:t>
            </a:r>
          </a:p>
          <a:p>
            <a:pPr algn="ctr"/>
            <a:r>
              <a:rPr lang="it-IT" dirty="0" smtClean="0">
                <a:latin typeface="Calibri" panose="020F0502020204030204" pitchFamily="34" charset="0"/>
              </a:rPr>
              <a:t>Course – ECSE 498</a:t>
            </a:r>
          </a:p>
          <a:p>
            <a:pPr algn="ctr"/>
            <a:r>
              <a:rPr lang="it-IT" dirty="0" smtClean="0">
                <a:latin typeface="Calibri" panose="020F0502020204030204" pitchFamily="34" charset="0"/>
              </a:rPr>
              <a:t>Supervisor – Professor MuthuCumaru Maheswaran</a:t>
            </a:r>
          </a:p>
          <a:p>
            <a:pPr algn="ctr"/>
            <a:endParaRPr lang="it-IT" dirty="0" smtClean="0">
              <a:latin typeface="Calibri" panose="020F0502020204030204" pitchFamily="34" charset="0"/>
            </a:endParaRPr>
          </a:p>
          <a:p>
            <a:pPr algn="ctr"/>
            <a:endParaRPr lang="it-I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37" y="281285"/>
            <a:ext cx="9144001" cy="1371600"/>
          </a:xfrm>
        </p:spPr>
        <p:txBody>
          <a:bodyPr/>
          <a:lstStyle/>
          <a:p>
            <a:r>
              <a:rPr lang="en-CA" dirty="0">
                <a:latin typeface="Calibri" panose="020F0502020204030204" pitchFamily="34" charset="0"/>
              </a:rPr>
              <a:t>Design Decisions – </a:t>
            </a:r>
            <a:r>
              <a:rPr lang="en-CA" dirty="0" err="1">
                <a:latin typeface="Calibri" panose="020F0502020204030204" pitchFamily="34" charset="0"/>
              </a:rPr>
              <a:t>SystemTap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9990231" cy="4114800"/>
          </a:xfrm>
        </p:spPr>
        <p:txBody>
          <a:bodyPr>
            <a:normAutofit/>
          </a:bodyPr>
          <a:lstStyle/>
          <a:p>
            <a:r>
              <a:rPr lang="en-CA" dirty="0">
                <a:latin typeface="Calibri" panose="020F0502020204030204" pitchFamily="34" charset="0"/>
              </a:rPr>
              <a:t>Native to Linux, provides easy access to the </a:t>
            </a:r>
            <a:r>
              <a:rPr lang="en-CA" dirty="0" smtClean="0">
                <a:latin typeface="Calibri" panose="020F0502020204030204" pitchFamily="34" charset="0"/>
              </a:rPr>
              <a:t>kernel.</a:t>
            </a:r>
            <a:endParaRPr lang="en-CA" dirty="0">
              <a:latin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</a:rPr>
              <a:t>Creates a </a:t>
            </a:r>
            <a:r>
              <a:rPr lang="en-CA" dirty="0" err="1">
                <a:latin typeface="Calibri" panose="020F0502020204030204" pitchFamily="34" charset="0"/>
              </a:rPr>
              <a:t>debuggable</a:t>
            </a:r>
            <a:r>
              <a:rPr lang="en-CA" dirty="0">
                <a:latin typeface="Calibri" panose="020F0502020204030204" pitchFamily="34" charset="0"/>
              </a:rPr>
              <a:t> version of the kernel that mimics original to protect the integrity of the OS.</a:t>
            </a:r>
          </a:p>
          <a:p>
            <a:r>
              <a:rPr lang="en-CA" dirty="0">
                <a:latin typeface="Calibri" panose="020F0502020204030204" pitchFamily="34" charset="0"/>
              </a:rPr>
              <a:t>No need to recompile kernel source code every time a change is </a:t>
            </a:r>
            <a:r>
              <a:rPr lang="en-CA" dirty="0" smtClean="0">
                <a:latin typeface="Calibri" panose="020F0502020204030204" pitchFamily="34" charset="0"/>
              </a:rPr>
              <a:t>made.</a:t>
            </a:r>
            <a:endParaRPr lang="en-CA" dirty="0">
              <a:latin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</a:rPr>
              <a:t>C like syntax, user friendly, supports embedded C and command line interface </a:t>
            </a:r>
            <a:r>
              <a:rPr lang="en-CA" dirty="0" smtClean="0">
                <a:latin typeface="Calibri" panose="020F0502020204030204" pitchFamily="34" charset="0"/>
              </a:rPr>
              <a:t>driven.</a:t>
            </a:r>
            <a:endParaRPr lang="en-CA" dirty="0">
              <a:latin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</a:rPr>
              <a:t>Can </a:t>
            </a:r>
            <a:r>
              <a:rPr lang="en-CA" dirty="0" smtClean="0">
                <a:latin typeface="Calibri" panose="020F0502020204030204" pitchFamily="34" charset="0"/>
              </a:rPr>
              <a:t>monitor </a:t>
            </a:r>
            <a:r>
              <a:rPr lang="en-CA" dirty="0">
                <a:latin typeface="Calibri" panose="020F0502020204030204" pitchFamily="34" charset="0"/>
              </a:rPr>
              <a:t>kernel functions, variables and data structures in real time to give accurate and valuable data.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610711"/>
            <a:ext cx="4549378" cy="600149"/>
          </a:xfrm>
        </p:spPr>
        <p:txBody>
          <a:bodyPr>
            <a:normAutofit/>
          </a:bodyPr>
          <a:lstStyle/>
          <a:p>
            <a:r>
              <a:rPr lang="en-CA" dirty="0" err="1" smtClean="0">
                <a:latin typeface="Calibri" panose="020F0502020204030204" pitchFamily="34" charset="0"/>
              </a:rPr>
              <a:t>SystemTap</a:t>
            </a:r>
            <a:r>
              <a:rPr lang="en-CA" dirty="0" smtClean="0">
                <a:latin typeface="Calibri" panose="020F0502020204030204" pitchFamily="34" charset="0"/>
              </a:rPr>
              <a:t> Data Flow</a:t>
            </a:r>
            <a:endParaRPr lang="en-US" dirty="0"/>
          </a:p>
        </p:txBody>
      </p:sp>
      <p:pic>
        <p:nvPicPr>
          <p:cNvPr id="9218" name="Picture 2" descr="Flow of data in SystemT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1196752"/>
            <a:ext cx="570360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9446" y="5880175"/>
            <a:ext cx="5769937" cy="213121"/>
          </a:xfrm>
        </p:spPr>
        <p:txBody>
          <a:bodyPr/>
          <a:lstStyle/>
          <a:p>
            <a:r>
              <a:rPr lang="en-CA" sz="1200" dirty="0" smtClean="0"/>
              <a:t>Image taken from http://www.redhat.com/magazine/011sep05/features/systemtap/</a:t>
            </a:r>
            <a:endParaRPr lang="en-CA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1210860"/>
            <a:ext cx="5366264" cy="459440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934903" y="573256"/>
            <a:ext cx="4549378" cy="600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err="1" smtClean="0">
                <a:latin typeface="Calibri" panose="020F0502020204030204" pitchFamily="34" charset="0"/>
              </a:rPr>
              <a:t>SystemTap</a:t>
            </a:r>
            <a:r>
              <a:rPr lang="en-CA" dirty="0" smtClean="0">
                <a:latin typeface="Calibri" panose="020F0502020204030204" pitchFamily="34" charset="0"/>
              </a:rPr>
              <a:t> Process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6418888" y="5880174"/>
            <a:ext cx="5769937" cy="2131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/>
              <a:t>Image taken from http://www.ibm.com/developerworks/library/l-systemtap/ </a:t>
            </a:r>
          </a:p>
        </p:txBody>
      </p:sp>
    </p:spTree>
    <p:extLst>
      <p:ext uri="{BB962C8B-B14F-4D97-AF65-F5344CB8AC3E}">
        <p14:creationId xmlns:p14="http://schemas.microsoft.com/office/powerpoint/2010/main" val="13622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124744"/>
            <a:ext cx="7344816" cy="5268361"/>
          </a:xfrm>
          <a:prstGeom prst="rect">
            <a:avLst/>
          </a:prstGeom>
        </p:spPr>
      </p:pic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773932" y="330390"/>
            <a:ext cx="8871008" cy="736389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Sample </a:t>
            </a:r>
            <a:r>
              <a:rPr lang="en-US" dirty="0" err="1" smtClean="0">
                <a:latin typeface="Calibri" panose="020F0502020204030204" pitchFamily="34" charset="0"/>
              </a:rPr>
              <a:t>SystemTap</a:t>
            </a:r>
            <a:r>
              <a:rPr lang="en-US" dirty="0" smtClean="0">
                <a:latin typeface="Calibri" panose="020F0502020204030204" pitchFamily="34" charset="0"/>
              </a:rPr>
              <a:t> Script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>
            <a:spLocks noGrp="1"/>
          </p:cNvSpPr>
          <p:nvPr>
            <p:ph type="title"/>
          </p:nvPr>
        </p:nvSpPr>
        <p:spPr>
          <a:xfrm>
            <a:off x="1773932" y="330390"/>
            <a:ext cx="8871008" cy="736389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Output From Sample Script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194" name="Picture 2" descr="https://scontent.fyhu1-1.fna.fbcdn.net/hphotos-xpf1/v/t34.0-12/12939148_10209228257053671_1412388257_n.png?oh=71b188b93b21c8e5478af4c58c11b71e&amp;oe=5706DB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1068271"/>
            <a:ext cx="899160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3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Design Decisions – Protocols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10260631" cy="4114801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TCP/IP and UDP chosen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TCP/IP most ubiquitous network protocol today.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UDP gaining increasing popularity due to low processing overhead.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Both types of connections can be established in Linux using the </a:t>
            </a:r>
            <a:r>
              <a:rPr lang="en-CA" dirty="0" err="1" smtClean="0">
                <a:latin typeface="Calibri" panose="020F0502020204030204" pitchFamily="34" charset="0"/>
              </a:rPr>
              <a:t>netcat</a:t>
            </a:r>
            <a:r>
              <a:rPr lang="en-CA" dirty="0" smtClean="0">
                <a:latin typeface="Calibri" panose="020F0502020204030204" pitchFamily="34" charset="0"/>
              </a:rPr>
              <a:t> tool which is built in.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A controlled environment for experiments can be designed with </a:t>
            </a:r>
            <a:r>
              <a:rPr lang="en-CA" dirty="0" err="1" smtClean="0">
                <a:latin typeface="Calibri" panose="020F0502020204030204" pitchFamily="34" charset="0"/>
              </a:rPr>
              <a:t>netcat</a:t>
            </a:r>
            <a:r>
              <a:rPr lang="en-CA" dirty="0" smtClean="0">
                <a:latin typeface="Calibri" panose="020F0502020204030204" pitchFamily="34" charset="0"/>
              </a:rPr>
              <a:t>.</a:t>
            </a:r>
          </a:p>
          <a:p>
            <a:r>
              <a:rPr lang="en-CA" dirty="0">
                <a:latin typeface="Calibri" panose="020F0502020204030204" pitchFamily="34" charset="0"/>
              </a:rPr>
              <a:t>Stream Control Transmission Protocol (SCTP) may be considered if time permits due to its improved resilience and reliability.</a:t>
            </a:r>
          </a:p>
          <a:p>
            <a:endParaRPr lang="en-CA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Experiment – UDP Packets End to End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10404647" cy="4114801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Entry point of kernel identified at the interface between the physical layer and Network Layer when the </a:t>
            </a:r>
            <a:r>
              <a:rPr lang="en-CA" dirty="0" err="1" smtClean="0">
                <a:latin typeface="Calibri" panose="020F0502020204030204" pitchFamily="34" charset="0"/>
              </a:rPr>
              <a:t>ethernet</a:t>
            </a:r>
            <a:r>
              <a:rPr lang="en-CA" dirty="0" smtClean="0">
                <a:latin typeface="Calibri" panose="020F0502020204030204" pitchFamily="34" charset="0"/>
              </a:rPr>
              <a:t> card (for wired connection) interrupts the OS.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Exit point is  </a:t>
            </a:r>
            <a:r>
              <a:rPr lang="en-CA" i="1" dirty="0" err="1" smtClean="0">
                <a:latin typeface="Calibri" panose="020F0502020204030204" pitchFamily="34" charset="0"/>
              </a:rPr>
              <a:t>udp_recvmsg</a:t>
            </a:r>
            <a:r>
              <a:rPr lang="en-CA" i="1" dirty="0" smtClean="0">
                <a:latin typeface="Calibri" panose="020F0502020204030204" pitchFamily="34" charset="0"/>
              </a:rPr>
              <a:t>() </a:t>
            </a:r>
            <a:r>
              <a:rPr lang="en-CA" dirty="0" smtClean="0">
                <a:latin typeface="Calibri" panose="020F0502020204030204" pitchFamily="34" charset="0"/>
              </a:rPr>
              <a:t>function in the transport layer.</a:t>
            </a:r>
            <a:endParaRPr lang="en-CA" i="1" dirty="0" smtClean="0">
              <a:latin typeface="Calibri" panose="020F0502020204030204" pitchFamily="34" charset="0"/>
            </a:endParaRPr>
          </a:p>
          <a:p>
            <a:r>
              <a:rPr lang="en-CA" dirty="0" err="1" smtClean="0">
                <a:latin typeface="Calibri" panose="020F0502020204030204" pitchFamily="34" charset="0"/>
              </a:rPr>
              <a:t>SystemTap</a:t>
            </a:r>
            <a:r>
              <a:rPr lang="en-CA" dirty="0" smtClean="0">
                <a:latin typeface="Calibri" panose="020F0502020204030204" pitchFamily="34" charset="0"/>
              </a:rPr>
              <a:t> script written to probe two points and timestamp them. The difference in timestamps is the processing time.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Aforementioned script was run in parallel with the </a:t>
            </a:r>
            <a:r>
              <a:rPr lang="en-CA" dirty="0" err="1" smtClean="0">
                <a:latin typeface="Calibri" panose="020F0502020204030204" pitchFamily="34" charset="0"/>
              </a:rPr>
              <a:t>netcat</a:t>
            </a:r>
            <a:r>
              <a:rPr lang="en-CA" dirty="0" smtClean="0">
                <a:latin typeface="Calibri" panose="020F0502020204030204" pitchFamily="34" charset="0"/>
              </a:rPr>
              <a:t> tool</a:t>
            </a:r>
            <a:r>
              <a:rPr lang="en-CA" dirty="0">
                <a:latin typeface="Calibri" panose="020F0502020204030204" pitchFamily="34" charset="0"/>
              </a:rPr>
              <a:t> (generates UDP traffic)</a:t>
            </a:r>
            <a:r>
              <a:rPr lang="en-CA" dirty="0" smtClean="0">
                <a:latin typeface="Calibri" panose="020F0502020204030204" pitchFamily="34" charset="0"/>
              </a:rPr>
              <a:t> in conjunction with a batch script to repeat the experiment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97493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Experiment – UDP Packets Network Layer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10404647" cy="4114801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Entry point of kernel is interrupt from Ethernet card 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Exit point is  </a:t>
            </a:r>
            <a:r>
              <a:rPr lang="en-CA" i="1" dirty="0" err="1" smtClean="0">
                <a:latin typeface="Calibri" panose="020F0502020204030204" pitchFamily="34" charset="0"/>
              </a:rPr>
              <a:t>udp_recv</a:t>
            </a:r>
            <a:r>
              <a:rPr lang="en-CA" i="1" dirty="0" smtClean="0">
                <a:latin typeface="Calibri" panose="020F0502020204030204" pitchFamily="34" charset="0"/>
              </a:rPr>
              <a:t>() </a:t>
            </a:r>
            <a:r>
              <a:rPr lang="en-CA" dirty="0" smtClean="0">
                <a:latin typeface="Calibri" panose="020F0502020204030204" pitchFamily="34" charset="0"/>
              </a:rPr>
              <a:t>function in the network layer.</a:t>
            </a:r>
            <a:endParaRPr lang="en-CA" i="1" dirty="0" smtClean="0">
              <a:latin typeface="Calibri" panose="020F0502020204030204" pitchFamily="34" charset="0"/>
            </a:endParaRPr>
          </a:p>
          <a:p>
            <a:r>
              <a:rPr lang="en-CA" dirty="0" err="1" smtClean="0">
                <a:latin typeface="Calibri" panose="020F0502020204030204" pitchFamily="34" charset="0"/>
              </a:rPr>
              <a:t>SystemTap</a:t>
            </a:r>
            <a:r>
              <a:rPr lang="en-CA" dirty="0" smtClean="0">
                <a:latin typeface="Calibri" panose="020F0502020204030204" pitchFamily="34" charset="0"/>
              </a:rPr>
              <a:t> script written to probe two points and timestamp them. The difference in timestamps is the processing time.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Aforementioned script was run in parallel with the </a:t>
            </a:r>
            <a:r>
              <a:rPr lang="en-CA" dirty="0" err="1" smtClean="0">
                <a:latin typeface="Calibri" panose="020F0502020204030204" pitchFamily="34" charset="0"/>
              </a:rPr>
              <a:t>netcat</a:t>
            </a:r>
            <a:r>
              <a:rPr lang="en-CA" dirty="0" smtClean="0">
                <a:latin typeface="Calibri" panose="020F0502020204030204" pitchFamily="34" charset="0"/>
              </a:rPr>
              <a:t> tool</a:t>
            </a:r>
            <a:r>
              <a:rPr lang="en-CA" dirty="0">
                <a:latin typeface="Calibri" panose="020F0502020204030204" pitchFamily="34" charset="0"/>
              </a:rPr>
              <a:t> (generates UDP traffic)</a:t>
            </a:r>
            <a:r>
              <a:rPr lang="en-CA" dirty="0" smtClean="0">
                <a:latin typeface="Calibri" panose="020F0502020204030204" pitchFamily="34" charset="0"/>
              </a:rPr>
              <a:t> in conjunction with a batch script to repeat the experiment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234186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Experiment – UDP Packets Transport Layer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10404647" cy="4114801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Entry point of transport layer is </a:t>
            </a:r>
            <a:r>
              <a:rPr lang="en-CA" i="1" dirty="0" err="1" smtClean="0">
                <a:latin typeface="Calibri" panose="020F0502020204030204" pitchFamily="34" charset="0"/>
              </a:rPr>
              <a:t>udp_rcv</a:t>
            </a:r>
            <a:r>
              <a:rPr lang="en-CA" i="1" dirty="0" smtClean="0">
                <a:latin typeface="Calibri" panose="020F0502020204030204" pitchFamily="34" charset="0"/>
              </a:rPr>
              <a:t>() </a:t>
            </a:r>
            <a:r>
              <a:rPr lang="en-CA" dirty="0" smtClean="0">
                <a:latin typeface="Calibri" panose="020F0502020204030204" pitchFamily="34" charset="0"/>
              </a:rPr>
              <a:t>function from network layer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Exit point is  </a:t>
            </a:r>
            <a:r>
              <a:rPr lang="en-CA" i="1" dirty="0" err="1" smtClean="0">
                <a:latin typeface="Calibri" panose="020F0502020204030204" pitchFamily="34" charset="0"/>
              </a:rPr>
              <a:t>udp_recvmsg</a:t>
            </a:r>
            <a:r>
              <a:rPr lang="en-CA" i="1" dirty="0" smtClean="0">
                <a:latin typeface="Calibri" panose="020F0502020204030204" pitchFamily="34" charset="0"/>
              </a:rPr>
              <a:t>() </a:t>
            </a:r>
            <a:r>
              <a:rPr lang="en-CA" dirty="0" smtClean="0">
                <a:latin typeface="Calibri" panose="020F0502020204030204" pitchFamily="34" charset="0"/>
              </a:rPr>
              <a:t>function in the transport layer.</a:t>
            </a:r>
            <a:endParaRPr lang="en-CA" i="1" dirty="0" smtClean="0">
              <a:latin typeface="Calibri" panose="020F0502020204030204" pitchFamily="34" charset="0"/>
            </a:endParaRPr>
          </a:p>
          <a:p>
            <a:r>
              <a:rPr lang="en-CA" dirty="0" err="1" smtClean="0">
                <a:latin typeface="Calibri" panose="020F0502020204030204" pitchFamily="34" charset="0"/>
              </a:rPr>
              <a:t>SystemTap</a:t>
            </a:r>
            <a:r>
              <a:rPr lang="en-CA" dirty="0" smtClean="0">
                <a:latin typeface="Calibri" panose="020F0502020204030204" pitchFamily="34" charset="0"/>
              </a:rPr>
              <a:t> script written to probe two points and timestamp them. The difference in timestamps is the processing time.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Aforementioned script was run in parallel with the </a:t>
            </a:r>
            <a:r>
              <a:rPr lang="en-CA" dirty="0" err="1" smtClean="0">
                <a:latin typeface="Calibri" panose="020F0502020204030204" pitchFamily="34" charset="0"/>
              </a:rPr>
              <a:t>netcat</a:t>
            </a:r>
            <a:r>
              <a:rPr lang="en-CA" dirty="0" smtClean="0">
                <a:latin typeface="Calibri" panose="020F0502020204030204" pitchFamily="34" charset="0"/>
              </a:rPr>
              <a:t> tool</a:t>
            </a:r>
            <a:r>
              <a:rPr lang="en-CA" dirty="0">
                <a:latin typeface="Calibri" panose="020F0502020204030204" pitchFamily="34" charset="0"/>
              </a:rPr>
              <a:t> (generates UDP traffic)</a:t>
            </a:r>
            <a:r>
              <a:rPr lang="en-CA" dirty="0" smtClean="0">
                <a:latin typeface="Calibri" panose="020F0502020204030204" pitchFamily="34" charset="0"/>
              </a:rPr>
              <a:t> in conjunction with a batch script to repeat the experiment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990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Analysis - </a:t>
            </a:r>
            <a:r>
              <a:rPr lang="en-CA" dirty="0" smtClean="0">
                <a:latin typeface="Calibri" panose="020F0502020204030204" pitchFamily="34" charset="0"/>
              </a:rPr>
              <a:t> </a:t>
            </a:r>
            <a:r>
              <a:rPr lang="en-CA" dirty="0">
                <a:latin typeface="Calibri" panose="020F0502020204030204" pitchFamily="34" charset="0"/>
              </a:rPr>
              <a:t>UDP Packets End to End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629916" y="1916832"/>
            <a:ext cx="7848872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3200" dirty="0">
                <a:latin typeface="Calibri" panose="020F0502020204030204" pitchFamily="34" charset="0"/>
              </a:rPr>
              <a:t>Statistics	</a:t>
            </a:r>
          </a:p>
          <a:p>
            <a:r>
              <a:rPr lang="en-CA" sz="3200" dirty="0">
                <a:latin typeface="Calibri" panose="020F0502020204030204" pitchFamily="34" charset="0"/>
              </a:rPr>
              <a:t>Raw Average	                183.813</a:t>
            </a:r>
          </a:p>
          <a:p>
            <a:r>
              <a:rPr lang="en-CA" sz="3200" dirty="0">
                <a:latin typeface="Calibri" panose="020F0502020204030204" pitchFamily="34" charset="0"/>
              </a:rPr>
              <a:t>Raw Median	                161</a:t>
            </a:r>
          </a:p>
          <a:p>
            <a:r>
              <a:rPr lang="en-CA" sz="3200" dirty="0">
                <a:latin typeface="Calibri" panose="020F0502020204030204" pitchFamily="34" charset="0"/>
              </a:rPr>
              <a:t>Raw Mode	                          </a:t>
            </a:r>
            <a:r>
              <a:rPr lang="en-CA" sz="3200" dirty="0" smtClean="0">
                <a:latin typeface="Calibri" panose="020F0502020204030204" pitchFamily="34" charset="0"/>
              </a:rPr>
              <a:t>139</a:t>
            </a:r>
            <a:endParaRPr lang="en-CA" sz="3200" dirty="0">
              <a:latin typeface="Calibri" panose="020F0502020204030204" pitchFamily="34" charset="0"/>
            </a:endParaRPr>
          </a:p>
          <a:p>
            <a:r>
              <a:rPr lang="en-CA" sz="3200" dirty="0">
                <a:latin typeface="Calibri" panose="020F0502020204030204" pitchFamily="34" charset="0"/>
              </a:rPr>
              <a:t>Standard Deviation           </a:t>
            </a:r>
            <a:r>
              <a:rPr lang="en-CA" sz="3200" dirty="0" smtClean="0">
                <a:latin typeface="Calibri" panose="020F0502020204030204" pitchFamily="34" charset="0"/>
              </a:rPr>
              <a:t> 155.754</a:t>
            </a:r>
            <a:endParaRPr lang="en-CA" sz="3200" dirty="0">
              <a:latin typeface="Calibri" panose="020F0502020204030204" pitchFamily="34" charset="0"/>
            </a:endParaRPr>
          </a:p>
          <a:p>
            <a:r>
              <a:rPr lang="en-CA" sz="3200" dirty="0">
                <a:latin typeface="Calibri" panose="020F0502020204030204" pitchFamily="34" charset="0"/>
              </a:rPr>
              <a:t>Average Without Outlier  167.253</a:t>
            </a:r>
          </a:p>
          <a:p>
            <a:r>
              <a:rPr lang="en-CA" sz="3200" dirty="0">
                <a:latin typeface="Calibri" panose="020F0502020204030204" pitchFamily="34" charset="0"/>
              </a:rPr>
              <a:t>Samples                               10000</a:t>
            </a:r>
          </a:p>
          <a:p>
            <a:r>
              <a:rPr lang="en-CA" sz="3200" dirty="0">
                <a:latin typeface="Calibri" panose="020F0502020204030204" pitchFamily="34" charset="0"/>
              </a:rPr>
              <a:t>Connection                          Wired</a:t>
            </a:r>
          </a:p>
        </p:txBody>
      </p:sp>
    </p:spTree>
    <p:extLst>
      <p:ext uri="{BB962C8B-B14F-4D97-AF65-F5344CB8AC3E}">
        <p14:creationId xmlns:p14="http://schemas.microsoft.com/office/powerpoint/2010/main" val="14067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7" y="764704"/>
            <a:ext cx="3815409" cy="1119670"/>
          </a:xfrm>
        </p:spPr>
        <p:txBody>
          <a:bodyPr>
            <a:normAutofit/>
          </a:bodyPr>
          <a:lstStyle/>
          <a:p>
            <a:r>
              <a:rPr lang="en-CA" sz="2800" dirty="0" smtClean="0"/>
              <a:t>Analysis - </a:t>
            </a:r>
            <a:r>
              <a:rPr lang="en-CA" sz="2800" dirty="0" smtClean="0">
                <a:latin typeface="Calibri" panose="020F0502020204030204" pitchFamily="34" charset="0"/>
              </a:rPr>
              <a:t>UDP </a:t>
            </a:r>
            <a:r>
              <a:rPr lang="en-CA" sz="2800" dirty="0">
                <a:latin typeface="Calibri" panose="020F0502020204030204" pitchFamily="34" charset="0"/>
              </a:rPr>
              <a:t>Packets </a:t>
            </a:r>
            <a:r>
              <a:rPr lang="en-CA" sz="2800" dirty="0" smtClean="0">
                <a:latin typeface="Calibri" panose="020F0502020204030204" pitchFamily="34" charset="0"/>
              </a:rPr>
              <a:t>Network Layer</a:t>
            </a:r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1629916" y="1916832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32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781" y="1930516"/>
            <a:ext cx="5688632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2800" dirty="0">
                <a:latin typeface="Calibri" panose="020F0502020204030204" pitchFamily="34" charset="0"/>
              </a:rPr>
              <a:t>Statistics	</a:t>
            </a:r>
          </a:p>
          <a:p>
            <a:r>
              <a:rPr lang="en-CA" sz="2800" dirty="0">
                <a:latin typeface="Calibri" panose="020F0502020204030204" pitchFamily="34" charset="0"/>
              </a:rPr>
              <a:t>Raw Average	             </a:t>
            </a:r>
            <a:r>
              <a:rPr lang="en-CA" sz="2800" dirty="0" smtClean="0">
                <a:latin typeface="Calibri" panose="020F0502020204030204" pitchFamily="34" charset="0"/>
              </a:rPr>
              <a:t>27.964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Raw Median	                </a:t>
            </a:r>
            <a:r>
              <a:rPr lang="en-CA" sz="2800" dirty="0" smtClean="0">
                <a:latin typeface="Calibri" panose="020F0502020204030204" pitchFamily="34" charset="0"/>
              </a:rPr>
              <a:t>        27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Raw Mode	                        </a:t>
            </a:r>
            <a:r>
              <a:rPr lang="en-CA" sz="2800" dirty="0" smtClean="0">
                <a:latin typeface="Calibri" panose="020F0502020204030204" pitchFamily="34" charset="0"/>
              </a:rPr>
              <a:t>29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Standard Deviation           </a:t>
            </a:r>
            <a:r>
              <a:rPr lang="en-CA" sz="2800" dirty="0" smtClean="0">
                <a:latin typeface="Calibri" panose="020F0502020204030204" pitchFamily="34" charset="0"/>
              </a:rPr>
              <a:t> 10.15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Samples                               10000</a:t>
            </a:r>
          </a:p>
          <a:p>
            <a:r>
              <a:rPr lang="en-CA" sz="2800" dirty="0">
                <a:latin typeface="Calibri" panose="020F0502020204030204" pitchFamily="34" charset="0"/>
              </a:rPr>
              <a:t>Connection                         </a:t>
            </a:r>
            <a:r>
              <a:rPr lang="en-CA" sz="2800" dirty="0" smtClean="0">
                <a:latin typeface="Calibri" panose="020F0502020204030204" pitchFamily="34" charset="0"/>
              </a:rPr>
              <a:t> Wired</a:t>
            </a:r>
            <a:endParaRPr lang="en-CA" sz="28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1193" y="1930516"/>
            <a:ext cx="5757875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2800" dirty="0" smtClean="0">
                <a:latin typeface="Calibri" panose="020F0502020204030204" pitchFamily="34" charset="0"/>
              </a:rPr>
              <a:t>Statistics </a:t>
            </a:r>
            <a:r>
              <a:rPr lang="en-CA" sz="2800" dirty="0">
                <a:latin typeface="Calibri" panose="020F0502020204030204" pitchFamily="34" charset="0"/>
              </a:rPr>
              <a:t>	</a:t>
            </a:r>
          </a:p>
          <a:p>
            <a:r>
              <a:rPr lang="en-CA" sz="2800" dirty="0">
                <a:latin typeface="Calibri" panose="020F0502020204030204" pitchFamily="34" charset="0"/>
              </a:rPr>
              <a:t>Raw Average	</a:t>
            </a:r>
            <a:r>
              <a:rPr lang="en-CA" sz="2800" dirty="0" smtClean="0">
                <a:latin typeface="Calibri" panose="020F0502020204030204" pitchFamily="34" charset="0"/>
              </a:rPr>
              <a:t>                  120.627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Raw Median	</a:t>
            </a:r>
            <a:r>
              <a:rPr lang="en-CA" sz="2800" dirty="0" smtClean="0">
                <a:latin typeface="Calibri" panose="020F0502020204030204" pitchFamily="34" charset="0"/>
              </a:rPr>
              <a:t>                             115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Raw Mode 	</a:t>
            </a:r>
            <a:r>
              <a:rPr lang="en-CA" sz="2800" dirty="0" smtClean="0">
                <a:latin typeface="Calibri" panose="020F0502020204030204" pitchFamily="34" charset="0"/>
              </a:rPr>
              <a:t>                             115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Standard Deviation	</a:t>
            </a:r>
            <a:r>
              <a:rPr lang="en-CA" sz="2800" dirty="0" smtClean="0">
                <a:latin typeface="Calibri" panose="020F0502020204030204" pitchFamily="34" charset="0"/>
              </a:rPr>
              <a:t>      30.082</a:t>
            </a:r>
          </a:p>
          <a:p>
            <a:pPr lvl="0"/>
            <a:r>
              <a:rPr lang="en-CA" sz="2800" dirty="0">
                <a:solidFill>
                  <a:prstClr val="white"/>
                </a:solidFill>
                <a:latin typeface="Calibri" panose="020F0502020204030204" pitchFamily="34" charset="0"/>
              </a:rPr>
              <a:t>Samples                                  </a:t>
            </a:r>
            <a:r>
              <a:rPr lang="en-CA" sz="2800" dirty="0" smtClean="0">
                <a:solidFill>
                  <a:prstClr val="white"/>
                </a:solidFill>
                <a:latin typeface="Calibri" panose="020F0502020204030204" pitchFamily="34" charset="0"/>
              </a:rPr>
              <a:t>  10000</a:t>
            </a:r>
            <a:endParaRPr lang="en-CA" sz="2800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pPr lvl="0"/>
            <a:r>
              <a:rPr lang="en-CA" sz="2800" dirty="0">
                <a:solidFill>
                  <a:prstClr val="white"/>
                </a:solidFill>
                <a:latin typeface="Calibri" panose="020F0502020204030204" pitchFamily="34" charset="0"/>
              </a:rPr>
              <a:t>Connection                         </a:t>
            </a:r>
            <a:r>
              <a:rPr lang="en-CA" sz="2800" dirty="0" smtClean="0">
                <a:solidFill>
                  <a:prstClr val="white"/>
                </a:solidFill>
                <a:latin typeface="Calibri" panose="020F0502020204030204" pitchFamily="34" charset="0"/>
              </a:rPr>
              <a:t>      Wired</a:t>
            </a:r>
            <a:endParaRPr lang="en-CA" sz="2800" dirty="0">
              <a:solidFill>
                <a:prstClr val="white"/>
              </a:solidFill>
              <a:latin typeface="Calibri" panose="020F0502020204030204" pitchFamily="34" charset="0"/>
            </a:endParaRPr>
          </a:p>
          <a:p>
            <a:endParaRPr lang="en-CA" sz="2800" dirty="0">
              <a:latin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41193" y="558916"/>
            <a:ext cx="550810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 smtClean="0"/>
              <a:t>Analysis - </a:t>
            </a:r>
            <a:r>
              <a:rPr lang="en-CA" sz="2800" dirty="0" smtClean="0">
                <a:latin typeface="Calibri" panose="020F0502020204030204" pitchFamily="34" charset="0"/>
              </a:rPr>
              <a:t>UDP Packets Transport Layer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3756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9144001" cy="1371600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Motivation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5860" y="1767562"/>
            <a:ext cx="10441160" cy="43659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Increased popularity of Cloud Computing leading to increased remote procedure calls.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Access to a remote machine faces high latency in various aspects.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Protocol processing overheads of source and destination  machines a key cause of latency.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Measuring and studying the processing overheads may lead to finding improvements in current implementation and reduction of latency.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Operating systems (OS) in various computing platforms responsible for packet processing and responsible for most of the latency.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60648"/>
            <a:ext cx="9144001" cy="771872"/>
          </a:xfrm>
        </p:spPr>
        <p:txBody>
          <a:bodyPr/>
          <a:lstStyle/>
          <a:p>
            <a:pPr algn="ctr"/>
            <a:r>
              <a:rPr lang="en-CA" dirty="0" smtClean="0"/>
              <a:t>Results - </a:t>
            </a:r>
            <a:r>
              <a:rPr lang="en-CA" dirty="0" smtClean="0">
                <a:latin typeface="Calibri" panose="020F0502020204030204" pitchFamily="34" charset="0"/>
              </a:rPr>
              <a:t> </a:t>
            </a:r>
            <a:r>
              <a:rPr lang="en-CA" dirty="0">
                <a:latin typeface="Calibri" panose="020F0502020204030204" pitchFamily="34" charset="0"/>
              </a:rPr>
              <a:t>UDP </a:t>
            </a:r>
            <a:r>
              <a:rPr lang="en-CA" dirty="0" smtClean="0">
                <a:latin typeface="Calibri" panose="020F0502020204030204" pitchFamily="34" charset="0"/>
              </a:rPr>
              <a:t>Packets</a:t>
            </a:r>
            <a:endParaRPr lang="en-CA" dirty="0"/>
          </a:p>
        </p:txBody>
      </p:sp>
      <p:pic>
        <p:nvPicPr>
          <p:cNvPr id="3078" name="Picture 6" descr="https://scontent.fyhu1-1.fna.fbcdn.net/hphotos-xlf1/v/t35.0-12/12947068_10209228170651511_1879181056_o.png?oh=d73b31c8e5e093d2cf46c5b58a7dbb33&amp;oe=570678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1038309"/>
            <a:ext cx="10945216" cy="548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44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Experiment – TCP/IP Packets End to End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10404647" cy="4114801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Entry point of kernel identified at the interface between the physical layer and Network Layer when the </a:t>
            </a:r>
            <a:r>
              <a:rPr lang="en-CA" dirty="0" err="1" smtClean="0">
                <a:latin typeface="Calibri" panose="020F0502020204030204" pitchFamily="34" charset="0"/>
              </a:rPr>
              <a:t>ethernet</a:t>
            </a:r>
            <a:r>
              <a:rPr lang="en-CA" dirty="0" smtClean="0">
                <a:latin typeface="Calibri" panose="020F0502020204030204" pitchFamily="34" charset="0"/>
              </a:rPr>
              <a:t> card (for wired connection) interrupts the OS.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Exit point is  </a:t>
            </a:r>
            <a:r>
              <a:rPr lang="en-CA" i="1" dirty="0" err="1" smtClean="0">
                <a:latin typeface="Calibri" panose="020F0502020204030204" pitchFamily="34" charset="0"/>
              </a:rPr>
              <a:t>tcp_recvmsg</a:t>
            </a:r>
            <a:r>
              <a:rPr lang="en-CA" i="1" dirty="0" smtClean="0">
                <a:latin typeface="Calibri" panose="020F0502020204030204" pitchFamily="34" charset="0"/>
              </a:rPr>
              <a:t>() </a:t>
            </a:r>
            <a:r>
              <a:rPr lang="en-CA" dirty="0" smtClean="0">
                <a:latin typeface="Calibri" panose="020F0502020204030204" pitchFamily="34" charset="0"/>
              </a:rPr>
              <a:t>function in the transport layer.</a:t>
            </a:r>
            <a:endParaRPr lang="en-CA" i="1" dirty="0" smtClean="0">
              <a:latin typeface="Calibri" panose="020F0502020204030204" pitchFamily="34" charset="0"/>
            </a:endParaRPr>
          </a:p>
          <a:p>
            <a:r>
              <a:rPr lang="en-CA" dirty="0" err="1" smtClean="0">
                <a:latin typeface="Calibri" panose="020F0502020204030204" pitchFamily="34" charset="0"/>
              </a:rPr>
              <a:t>SystemTap</a:t>
            </a:r>
            <a:r>
              <a:rPr lang="en-CA" dirty="0" smtClean="0">
                <a:latin typeface="Calibri" panose="020F0502020204030204" pitchFamily="34" charset="0"/>
              </a:rPr>
              <a:t> script written to probe two points and timestamp them. The difference in timestamps is the processing time.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Aforementioned script was run in parallel with the </a:t>
            </a:r>
            <a:r>
              <a:rPr lang="en-CA" dirty="0" err="1" smtClean="0">
                <a:latin typeface="Calibri" panose="020F0502020204030204" pitchFamily="34" charset="0"/>
              </a:rPr>
              <a:t>netcat</a:t>
            </a:r>
            <a:r>
              <a:rPr lang="en-CA" dirty="0" smtClean="0">
                <a:latin typeface="Calibri" panose="020F0502020204030204" pitchFamily="34" charset="0"/>
              </a:rPr>
              <a:t> tool</a:t>
            </a:r>
            <a:r>
              <a:rPr lang="en-CA" dirty="0">
                <a:latin typeface="Calibri" panose="020F0502020204030204" pitchFamily="34" charset="0"/>
              </a:rPr>
              <a:t> (generates </a:t>
            </a:r>
            <a:r>
              <a:rPr lang="en-CA" dirty="0" smtClean="0">
                <a:latin typeface="Calibri" panose="020F0502020204030204" pitchFamily="34" charset="0"/>
              </a:rPr>
              <a:t>TCP </a:t>
            </a:r>
            <a:r>
              <a:rPr lang="en-CA" dirty="0">
                <a:latin typeface="Calibri" panose="020F0502020204030204" pitchFamily="34" charset="0"/>
              </a:rPr>
              <a:t>traffic)</a:t>
            </a:r>
            <a:r>
              <a:rPr lang="en-CA" dirty="0" smtClean="0">
                <a:latin typeface="Calibri" panose="020F0502020204030204" pitchFamily="34" charset="0"/>
              </a:rPr>
              <a:t> in conjunction with a batch script to repeat the experiment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3524040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Experiment – TCP/IP Packets Network Layer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10404647" cy="4114801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Entry point of kernel identified at the interface between the physical layer and Network Layer when the </a:t>
            </a:r>
            <a:r>
              <a:rPr lang="en-CA" dirty="0" err="1" smtClean="0">
                <a:latin typeface="Calibri" panose="020F0502020204030204" pitchFamily="34" charset="0"/>
              </a:rPr>
              <a:t>ethernet</a:t>
            </a:r>
            <a:r>
              <a:rPr lang="en-CA" dirty="0" smtClean="0">
                <a:latin typeface="Calibri" panose="020F0502020204030204" pitchFamily="34" charset="0"/>
              </a:rPr>
              <a:t> card (for wired connection) interrupts the OS.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Exit point is  </a:t>
            </a:r>
            <a:r>
              <a:rPr lang="en-CA" i="1" dirty="0" smtClean="0">
                <a:latin typeface="Calibri" panose="020F0502020204030204" pitchFamily="34" charset="0"/>
              </a:rPr>
              <a:t>tcp_v4_recv() </a:t>
            </a:r>
            <a:r>
              <a:rPr lang="en-CA" dirty="0" smtClean="0">
                <a:latin typeface="Calibri" panose="020F0502020204030204" pitchFamily="34" charset="0"/>
              </a:rPr>
              <a:t>function in the transport layer.</a:t>
            </a:r>
            <a:endParaRPr lang="en-CA" i="1" dirty="0" smtClean="0">
              <a:latin typeface="Calibri" panose="020F0502020204030204" pitchFamily="34" charset="0"/>
            </a:endParaRPr>
          </a:p>
          <a:p>
            <a:r>
              <a:rPr lang="en-CA" dirty="0" err="1" smtClean="0">
                <a:latin typeface="Calibri" panose="020F0502020204030204" pitchFamily="34" charset="0"/>
              </a:rPr>
              <a:t>SystemTap</a:t>
            </a:r>
            <a:r>
              <a:rPr lang="en-CA" dirty="0" smtClean="0">
                <a:latin typeface="Calibri" panose="020F0502020204030204" pitchFamily="34" charset="0"/>
              </a:rPr>
              <a:t> script written to probe two points and timestamp them. The difference in timestamps is the processing time.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Aforementioned script was run in parallel with the </a:t>
            </a:r>
            <a:r>
              <a:rPr lang="en-CA" dirty="0" err="1" smtClean="0">
                <a:latin typeface="Calibri" panose="020F0502020204030204" pitchFamily="34" charset="0"/>
              </a:rPr>
              <a:t>netcat</a:t>
            </a:r>
            <a:r>
              <a:rPr lang="en-CA" dirty="0" smtClean="0">
                <a:latin typeface="Calibri" panose="020F0502020204030204" pitchFamily="34" charset="0"/>
              </a:rPr>
              <a:t> tool</a:t>
            </a:r>
            <a:r>
              <a:rPr lang="en-CA" dirty="0">
                <a:latin typeface="Calibri" panose="020F0502020204030204" pitchFamily="34" charset="0"/>
              </a:rPr>
              <a:t> (generates </a:t>
            </a:r>
            <a:r>
              <a:rPr lang="en-CA" dirty="0" smtClean="0">
                <a:latin typeface="Calibri" panose="020F0502020204030204" pitchFamily="34" charset="0"/>
              </a:rPr>
              <a:t>TCP </a:t>
            </a:r>
            <a:r>
              <a:rPr lang="en-CA" dirty="0">
                <a:latin typeface="Calibri" panose="020F0502020204030204" pitchFamily="34" charset="0"/>
              </a:rPr>
              <a:t>traffic)</a:t>
            </a:r>
            <a:r>
              <a:rPr lang="en-CA" dirty="0" smtClean="0">
                <a:latin typeface="Calibri" panose="020F0502020204030204" pitchFamily="34" charset="0"/>
              </a:rPr>
              <a:t> in conjunction with a batch script to repeat the experiment multiple times.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Note: Only IPv4 is being used</a:t>
            </a:r>
          </a:p>
        </p:txBody>
      </p:sp>
    </p:spTree>
    <p:extLst>
      <p:ext uri="{BB962C8B-B14F-4D97-AF65-F5344CB8AC3E}">
        <p14:creationId xmlns:p14="http://schemas.microsoft.com/office/powerpoint/2010/main" val="171716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57987"/>
            <a:ext cx="4608512" cy="651520"/>
          </a:xfrm>
        </p:spPr>
        <p:txBody>
          <a:bodyPr>
            <a:noAutofit/>
          </a:bodyPr>
          <a:lstStyle/>
          <a:p>
            <a:r>
              <a:rPr lang="en-CA" sz="2800" dirty="0" smtClean="0"/>
              <a:t>Analysis - </a:t>
            </a:r>
            <a:r>
              <a:rPr lang="en-CA" sz="2800" dirty="0" smtClean="0">
                <a:latin typeface="Calibri" panose="020F0502020204030204" pitchFamily="34" charset="0"/>
              </a:rPr>
              <a:t> TCP/IP </a:t>
            </a:r>
            <a:r>
              <a:rPr lang="en-CA" sz="2800" dirty="0">
                <a:latin typeface="Calibri" panose="020F0502020204030204" pitchFamily="34" charset="0"/>
              </a:rPr>
              <a:t>Packets End to End</a:t>
            </a:r>
            <a:endParaRPr lang="en-CA" sz="2800" dirty="0"/>
          </a:p>
        </p:txBody>
      </p:sp>
      <p:sp>
        <p:nvSpPr>
          <p:cNvPr id="6" name="Rectangle 5"/>
          <p:cNvSpPr/>
          <p:nvPr/>
        </p:nvSpPr>
        <p:spPr>
          <a:xfrm>
            <a:off x="189756" y="1988840"/>
            <a:ext cx="601997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2800" dirty="0">
                <a:latin typeface="Calibri" panose="020F0502020204030204" pitchFamily="34" charset="0"/>
              </a:rPr>
              <a:t>Statistics	</a:t>
            </a:r>
          </a:p>
          <a:p>
            <a:r>
              <a:rPr lang="en-CA" sz="2800" dirty="0">
                <a:latin typeface="Calibri" panose="020F0502020204030204" pitchFamily="34" charset="0"/>
              </a:rPr>
              <a:t>Raw Average	                 </a:t>
            </a:r>
            <a:r>
              <a:rPr lang="en-CA" sz="2800" dirty="0" smtClean="0">
                <a:latin typeface="Calibri" panose="020F0502020204030204" pitchFamily="34" charset="0"/>
              </a:rPr>
              <a:t>     314.129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Raw Median              	</a:t>
            </a:r>
            <a:r>
              <a:rPr lang="en-CA" sz="2800" dirty="0" smtClean="0">
                <a:latin typeface="Calibri" panose="020F0502020204030204" pitchFamily="34" charset="0"/>
              </a:rPr>
              <a:t>           241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Raw Mode   		</a:t>
            </a:r>
            <a:r>
              <a:rPr lang="en-CA" sz="2800" dirty="0" smtClean="0">
                <a:latin typeface="Calibri" panose="020F0502020204030204" pitchFamily="34" charset="0"/>
              </a:rPr>
              <a:t>                      223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Standard Deviation		314.073</a:t>
            </a:r>
          </a:p>
          <a:p>
            <a:r>
              <a:rPr lang="en-CA" sz="2800" dirty="0">
                <a:latin typeface="Calibri" panose="020F0502020204030204" pitchFamily="34" charset="0"/>
              </a:rPr>
              <a:t>Average Without Outlier	</a:t>
            </a:r>
            <a:r>
              <a:rPr lang="en-CA" sz="2800" dirty="0" smtClean="0">
                <a:latin typeface="Calibri" panose="020F0502020204030204" pitchFamily="34" charset="0"/>
              </a:rPr>
              <a:t>           258.345</a:t>
            </a:r>
            <a:endParaRPr lang="en-CA" sz="2800" dirty="0">
              <a:latin typeface="Calibri" panose="020F0502020204030204" pitchFamily="34" charset="0"/>
            </a:endParaRPr>
          </a:p>
          <a:p>
            <a:r>
              <a:rPr lang="en-CA" sz="2800" dirty="0">
                <a:latin typeface="Calibri" panose="020F0502020204030204" pitchFamily="34" charset="0"/>
              </a:rPr>
              <a:t>Samples                                  	10000</a:t>
            </a:r>
          </a:p>
          <a:p>
            <a:r>
              <a:rPr lang="en-CA" sz="2800" dirty="0">
                <a:latin typeface="Calibri" panose="020F0502020204030204" pitchFamily="34" charset="0"/>
              </a:rPr>
              <a:t>Connection                         	</a:t>
            </a:r>
            <a:r>
              <a:rPr lang="en-CA" sz="2800" dirty="0" smtClean="0">
                <a:latin typeface="Calibri" panose="020F0502020204030204" pitchFamily="34" charset="0"/>
              </a:rPr>
              <a:t>Wired</a:t>
            </a:r>
            <a:endParaRPr lang="en-CA" sz="2800" dirty="0">
              <a:latin typeface="Calibri" panose="020F0502020204030204" pitchFamily="34" charset="0"/>
            </a:endParaRPr>
          </a:p>
          <a:p>
            <a:endParaRPr lang="en-CA" sz="28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6245" y="1988840"/>
            <a:ext cx="5426867" cy="310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2800" dirty="0" smtClean="0">
                <a:latin typeface="Calibri" panose="020F0502020204030204" pitchFamily="34" charset="0"/>
              </a:rPr>
              <a:t>Statistics	</a:t>
            </a:r>
          </a:p>
          <a:p>
            <a:r>
              <a:rPr lang="en-CA" sz="2800" dirty="0" smtClean="0">
                <a:latin typeface="Calibri" panose="020F0502020204030204" pitchFamily="34" charset="0"/>
              </a:rPr>
              <a:t>Raw Average	               20.258</a:t>
            </a:r>
          </a:p>
          <a:p>
            <a:r>
              <a:rPr lang="en-CA" sz="2800" dirty="0" smtClean="0">
                <a:latin typeface="Calibri" panose="020F0502020204030204" pitchFamily="34" charset="0"/>
              </a:rPr>
              <a:t>Raw Median	                          17</a:t>
            </a:r>
          </a:p>
          <a:p>
            <a:r>
              <a:rPr lang="en-CA" sz="2800" dirty="0" smtClean="0">
                <a:latin typeface="Calibri" panose="020F0502020204030204" pitchFamily="34" charset="0"/>
              </a:rPr>
              <a:t>Raw Mode	                          16</a:t>
            </a:r>
          </a:p>
          <a:p>
            <a:r>
              <a:rPr lang="en-CA" sz="2800" dirty="0" smtClean="0">
                <a:latin typeface="Calibri" panose="020F0502020204030204" pitchFamily="34" charset="0"/>
              </a:rPr>
              <a:t>Standard Deviation              8.11</a:t>
            </a:r>
          </a:p>
          <a:p>
            <a:r>
              <a:rPr lang="en-CA" sz="2800" dirty="0" smtClean="0">
                <a:latin typeface="Calibri" panose="020F0502020204030204" pitchFamily="34" charset="0"/>
              </a:rPr>
              <a:t>Samples                                 10000</a:t>
            </a:r>
          </a:p>
          <a:p>
            <a:r>
              <a:rPr lang="en-CA" sz="2800" dirty="0" smtClean="0">
                <a:latin typeface="Calibri" panose="020F0502020204030204" pitchFamily="34" charset="0"/>
              </a:rPr>
              <a:t>Connection                            Wired</a:t>
            </a:r>
            <a:endParaRPr lang="en-CA" sz="2800" dirty="0">
              <a:latin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09257" y="1052736"/>
            <a:ext cx="5417803" cy="756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 smtClean="0"/>
              <a:t>Analysis - </a:t>
            </a:r>
            <a:r>
              <a:rPr lang="en-CA" sz="2800" dirty="0" smtClean="0">
                <a:latin typeface="Calibri" panose="020F0502020204030204" pitchFamily="34" charset="0"/>
              </a:rPr>
              <a:t> TCP/IP Packets Network Layer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90742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60648"/>
            <a:ext cx="9144001" cy="771872"/>
          </a:xfrm>
        </p:spPr>
        <p:txBody>
          <a:bodyPr/>
          <a:lstStyle/>
          <a:p>
            <a:pPr algn="ctr"/>
            <a:r>
              <a:rPr lang="en-CA" dirty="0" smtClean="0"/>
              <a:t>Results - </a:t>
            </a:r>
            <a:r>
              <a:rPr lang="en-CA" dirty="0" smtClean="0">
                <a:latin typeface="Calibri" panose="020F0502020204030204" pitchFamily="34" charset="0"/>
              </a:rPr>
              <a:t> TCP Packets</a:t>
            </a:r>
            <a:endParaRPr lang="en-CA" dirty="0"/>
          </a:p>
        </p:txBody>
      </p:sp>
      <p:pic>
        <p:nvPicPr>
          <p:cNvPr id="1026" name="Picture 2" descr="https://scontent.fyhu1-1.fna.fbcdn.net/hphotos-xlp1/v/t35.0-12/12953122_10209233357901189_334664516_o.png?oh=e8b8de5fdc14a7773d77dc17dd00de38&amp;oe=570828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0" y="1038795"/>
            <a:ext cx="11233248" cy="550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Design Process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10404647" cy="4114801"/>
          </a:xfrm>
        </p:spPr>
        <p:txBody>
          <a:bodyPr>
            <a:normAutofit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Simplest case first considered </a:t>
            </a:r>
          </a:p>
          <a:p>
            <a:pPr lvl="1"/>
            <a:r>
              <a:rPr lang="en-CA" dirty="0" smtClean="0">
                <a:latin typeface="Calibri" panose="020F0502020204030204" pitchFamily="34" charset="0"/>
              </a:rPr>
              <a:t>End to end measurement</a:t>
            </a:r>
          </a:p>
          <a:p>
            <a:pPr lvl="1"/>
            <a:r>
              <a:rPr lang="en-CA" dirty="0" smtClean="0">
                <a:latin typeface="Calibri" panose="020F0502020204030204" pitchFamily="34" charset="0"/>
              </a:rPr>
              <a:t>Wired Connection</a:t>
            </a:r>
          </a:p>
          <a:p>
            <a:pPr lvl="1"/>
            <a:r>
              <a:rPr lang="en-CA" dirty="0" smtClean="0">
                <a:latin typeface="Calibri" panose="020F0502020204030204" pitchFamily="34" charset="0"/>
              </a:rPr>
              <a:t>Same IP generating traffic</a:t>
            </a:r>
          </a:p>
          <a:p>
            <a:pPr lvl="1"/>
            <a:r>
              <a:rPr lang="en-CA" dirty="0" smtClean="0">
                <a:latin typeface="Calibri" panose="020F0502020204030204" pitchFamily="34" charset="0"/>
              </a:rPr>
              <a:t>Packets of only one type generated</a:t>
            </a:r>
            <a:endParaRPr lang="en-CA" dirty="0">
              <a:latin typeface="Calibri" panose="020F0502020204030204" pitchFamily="34" charset="0"/>
            </a:endParaRPr>
          </a:p>
          <a:p>
            <a:pPr marL="223838" lvl="1" indent="-223838">
              <a:spcBef>
                <a:spcPts val="1800"/>
              </a:spcBef>
            </a:pPr>
            <a:r>
              <a:rPr lang="en-CA" sz="2400" dirty="0" smtClean="0">
                <a:latin typeface="Calibri" panose="020F0502020204030204" pitchFamily="34" charset="0"/>
              </a:rPr>
              <a:t>Following experiments will increase in complexity by adding more parameters or combining them in order to account for more realistic scenarios.</a:t>
            </a:r>
          </a:p>
          <a:p>
            <a:pPr marL="223838" lvl="1" indent="-223838">
              <a:spcBef>
                <a:spcPts val="1800"/>
              </a:spcBef>
            </a:pPr>
            <a:r>
              <a:rPr lang="en-CA" sz="2400" dirty="0" smtClean="0">
                <a:latin typeface="Calibri" panose="020F0502020204030204" pitchFamily="34" charset="0"/>
              </a:rPr>
              <a:t>As many real life scenarios as possible will be covered to obtain an extensive set of data to analyze.</a:t>
            </a:r>
            <a:endParaRPr lang="en-CA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9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Future Plans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33" y="1844824"/>
            <a:ext cx="11665296" cy="4114801"/>
          </a:xfrm>
        </p:spPr>
        <p:txBody>
          <a:bodyPr>
            <a:normAutofit/>
          </a:bodyPr>
          <a:lstStyle/>
          <a:p>
            <a:pPr marL="223838" lvl="1" indent="-223838">
              <a:spcBef>
                <a:spcPts val="1800"/>
              </a:spcBef>
            </a:pPr>
            <a:r>
              <a:rPr lang="en-CA" sz="2400" dirty="0" smtClean="0">
                <a:latin typeface="Calibri" panose="020F0502020204030204" pitchFamily="34" charset="0"/>
              </a:rPr>
              <a:t>Divide the timings into smaller fragments to time by layer, function etc. to get a more clear overview of where the packet is spending most of its time.</a:t>
            </a:r>
          </a:p>
          <a:p>
            <a:pPr marL="223838" lvl="1" indent="-223838">
              <a:spcBef>
                <a:spcPts val="1800"/>
              </a:spcBef>
            </a:pPr>
            <a:r>
              <a:rPr lang="en-CA" sz="2400" dirty="0" smtClean="0">
                <a:latin typeface="Calibri" panose="020F0502020204030204" pitchFamily="34" charset="0"/>
              </a:rPr>
              <a:t>Change connections to different types such as wireless and local to conduct experiments.</a:t>
            </a:r>
          </a:p>
          <a:p>
            <a:pPr marL="223838" lvl="1" indent="-223838">
              <a:spcBef>
                <a:spcPts val="1800"/>
              </a:spcBef>
            </a:pPr>
            <a:r>
              <a:rPr lang="en-CA" sz="2400" dirty="0" smtClean="0">
                <a:latin typeface="Calibri" panose="020F0502020204030204" pitchFamily="34" charset="0"/>
              </a:rPr>
              <a:t>Change environment of experiments to include cloud machines and virtualized machines.</a:t>
            </a:r>
          </a:p>
          <a:p>
            <a:pPr marL="223838" lvl="1" indent="-223838">
              <a:spcBef>
                <a:spcPts val="1800"/>
              </a:spcBef>
            </a:pPr>
            <a:r>
              <a:rPr lang="en-CA" sz="2400" dirty="0" smtClean="0">
                <a:latin typeface="Calibri" panose="020F0502020204030204" pitchFamily="34" charset="0"/>
              </a:rPr>
              <a:t>Use real time traffic instead of simulating through </a:t>
            </a:r>
            <a:r>
              <a:rPr lang="en-CA" sz="2400" dirty="0" err="1" smtClean="0">
                <a:latin typeface="Calibri" panose="020F0502020204030204" pitchFamily="34" charset="0"/>
              </a:rPr>
              <a:t>netcat</a:t>
            </a:r>
            <a:r>
              <a:rPr lang="en-CA" sz="2400" dirty="0" smtClean="0">
                <a:latin typeface="Calibri" panose="020F0502020204030204" pitchFamily="34" charset="0"/>
              </a:rPr>
              <a:t>.</a:t>
            </a:r>
          </a:p>
          <a:p>
            <a:pPr marL="223838" lvl="1" indent="-223838">
              <a:spcBef>
                <a:spcPts val="1800"/>
              </a:spcBef>
            </a:pPr>
            <a:r>
              <a:rPr lang="en-CA" sz="2400" dirty="0" smtClean="0">
                <a:latin typeface="Calibri" panose="020F0502020204030204" pitchFamily="34" charset="0"/>
              </a:rPr>
              <a:t>Analyze possible sources of latency within the kernel code that could be avoided.</a:t>
            </a:r>
          </a:p>
          <a:p>
            <a:pPr marL="223838" lvl="1" indent="-223838">
              <a:spcBef>
                <a:spcPts val="1800"/>
              </a:spcBef>
            </a:pPr>
            <a:r>
              <a:rPr lang="en-CA" sz="2400" dirty="0" smtClean="0">
                <a:latin typeface="Calibri" panose="020F0502020204030204" pitchFamily="34" charset="0"/>
              </a:rPr>
              <a:t>If time permits, design ways to reduce/avoid latency.</a:t>
            </a:r>
          </a:p>
          <a:p>
            <a:pPr marL="0" lvl="1" indent="0">
              <a:spcBef>
                <a:spcPts val="1800"/>
              </a:spcBef>
              <a:buNone/>
            </a:pPr>
            <a:endParaRPr lang="en-CA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443" y="-99392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Proposed Timeline</a:t>
            </a:r>
            <a:endParaRPr lang="en-CA" dirty="0">
              <a:latin typeface="Calibri" panose="020F05020202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559736"/>
              </p:ext>
            </p:extLst>
          </p:nvPr>
        </p:nvGraphicFramePr>
        <p:xfrm>
          <a:off x="1547443" y="1484784"/>
          <a:ext cx="10235600" cy="4817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900">
                  <a:extLst>
                    <a:ext uri="{9D8B030D-6E8A-4147-A177-3AD203B41FA5}">
                      <a16:colId xmlns:a16="http://schemas.microsoft.com/office/drawing/2014/main" val="2714434918"/>
                    </a:ext>
                  </a:extLst>
                </a:gridCol>
                <a:gridCol w="2558900">
                  <a:extLst>
                    <a:ext uri="{9D8B030D-6E8A-4147-A177-3AD203B41FA5}">
                      <a16:colId xmlns:a16="http://schemas.microsoft.com/office/drawing/2014/main" val="4175881770"/>
                    </a:ext>
                  </a:extLst>
                </a:gridCol>
                <a:gridCol w="2558900">
                  <a:extLst>
                    <a:ext uri="{9D8B030D-6E8A-4147-A177-3AD203B41FA5}">
                      <a16:colId xmlns:a16="http://schemas.microsoft.com/office/drawing/2014/main" val="382378577"/>
                    </a:ext>
                  </a:extLst>
                </a:gridCol>
                <a:gridCol w="2558900">
                  <a:extLst>
                    <a:ext uri="{9D8B030D-6E8A-4147-A177-3AD203B41FA5}">
                      <a16:colId xmlns:a16="http://schemas.microsoft.com/office/drawing/2014/main" val="159537465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Calibri" panose="020F0502020204030204" pitchFamily="34" charset="0"/>
                        </a:rPr>
                        <a:t>Tasks</a:t>
                      </a:r>
                      <a:endParaRPr lang="en-CA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Calibri" panose="020F0502020204030204" pitchFamily="34" charset="0"/>
                        </a:rPr>
                        <a:t>Start Time</a:t>
                      </a:r>
                      <a:endParaRPr lang="en-CA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Calibri" panose="020F0502020204030204" pitchFamily="34" charset="0"/>
                        </a:rPr>
                        <a:t>End Time</a:t>
                      </a:r>
                      <a:endParaRPr lang="en-CA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>
                          <a:latin typeface="Calibri" panose="020F0502020204030204" pitchFamily="34" charset="0"/>
                        </a:rPr>
                        <a:t>Time Required</a:t>
                      </a:r>
                      <a:endParaRPr lang="en-CA" sz="2800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986367"/>
                  </a:ext>
                </a:extLst>
              </a:tr>
              <a:tr h="61192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Measure</a:t>
                      </a:r>
                      <a:r>
                        <a:rPr lang="en-CA" sz="2000" baseline="0" dirty="0" smtClean="0">
                          <a:latin typeface="Calibri" panose="020F0502020204030204" pitchFamily="34" charset="0"/>
                        </a:rPr>
                        <a:t> Time spent within locations in the kernel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02/09/2016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15/09/2016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2 weeks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19832"/>
                  </a:ext>
                </a:extLst>
              </a:tr>
              <a:tr h="61192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Repeat Experiments with</a:t>
                      </a:r>
                      <a:r>
                        <a:rPr lang="en-CA" sz="2000" baseline="0" dirty="0" smtClean="0">
                          <a:latin typeface="Calibri" panose="020F0502020204030204" pitchFamily="34" charset="0"/>
                        </a:rPr>
                        <a:t> different connection types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16/09/2016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30/09/2016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2 weeks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18488"/>
                  </a:ext>
                </a:extLst>
              </a:tr>
              <a:tr h="61192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Use a cloud,</a:t>
                      </a:r>
                      <a:r>
                        <a:rPr lang="en-CA" sz="2000" baseline="0" dirty="0" smtClean="0">
                          <a:latin typeface="Calibri" panose="020F0502020204030204" pitchFamily="34" charset="0"/>
                        </a:rPr>
                        <a:t> virtualized and local test environment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01/10/2016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31/10/2016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4 weeks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73432"/>
                  </a:ext>
                </a:extLst>
              </a:tr>
              <a:tr h="61192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Data Analysis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01/11/2016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18/11/2016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3 weeks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08767"/>
                  </a:ext>
                </a:extLst>
              </a:tr>
              <a:tr h="611922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Documentation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15/11/2016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08/11/2016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smtClean="0">
                          <a:latin typeface="Calibri" panose="020F0502020204030204" pitchFamily="34" charset="0"/>
                        </a:rPr>
                        <a:t>3 weeks</a:t>
                      </a:r>
                      <a:endParaRPr lang="en-CA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71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44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1340768"/>
            <a:ext cx="9144001" cy="3672408"/>
          </a:xfrm>
        </p:spPr>
        <p:txBody>
          <a:bodyPr>
            <a:normAutofit/>
          </a:bodyPr>
          <a:lstStyle/>
          <a:p>
            <a:pPr algn="ctr"/>
            <a:r>
              <a:rPr lang="en-CA" sz="7200" dirty="0" smtClean="0">
                <a:latin typeface="Calibri" panose="020F0502020204030204" pitchFamily="34" charset="0"/>
              </a:rPr>
              <a:t>Thank you!</a:t>
            </a:r>
            <a:br>
              <a:rPr lang="en-CA" sz="7200" dirty="0" smtClean="0">
                <a:latin typeface="Calibri" panose="020F0502020204030204" pitchFamily="34" charset="0"/>
              </a:rPr>
            </a:br>
            <a:r>
              <a:rPr lang="en-CA" sz="7200" dirty="0" smtClean="0">
                <a:latin typeface="Calibri" panose="020F0502020204030204" pitchFamily="34" charset="0"/>
              </a:rPr>
              <a:t/>
            </a:r>
            <a:br>
              <a:rPr lang="en-CA" sz="7200" dirty="0" smtClean="0">
                <a:latin typeface="Calibri" panose="020F0502020204030204" pitchFamily="34" charset="0"/>
              </a:rPr>
            </a:br>
            <a:r>
              <a:rPr lang="en-CA" sz="5400" dirty="0" smtClean="0">
                <a:latin typeface="Calibri" panose="020F0502020204030204" pitchFamily="34" charset="0"/>
              </a:rPr>
              <a:t>Questions?</a:t>
            </a:r>
            <a:endParaRPr lang="en-CA" sz="7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8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592797"/>
            <a:ext cx="1113205" cy="792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7" y="1421447"/>
            <a:ext cx="895350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42084" y="1153326"/>
            <a:ext cx="111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Calibri" panose="020F0502020204030204" pitchFamily="34" charset="0"/>
              </a:rPr>
              <a:t>Client</a:t>
            </a:r>
            <a:endParaRPr lang="en-CA" sz="24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9786" y="1015998"/>
            <a:ext cx="1113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smtClean="0">
                <a:latin typeface="Calibri" panose="020F0502020204030204" pitchFamily="34" charset="0"/>
              </a:rPr>
              <a:t>Server</a:t>
            </a:r>
            <a:endParaRPr lang="en-CA" sz="2400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98068" y="2492896"/>
            <a:ext cx="1368152" cy="7920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CA" sz="2000" dirty="0" smtClean="0">
                <a:solidFill>
                  <a:schemeClr val="bg1"/>
                </a:solidFill>
              </a:rPr>
              <a:t>Client Functions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02226" y="2492896"/>
            <a:ext cx="1368152" cy="7920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bg1"/>
                </a:solidFill>
              </a:rPr>
              <a:t>Server </a:t>
            </a:r>
            <a:r>
              <a:rPr lang="en-CA" sz="20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98068" y="3797921"/>
            <a:ext cx="1368152" cy="7920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CA" sz="2000" dirty="0" smtClean="0">
                <a:solidFill>
                  <a:schemeClr val="bg1"/>
                </a:solidFill>
              </a:rPr>
              <a:t>Client Functions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02226" y="3839871"/>
            <a:ext cx="1368152" cy="7920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bg1"/>
                </a:solidFill>
              </a:rPr>
              <a:t>Client Functions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98068" y="5148312"/>
            <a:ext cx="1368152" cy="7920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solidFill>
                  <a:schemeClr val="bg1"/>
                </a:solidFill>
              </a:rPr>
              <a:t>Sockets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02226" y="5148312"/>
            <a:ext cx="1368152" cy="79208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bg1"/>
                </a:solidFill>
              </a:rPr>
              <a:t>Sockets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05980" y="4734141"/>
            <a:ext cx="770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>
            <a:off x="3142084" y="3284984"/>
            <a:ext cx="216024" cy="51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Up Arrow 20"/>
          <p:cNvSpPr/>
          <p:nvPr/>
        </p:nvSpPr>
        <p:spPr>
          <a:xfrm>
            <a:off x="4036153" y="3284984"/>
            <a:ext cx="216024" cy="512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Down Arrow 21"/>
          <p:cNvSpPr/>
          <p:nvPr/>
        </p:nvSpPr>
        <p:spPr>
          <a:xfrm>
            <a:off x="3142084" y="4602606"/>
            <a:ext cx="216024" cy="51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Up Arrow 22"/>
          <p:cNvSpPr/>
          <p:nvPr/>
        </p:nvSpPr>
        <p:spPr>
          <a:xfrm>
            <a:off x="4036153" y="4602606"/>
            <a:ext cx="216024" cy="512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Down Arrow 23"/>
          <p:cNvSpPr/>
          <p:nvPr/>
        </p:nvSpPr>
        <p:spPr>
          <a:xfrm>
            <a:off x="8800763" y="3310728"/>
            <a:ext cx="216024" cy="51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Up Arrow 24"/>
          <p:cNvSpPr/>
          <p:nvPr/>
        </p:nvSpPr>
        <p:spPr>
          <a:xfrm>
            <a:off x="7928147" y="3309505"/>
            <a:ext cx="216024" cy="512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Down Arrow 25"/>
          <p:cNvSpPr/>
          <p:nvPr/>
        </p:nvSpPr>
        <p:spPr>
          <a:xfrm>
            <a:off x="8825965" y="4618990"/>
            <a:ext cx="216024" cy="512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Up Arrow 26"/>
          <p:cNvSpPr/>
          <p:nvPr/>
        </p:nvSpPr>
        <p:spPr>
          <a:xfrm>
            <a:off x="7908503" y="4602606"/>
            <a:ext cx="216024" cy="5129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/>
          <p:cNvSpPr txBox="1"/>
          <p:nvPr/>
        </p:nvSpPr>
        <p:spPr>
          <a:xfrm flipH="1">
            <a:off x="2576870" y="3284563"/>
            <a:ext cx="43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1</a:t>
            </a:r>
            <a:endParaRPr lang="en-CA" sz="2800" dirty="0"/>
          </a:p>
        </p:txBody>
      </p:sp>
      <p:sp>
        <p:nvSpPr>
          <p:cNvPr id="29" name="TextBox 28"/>
          <p:cNvSpPr txBox="1"/>
          <p:nvPr/>
        </p:nvSpPr>
        <p:spPr>
          <a:xfrm flipH="1">
            <a:off x="4366219" y="3272467"/>
            <a:ext cx="56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10</a:t>
            </a:r>
            <a:endParaRPr lang="en-CA" sz="2800" dirty="0"/>
          </a:p>
        </p:txBody>
      </p:sp>
      <p:sp>
        <p:nvSpPr>
          <p:cNvPr id="30" name="TextBox 29"/>
          <p:cNvSpPr txBox="1"/>
          <p:nvPr/>
        </p:nvSpPr>
        <p:spPr>
          <a:xfrm flipH="1">
            <a:off x="2547446" y="4734141"/>
            <a:ext cx="43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2</a:t>
            </a:r>
            <a:endParaRPr lang="en-CA" sz="2800" dirty="0"/>
          </a:p>
        </p:txBody>
      </p:sp>
      <p:sp>
        <p:nvSpPr>
          <p:cNvPr id="31" name="TextBox 30"/>
          <p:cNvSpPr txBox="1"/>
          <p:nvPr/>
        </p:nvSpPr>
        <p:spPr>
          <a:xfrm flipH="1">
            <a:off x="4361513" y="4679617"/>
            <a:ext cx="43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7472158" y="3265560"/>
            <a:ext cx="43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9170378" y="3268992"/>
            <a:ext cx="43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7472157" y="4672949"/>
            <a:ext cx="43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9199940" y="4686424"/>
            <a:ext cx="43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7</a:t>
            </a:r>
            <a:endParaRPr lang="en-CA" sz="2800" dirty="0"/>
          </a:p>
        </p:txBody>
      </p:sp>
      <p:sp>
        <p:nvSpPr>
          <p:cNvPr id="36" name="Rectangle 35"/>
          <p:cNvSpPr/>
          <p:nvPr/>
        </p:nvSpPr>
        <p:spPr>
          <a:xfrm>
            <a:off x="2203626" y="4744136"/>
            <a:ext cx="7707209" cy="1565184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ight Arrow 36"/>
          <p:cNvSpPr/>
          <p:nvPr/>
        </p:nvSpPr>
        <p:spPr>
          <a:xfrm>
            <a:off x="4361513" y="5250555"/>
            <a:ext cx="3411151" cy="26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 rot="10800000">
            <a:off x="4361512" y="5603116"/>
            <a:ext cx="3411151" cy="266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 flipH="1">
            <a:off x="5612212" y="4750618"/>
            <a:ext cx="43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3</a:t>
            </a:r>
            <a:endParaRPr lang="en-CA" sz="2800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5611828" y="5710427"/>
            <a:ext cx="43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</a:t>
            </a:r>
          </a:p>
        </p:txBody>
      </p:sp>
      <p:sp>
        <p:nvSpPr>
          <p:cNvPr id="41" name="Title 12"/>
          <p:cNvSpPr>
            <a:spLocks noGrp="1"/>
          </p:cNvSpPr>
          <p:nvPr>
            <p:ph type="title"/>
          </p:nvPr>
        </p:nvSpPr>
        <p:spPr>
          <a:xfrm>
            <a:off x="1773932" y="330390"/>
            <a:ext cx="8871008" cy="736389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Remote Procedure Calls in Linux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54852" y="4941168"/>
            <a:ext cx="1224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latin typeface="Calibri" panose="020F0502020204030204" pitchFamily="34" charset="0"/>
              </a:rPr>
              <a:t>Kernel Space</a:t>
            </a:r>
            <a:endParaRPr lang="en-CA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Project Objectives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Design experiments to measure protocol processing overheads for data packets</a:t>
            </a:r>
          </a:p>
          <a:p>
            <a:r>
              <a:rPr lang="en-CA" dirty="0" smtClean="0"/>
              <a:t>Measure for different types of protocols  - TCP, UDP etc.</a:t>
            </a:r>
          </a:p>
          <a:p>
            <a:r>
              <a:rPr lang="en-CA" dirty="0" smtClean="0"/>
              <a:t>Measure for different types of networking : wired, wireless, local etc.</a:t>
            </a:r>
          </a:p>
          <a:p>
            <a:r>
              <a:rPr lang="en-CA" dirty="0" smtClean="0"/>
              <a:t>Carry out measurements in various environments : bare metal machine, cloud, virtualized environment etc.</a:t>
            </a:r>
          </a:p>
          <a:p>
            <a:r>
              <a:rPr lang="en-CA" dirty="0" smtClean="0"/>
              <a:t>Analyze collected data to find possible improvements for reducing the current latency in accessing remote computers.</a:t>
            </a:r>
          </a:p>
        </p:txBody>
      </p:sp>
    </p:spTree>
    <p:extLst>
      <p:ext uri="{BB962C8B-B14F-4D97-AF65-F5344CB8AC3E}">
        <p14:creationId xmlns:p14="http://schemas.microsoft.com/office/powerpoint/2010/main" val="69500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Main Challenges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latin typeface="Calibri" panose="020F0502020204030204" pitchFamily="34" charset="0"/>
              </a:rPr>
              <a:t>Finding suitable OS and software to be able to track packet activity </a:t>
            </a:r>
            <a:r>
              <a:rPr lang="en-CA" dirty="0" smtClean="0">
                <a:latin typeface="Calibri" panose="020F0502020204030204" pitchFamily="34" charset="0"/>
              </a:rPr>
              <a:t>inside the OS.</a:t>
            </a:r>
            <a:endParaRPr lang="en-CA" dirty="0">
              <a:latin typeface="Calibri" panose="020F0502020204030204" pitchFamily="34" charset="0"/>
            </a:endParaRPr>
          </a:p>
          <a:p>
            <a:r>
              <a:rPr lang="en-CA" dirty="0" smtClean="0">
                <a:latin typeface="Calibri" panose="020F0502020204030204" pitchFamily="34" charset="0"/>
              </a:rPr>
              <a:t>Packet loss occurs even in controlled transmission and reception.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Finding entry and exit points of packet from the Operating System.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Obtaining the detailed path of packet in OS for different protocols.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Accommodating experiments for garbage packets, unexpected transmission and reception.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Controlling transmission and reception when carrying out measurements.</a:t>
            </a:r>
          </a:p>
          <a:p>
            <a:pPr marL="0" indent="0">
              <a:buNone/>
            </a:pPr>
            <a:endParaRPr lang="en-CA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5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Main Constraints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Not all types of OS available for close scrutiny.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Hardware constraints such as available machines and their specifications for experiments.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Software constraints arising from choice of OS for experiment design.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Certain number and types of networks available to test currently.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Adherence to certain standards and protocols in order to simulate real scenarios when generating and receiving traffic.</a:t>
            </a:r>
            <a:endParaRPr lang="en-CA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CA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2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Applications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Data over </a:t>
            </a:r>
            <a:r>
              <a:rPr lang="en-CA" dirty="0" err="1" smtClean="0">
                <a:latin typeface="Calibri" panose="020F0502020204030204" pitchFamily="34" charset="0"/>
              </a:rPr>
              <a:t>WiFi</a:t>
            </a:r>
            <a:endParaRPr lang="en-CA" dirty="0" smtClean="0">
              <a:latin typeface="Calibri" panose="020F0502020204030204" pitchFamily="34" charset="0"/>
            </a:endParaRPr>
          </a:p>
          <a:p>
            <a:r>
              <a:rPr lang="en-CA" dirty="0" smtClean="0">
                <a:latin typeface="Calibri" panose="020F0502020204030204" pitchFamily="34" charset="0"/>
              </a:rPr>
              <a:t>Cloud Computing Practices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Packet Processing Architectures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Encryption/Decryption Techniques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Tethering mobile devices to Personal Computers over local network.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Fog Computing</a:t>
            </a:r>
          </a:p>
        </p:txBody>
      </p:sp>
    </p:spTree>
    <p:extLst>
      <p:ext uri="{BB962C8B-B14F-4D97-AF65-F5344CB8AC3E}">
        <p14:creationId xmlns:p14="http://schemas.microsoft.com/office/powerpoint/2010/main" val="25450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Progress This Semester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Operating System and physical machine configured and set up for project.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Linux kernel studied extensively to gain a better understanding of how packets are processed within. </a:t>
            </a:r>
          </a:p>
          <a:p>
            <a:r>
              <a:rPr lang="en-CA" dirty="0" err="1" smtClean="0">
                <a:latin typeface="Calibri" panose="020F0502020204030204" pitchFamily="34" charset="0"/>
              </a:rPr>
              <a:t>SystemTap</a:t>
            </a:r>
            <a:r>
              <a:rPr lang="en-CA" dirty="0" smtClean="0">
                <a:latin typeface="Calibri" panose="020F0502020204030204" pitchFamily="34" charset="0"/>
              </a:rPr>
              <a:t> scripting learned in order to monitor and access kernel.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End-to-end processing times measured through </a:t>
            </a:r>
            <a:r>
              <a:rPr lang="en-CA" dirty="0" err="1" smtClean="0">
                <a:latin typeface="Calibri" panose="020F0502020204030204" pitchFamily="34" charset="0"/>
              </a:rPr>
              <a:t>SystemTap</a:t>
            </a:r>
            <a:r>
              <a:rPr lang="en-CA" dirty="0" smtClean="0">
                <a:latin typeface="Calibri" panose="020F0502020204030204" pitchFamily="34" charset="0"/>
              </a:rPr>
              <a:t> Experiments for Transmission Control Protocol (TCP/IP) and User Datagram Protocol (UDP).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Layer by layer processing times in kernel measured.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Several sets of data from bare metal machines on wired networks collected and analyzed. </a:t>
            </a:r>
          </a:p>
        </p:txBody>
      </p:sp>
    </p:spTree>
    <p:extLst>
      <p:ext uri="{BB962C8B-B14F-4D97-AF65-F5344CB8AC3E}">
        <p14:creationId xmlns:p14="http://schemas.microsoft.com/office/powerpoint/2010/main" val="20268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059" y="260648"/>
            <a:ext cx="9144001" cy="1371600"/>
          </a:xfrm>
        </p:spPr>
        <p:txBody>
          <a:bodyPr/>
          <a:lstStyle/>
          <a:p>
            <a:r>
              <a:rPr lang="en-CA" dirty="0" smtClean="0">
                <a:latin typeface="Calibri" panose="020F0502020204030204" pitchFamily="34" charset="0"/>
              </a:rPr>
              <a:t>Design Decisions – Linux Ubuntu 14.04 LTS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Calibri" panose="020F0502020204030204" pitchFamily="34" charset="0"/>
              </a:rPr>
              <a:t>Open source OS with all of source code available.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Linux used in most server networks today.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Driver code available for networking hardware.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Administrator has full control of network increasing management and reliability.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Ubuntu 14.04 LTS tested and proven, user friendly and most widely used distribution.</a:t>
            </a:r>
          </a:p>
          <a:p>
            <a:r>
              <a:rPr lang="en-CA" dirty="0" smtClean="0">
                <a:latin typeface="Calibri" panose="020F0502020204030204" pitchFamily="34" charset="0"/>
              </a:rPr>
              <a:t>Available at no cost.</a:t>
            </a:r>
          </a:p>
        </p:txBody>
      </p:sp>
    </p:spTree>
    <p:extLst>
      <p:ext uri="{BB962C8B-B14F-4D97-AF65-F5344CB8AC3E}">
        <p14:creationId xmlns:p14="http://schemas.microsoft.com/office/powerpoint/2010/main" val="609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gital Blue Tunnel">
    <a:dk1>
      <a:srgbClr val="000000"/>
    </a:dk1>
    <a:lt1>
      <a:sysClr val="window" lastClr="FFFFFF"/>
    </a:lt1>
    <a:dk2>
      <a:srgbClr val="001027"/>
    </a:dk2>
    <a:lt2>
      <a:srgbClr val="C1EBF7"/>
    </a:lt2>
    <a:accent1>
      <a:srgbClr val="56C5FF"/>
    </a:accent1>
    <a:accent2>
      <a:srgbClr val="4BB836"/>
    </a:accent2>
    <a:accent3>
      <a:srgbClr val="F8B004"/>
    </a:accent3>
    <a:accent4>
      <a:srgbClr val="972ACD"/>
    </a:accent4>
    <a:accent5>
      <a:srgbClr val="F86E24"/>
    </a:accent5>
    <a:accent6>
      <a:srgbClr val="DB30C7"/>
    </a:accent6>
    <a:hlink>
      <a:srgbClr val="F8B004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Digital Blue Tunnel">
    <a:dk1>
      <a:srgbClr val="000000"/>
    </a:dk1>
    <a:lt1>
      <a:sysClr val="window" lastClr="FFFFFF"/>
    </a:lt1>
    <a:dk2>
      <a:srgbClr val="001027"/>
    </a:dk2>
    <a:lt2>
      <a:srgbClr val="C1EBF7"/>
    </a:lt2>
    <a:accent1>
      <a:srgbClr val="56C5FF"/>
    </a:accent1>
    <a:accent2>
      <a:srgbClr val="4BB836"/>
    </a:accent2>
    <a:accent3>
      <a:srgbClr val="F8B004"/>
    </a:accent3>
    <a:accent4>
      <a:srgbClr val="972ACD"/>
    </a:accent4>
    <a:accent5>
      <a:srgbClr val="F86E24"/>
    </a:accent5>
    <a:accent6>
      <a:srgbClr val="DB30C7"/>
    </a:accent6>
    <a:hlink>
      <a:srgbClr val="F8B004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1396</Words>
  <Application>Microsoft Office PowerPoint</Application>
  <PresentationFormat>Custom</PresentationFormat>
  <Paragraphs>201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Digital Blue Tunnel 16x9</vt:lpstr>
      <vt:lpstr>Measuring Packet Processing Overheads In the Linux Kernel</vt:lpstr>
      <vt:lpstr>Motivation</vt:lpstr>
      <vt:lpstr>Remote Procedure Calls in Linux</vt:lpstr>
      <vt:lpstr>Project Objectives</vt:lpstr>
      <vt:lpstr>Main Challenges</vt:lpstr>
      <vt:lpstr>Main Constraints</vt:lpstr>
      <vt:lpstr>Applications</vt:lpstr>
      <vt:lpstr>Progress This Semester</vt:lpstr>
      <vt:lpstr>Design Decisions – Linux Ubuntu 14.04 LTS</vt:lpstr>
      <vt:lpstr>Design Decisions – SystemTap</vt:lpstr>
      <vt:lpstr>SystemTap Data Flow</vt:lpstr>
      <vt:lpstr>Sample SystemTap Script</vt:lpstr>
      <vt:lpstr>Output From Sample Script</vt:lpstr>
      <vt:lpstr>Design Decisions – Protocols</vt:lpstr>
      <vt:lpstr>Experiment – UDP Packets End to End</vt:lpstr>
      <vt:lpstr>Experiment – UDP Packets Network Layer</vt:lpstr>
      <vt:lpstr>Experiment – UDP Packets Transport Layer</vt:lpstr>
      <vt:lpstr>Analysis -  UDP Packets End to End</vt:lpstr>
      <vt:lpstr>Analysis - UDP Packets Network Layer</vt:lpstr>
      <vt:lpstr>Results -  UDP Packets</vt:lpstr>
      <vt:lpstr>Experiment – TCP/IP Packets End to End</vt:lpstr>
      <vt:lpstr>Experiment – TCP/IP Packets Network Layer</vt:lpstr>
      <vt:lpstr>Analysis -  TCP/IP Packets End to End</vt:lpstr>
      <vt:lpstr>Results -  TCP Packets</vt:lpstr>
      <vt:lpstr>Design Process</vt:lpstr>
      <vt:lpstr>Future Plans</vt:lpstr>
      <vt:lpstr>Proposed Timeline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2016-03-28T00:24:48Z</dcterms:created>
  <dcterms:modified xsi:type="dcterms:W3CDTF">2016-04-15T18:44:47Z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