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3" r:id="rId4"/>
    <p:sldId id="267" r:id="rId5"/>
    <p:sldId id="268" r:id="rId6"/>
    <p:sldId id="262" r:id="rId7"/>
    <p:sldId id="265" r:id="rId8"/>
    <p:sldId id="259"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AABD-8CE6-FBB8-EED3-D6EDF29F1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CFD27A-0D90-E69D-8530-31F2A4D10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B6B39A-A26D-FFAA-E232-E54EC1869DB4}"/>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5" name="Footer Placeholder 4">
            <a:extLst>
              <a:ext uri="{FF2B5EF4-FFF2-40B4-BE49-F238E27FC236}">
                <a16:creationId xmlns:a16="http://schemas.microsoft.com/office/drawing/2014/main" id="{34AF0704-7142-8014-8537-709F7B804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A6C92-6E34-E6B7-2843-FDCF00571652}"/>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299247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A30A-6C02-4138-AD3A-B7C8361918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DB5C58-8606-B75D-F2FA-D036FC6CF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1E744-CA59-A129-85D7-082D604BBD38}"/>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5" name="Footer Placeholder 4">
            <a:extLst>
              <a:ext uri="{FF2B5EF4-FFF2-40B4-BE49-F238E27FC236}">
                <a16:creationId xmlns:a16="http://schemas.microsoft.com/office/drawing/2014/main" id="{34E1B994-91F3-1CA7-25EC-32AE7D291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CD540-E815-06C3-CE9C-9629832EA94D}"/>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316339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92397-6689-45FB-33F9-63E967A85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AF61F5-DA23-BFD3-9CD5-83A99CB73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B1094-CB8F-D85D-77FE-E34D45DBB060}"/>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5" name="Footer Placeholder 4">
            <a:extLst>
              <a:ext uri="{FF2B5EF4-FFF2-40B4-BE49-F238E27FC236}">
                <a16:creationId xmlns:a16="http://schemas.microsoft.com/office/drawing/2014/main" id="{B1E8E797-B9B1-1D89-6F13-96A7F297A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F2E4A-98D5-8513-AC1D-6A4956FCFB8C}"/>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196362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7466-EC3E-B1B0-4293-B1F7E4D76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31DD1-7BB6-E223-93B8-81C4452DC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4FBE9-CF81-124D-5789-A0E19C643544}"/>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5" name="Footer Placeholder 4">
            <a:extLst>
              <a:ext uri="{FF2B5EF4-FFF2-40B4-BE49-F238E27FC236}">
                <a16:creationId xmlns:a16="http://schemas.microsoft.com/office/drawing/2014/main" id="{99F9FA3E-F7A8-E97F-0C7B-AFBACBA0E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7B3AA-38D5-9C3E-730F-AF9E830456F3}"/>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427677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BF04-285B-9A5E-6CE9-CBFBEBA884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2E92F-1E96-C55F-D020-8D3F50474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398C4-5EB1-C986-5277-6A85692609CB}"/>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5" name="Footer Placeholder 4">
            <a:extLst>
              <a:ext uri="{FF2B5EF4-FFF2-40B4-BE49-F238E27FC236}">
                <a16:creationId xmlns:a16="http://schemas.microsoft.com/office/drawing/2014/main" id="{99B108E8-6494-37DA-424A-305E14249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B1DFF-89D0-9E23-7A2D-F7D5B1B5968A}"/>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372592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D5BF-B674-F65D-CE48-C64F719E3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633ED-8EDD-9A9F-674F-219E175E4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3D2470-C910-C64F-2F84-B9D8CD02C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0531E-9856-661A-836A-E46622A95EF7}"/>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6" name="Footer Placeholder 5">
            <a:extLst>
              <a:ext uri="{FF2B5EF4-FFF2-40B4-BE49-F238E27FC236}">
                <a16:creationId xmlns:a16="http://schemas.microsoft.com/office/drawing/2014/main" id="{1F3F104B-05D9-2041-E853-10CD00BC5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E2439-441F-EA61-CCAD-29DC0482E90B}"/>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60970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1878-AA0A-F7BB-EF41-9592CCCAA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2B3AA-AE59-50AD-0319-955FD8C3B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71353-25B8-7907-CD71-71D573116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025F49-415E-AAE5-BA47-A68565CFD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E0972-BF64-5DC8-CC87-651B48402E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6A07E-58BD-9965-4088-AFE876BC09A8}"/>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8" name="Footer Placeholder 7">
            <a:extLst>
              <a:ext uri="{FF2B5EF4-FFF2-40B4-BE49-F238E27FC236}">
                <a16:creationId xmlns:a16="http://schemas.microsoft.com/office/drawing/2014/main" id="{BD139FEE-47BD-E44E-CD13-30C73D6D25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492386-B8B7-1062-AA99-0254F47132C2}"/>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154614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0EFC-4510-45DB-999A-93194D328F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EB8CA4-4BAF-6896-810B-8A836D6AB617}"/>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4" name="Footer Placeholder 3">
            <a:extLst>
              <a:ext uri="{FF2B5EF4-FFF2-40B4-BE49-F238E27FC236}">
                <a16:creationId xmlns:a16="http://schemas.microsoft.com/office/drawing/2014/main" id="{6FD543D6-4C5F-BB92-8ECA-FD5B781B1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5353CF-1F20-8DEA-B094-6D3427CE3414}"/>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387710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E02562-8296-CC80-889F-A27F01081C29}"/>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3" name="Footer Placeholder 2">
            <a:extLst>
              <a:ext uri="{FF2B5EF4-FFF2-40B4-BE49-F238E27FC236}">
                <a16:creationId xmlns:a16="http://schemas.microsoft.com/office/drawing/2014/main" id="{1C1B7F0E-B5B1-D2FC-C480-3CBBF4FD37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25DF8-1D31-78FD-E6FA-BA9F8406EBB6}"/>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321276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67BC-5DB6-1E63-0CCE-6C4E80E86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D01BB2-411A-38D8-56C8-E1924E35F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81788-9C56-E22B-886E-18191FA07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AC850-074B-979D-9216-A5486C126AF6}"/>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6" name="Footer Placeholder 5">
            <a:extLst>
              <a:ext uri="{FF2B5EF4-FFF2-40B4-BE49-F238E27FC236}">
                <a16:creationId xmlns:a16="http://schemas.microsoft.com/office/drawing/2014/main" id="{25C1C0EB-CC97-43E9-C909-C7B1B7B74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1AE75-6931-F4FF-AB65-B8AED24B8E8F}"/>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66135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138F-BB7D-F42A-835C-D7345AA6A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CC59E7-C2A6-EBD5-2957-12191AA7A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966F6D-8E3F-1B27-C54B-183D244F2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083E8-684D-84CD-3691-4020A682408C}"/>
              </a:ext>
            </a:extLst>
          </p:cNvPr>
          <p:cNvSpPr>
            <a:spLocks noGrp="1"/>
          </p:cNvSpPr>
          <p:nvPr>
            <p:ph type="dt" sz="half" idx="10"/>
          </p:nvPr>
        </p:nvSpPr>
        <p:spPr/>
        <p:txBody>
          <a:bodyPr/>
          <a:lstStyle/>
          <a:p>
            <a:fld id="{D9E467F9-B189-42CD-BC04-BAA47DC03EE7}" type="datetimeFigureOut">
              <a:rPr lang="en-US" smtClean="0"/>
              <a:t>3/20/2024</a:t>
            </a:fld>
            <a:endParaRPr lang="en-US"/>
          </a:p>
        </p:txBody>
      </p:sp>
      <p:sp>
        <p:nvSpPr>
          <p:cNvPr id="6" name="Footer Placeholder 5">
            <a:extLst>
              <a:ext uri="{FF2B5EF4-FFF2-40B4-BE49-F238E27FC236}">
                <a16:creationId xmlns:a16="http://schemas.microsoft.com/office/drawing/2014/main" id="{4695A56D-203C-DBE3-2A12-2D6693399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4FA48-D32A-9CF9-637E-D7838546B9E3}"/>
              </a:ext>
            </a:extLst>
          </p:cNvPr>
          <p:cNvSpPr>
            <a:spLocks noGrp="1"/>
          </p:cNvSpPr>
          <p:nvPr>
            <p:ph type="sldNum" sz="quarter" idx="12"/>
          </p:nvPr>
        </p:nvSpPr>
        <p:spPr/>
        <p:txBody>
          <a:bodyPr/>
          <a:lstStyle/>
          <a:p>
            <a:fld id="{960701DF-A356-4A91-8A46-EE2A0788E30D}" type="slidenum">
              <a:rPr lang="en-US" smtClean="0"/>
              <a:t>‹#›</a:t>
            </a:fld>
            <a:endParaRPr lang="en-US"/>
          </a:p>
        </p:txBody>
      </p:sp>
    </p:spTree>
    <p:extLst>
      <p:ext uri="{BB962C8B-B14F-4D97-AF65-F5344CB8AC3E}">
        <p14:creationId xmlns:p14="http://schemas.microsoft.com/office/powerpoint/2010/main" val="91028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E0D6B-8417-D5AC-E12D-7C3D40614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FF4DA-C930-D557-DEC1-0B98A096D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C19F6-8E2D-2EBD-06AE-5741972EB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67F9-B189-42CD-BC04-BAA47DC03EE7}" type="datetimeFigureOut">
              <a:rPr lang="en-US" smtClean="0"/>
              <a:t>3/20/2024</a:t>
            </a:fld>
            <a:endParaRPr lang="en-US"/>
          </a:p>
        </p:txBody>
      </p:sp>
      <p:sp>
        <p:nvSpPr>
          <p:cNvPr id="5" name="Footer Placeholder 4">
            <a:extLst>
              <a:ext uri="{FF2B5EF4-FFF2-40B4-BE49-F238E27FC236}">
                <a16:creationId xmlns:a16="http://schemas.microsoft.com/office/drawing/2014/main" id="{180321A3-7608-72AB-BBCE-72FCBF761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34E78-61E9-7787-C998-0551C4F29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701DF-A356-4A91-8A46-EE2A0788E30D}" type="slidenum">
              <a:rPr lang="en-US" smtClean="0"/>
              <a:t>‹#›</a:t>
            </a:fld>
            <a:endParaRPr lang="en-US"/>
          </a:p>
        </p:txBody>
      </p:sp>
    </p:spTree>
    <p:extLst>
      <p:ext uri="{BB962C8B-B14F-4D97-AF65-F5344CB8AC3E}">
        <p14:creationId xmlns:p14="http://schemas.microsoft.com/office/powerpoint/2010/main" val="18601415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36D7-8D88-40AC-8C10-AC69E340F991}"/>
              </a:ext>
            </a:extLst>
          </p:cNvPr>
          <p:cNvSpPr>
            <a:spLocks noGrp="1"/>
          </p:cNvSpPr>
          <p:nvPr>
            <p:ph type="ctrTitle"/>
          </p:nvPr>
        </p:nvSpPr>
        <p:spPr>
          <a:xfrm>
            <a:off x="610984" y="329962"/>
            <a:ext cx="10970031" cy="1816880"/>
          </a:xfrm>
        </p:spPr>
        <p:txBody>
          <a:bodyPr>
            <a:normAutofit/>
          </a:bodyPr>
          <a:lstStyle/>
          <a:p>
            <a:r>
              <a:rPr lang="en-US" sz="5400" b="1" dirty="0">
                <a:solidFill>
                  <a:srgbClr val="00B050"/>
                </a:solidFill>
                <a:latin typeface="+mn-lt"/>
              </a:rPr>
              <a:t>IOT based Home Automation System</a:t>
            </a:r>
          </a:p>
        </p:txBody>
      </p:sp>
      <p:pic>
        <p:nvPicPr>
          <p:cNvPr id="5" name="Picture 4">
            <a:extLst>
              <a:ext uri="{FF2B5EF4-FFF2-40B4-BE49-F238E27FC236}">
                <a16:creationId xmlns:a16="http://schemas.microsoft.com/office/drawing/2014/main" id="{ACFF3DED-DE3B-67B8-872A-203A65CCF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244" y="3429000"/>
            <a:ext cx="4663440" cy="3204556"/>
          </a:xfrm>
          <a:prstGeom prst="rect">
            <a:avLst/>
          </a:prstGeom>
        </p:spPr>
      </p:pic>
      <p:sp>
        <p:nvSpPr>
          <p:cNvPr id="7" name="TextBox 6">
            <a:extLst>
              <a:ext uri="{FF2B5EF4-FFF2-40B4-BE49-F238E27FC236}">
                <a16:creationId xmlns:a16="http://schemas.microsoft.com/office/drawing/2014/main" id="{84B88C09-55DB-47B0-0157-50F18738FC3A}"/>
              </a:ext>
            </a:extLst>
          </p:cNvPr>
          <p:cNvSpPr txBox="1"/>
          <p:nvPr/>
        </p:nvSpPr>
        <p:spPr>
          <a:xfrm>
            <a:off x="2048739" y="455124"/>
            <a:ext cx="8094520" cy="523220"/>
          </a:xfrm>
          <a:prstGeom prst="rect">
            <a:avLst/>
          </a:prstGeom>
          <a:noFill/>
        </p:spPr>
        <p:txBody>
          <a:bodyPr wrap="square">
            <a:spAutoFit/>
          </a:bodyPr>
          <a:lstStyle/>
          <a:p>
            <a:r>
              <a:rPr lang="en-US" sz="2800" dirty="0"/>
              <a:t>ECE 544 and ECE 558 </a:t>
            </a:r>
            <a:r>
              <a:rPr lang="en-US" sz="2800" dirty="0">
                <a:solidFill>
                  <a:srgbClr val="FF0000"/>
                </a:solidFill>
              </a:rPr>
              <a:t>Final Project Group </a:t>
            </a:r>
            <a:r>
              <a:rPr lang="en-US" sz="2800" dirty="0"/>
              <a:t>presents…</a:t>
            </a:r>
          </a:p>
        </p:txBody>
      </p:sp>
      <p:sp>
        <p:nvSpPr>
          <p:cNvPr id="8" name="TextBox 7">
            <a:extLst>
              <a:ext uri="{FF2B5EF4-FFF2-40B4-BE49-F238E27FC236}">
                <a16:creationId xmlns:a16="http://schemas.microsoft.com/office/drawing/2014/main" id="{6E1F16BE-0B7B-F37A-FDFA-D73E313E85D0}"/>
              </a:ext>
            </a:extLst>
          </p:cNvPr>
          <p:cNvSpPr txBox="1"/>
          <p:nvPr/>
        </p:nvSpPr>
        <p:spPr>
          <a:xfrm>
            <a:off x="714895" y="2271143"/>
            <a:ext cx="10764980" cy="461665"/>
          </a:xfrm>
          <a:prstGeom prst="rect">
            <a:avLst/>
          </a:prstGeom>
          <a:noFill/>
        </p:spPr>
        <p:txBody>
          <a:bodyPr wrap="square" rtlCol="0">
            <a:spAutoFit/>
          </a:bodyPr>
          <a:lstStyle/>
          <a:p>
            <a:r>
              <a:rPr lang="en-US" sz="2400" b="1" dirty="0">
                <a:solidFill>
                  <a:srgbClr val="0070C0"/>
                </a:solidFill>
              </a:rPr>
              <a:t>TEAM MEMBERS: RAKSHA MAIRPADY, RUTUJA MUTTHA, THANUJA BALABASKARAN</a:t>
            </a:r>
          </a:p>
        </p:txBody>
      </p:sp>
      <p:pic>
        <p:nvPicPr>
          <p:cNvPr id="3" name="Picture 2" descr="CommScope Sentry™ | Making IoT Smart Home Devices Secure with Matter  Security">
            <a:extLst>
              <a:ext uri="{FF2B5EF4-FFF2-40B4-BE49-F238E27FC236}">
                <a16:creationId xmlns:a16="http://schemas.microsoft.com/office/drawing/2014/main" id="{F3ACEDB7-9ED2-112B-CDB8-EB49C8B99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316" y="3428999"/>
            <a:ext cx="5113363" cy="312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10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2BB0F-7391-B1E0-D11A-CB7791A76887}"/>
              </a:ext>
            </a:extLst>
          </p:cNvPr>
          <p:cNvSpPr txBox="1"/>
          <p:nvPr/>
        </p:nvSpPr>
        <p:spPr>
          <a:xfrm>
            <a:off x="654627" y="517759"/>
            <a:ext cx="7175961" cy="1015663"/>
          </a:xfrm>
          <a:prstGeom prst="rect">
            <a:avLst/>
          </a:prstGeom>
          <a:noFill/>
        </p:spPr>
        <p:txBody>
          <a:bodyPr wrap="square">
            <a:spAutoFit/>
          </a:bodyPr>
          <a:lstStyle/>
          <a:p>
            <a:r>
              <a:rPr lang="en-US" sz="6000" b="1" u="sng" dirty="0">
                <a:solidFill>
                  <a:srgbClr val="00B050"/>
                </a:solidFill>
              </a:rPr>
              <a:t>Problem Statement</a:t>
            </a:r>
            <a:r>
              <a:rPr lang="en-US" sz="4000" b="1" u="sng" dirty="0">
                <a:solidFill>
                  <a:srgbClr val="00B050"/>
                </a:solidFill>
              </a:rPr>
              <a:t>:</a:t>
            </a:r>
          </a:p>
        </p:txBody>
      </p:sp>
      <p:sp>
        <p:nvSpPr>
          <p:cNvPr id="5" name="TextBox 4">
            <a:extLst>
              <a:ext uri="{FF2B5EF4-FFF2-40B4-BE49-F238E27FC236}">
                <a16:creationId xmlns:a16="http://schemas.microsoft.com/office/drawing/2014/main" id="{816E3089-7593-AA5C-E77C-BFC197AE461F}"/>
              </a:ext>
            </a:extLst>
          </p:cNvPr>
          <p:cNvSpPr txBox="1"/>
          <p:nvPr/>
        </p:nvSpPr>
        <p:spPr>
          <a:xfrm>
            <a:off x="488372" y="1784248"/>
            <a:ext cx="10974877" cy="3416320"/>
          </a:xfrm>
          <a:prstGeom prst="rect">
            <a:avLst/>
          </a:prstGeom>
          <a:noFill/>
        </p:spPr>
        <p:txBody>
          <a:bodyPr wrap="square">
            <a:spAutoFit/>
          </a:bodyPr>
          <a:lstStyle/>
          <a:p>
            <a:pPr algn="just"/>
            <a:r>
              <a:rPr lang="en-US" sz="3600" dirty="0"/>
              <a:t>The primary goal of this project is to design and implement a scalable and efficient home automation system using FPGA technology and an Android application. The system should allow users to remotely control and monitor home appliances, lighting, and other devices through a user-friendly interface. </a:t>
            </a:r>
          </a:p>
        </p:txBody>
      </p:sp>
    </p:spTree>
    <p:extLst>
      <p:ext uri="{BB962C8B-B14F-4D97-AF65-F5344CB8AC3E}">
        <p14:creationId xmlns:p14="http://schemas.microsoft.com/office/powerpoint/2010/main" val="114738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83E566-9EBC-0D6A-8900-49C7FAD2EBB6}"/>
              </a:ext>
            </a:extLst>
          </p:cNvPr>
          <p:cNvSpPr txBox="1"/>
          <p:nvPr/>
        </p:nvSpPr>
        <p:spPr>
          <a:xfrm>
            <a:off x="146958" y="201764"/>
            <a:ext cx="8751818" cy="707886"/>
          </a:xfrm>
          <a:prstGeom prst="rect">
            <a:avLst/>
          </a:prstGeom>
          <a:noFill/>
        </p:spPr>
        <p:txBody>
          <a:bodyPr wrap="square">
            <a:spAutoFit/>
          </a:bodyPr>
          <a:lstStyle/>
          <a:p>
            <a:r>
              <a:rPr lang="en-US" sz="4000" b="1" u="sng" dirty="0">
                <a:solidFill>
                  <a:srgbClr val="00B050"/>
                </a:solidFill>
              </a:rPr>
              <a:t>Features and Functionality:</a:t>
            </a:r>
          </a:p>
        </p:txBody>
      </p:sp>
      <p:sp>
        <p:nvSpPr>
          <p:cNvPr id="4" name="TextBox 3">
            <a:extLst>
              <a:ext uri="{FF2B5EF4-FFF2-40B4-BE49-F238E27FC236}">
                <a16:creationId xmlns:a16="http://schemas.microsoft.com/office/drawing/2014/main" id="{D41A239A-4F57-E7C8-A016-BBD9D49E7E9F}"/>
              </a:ext>
            </a:extLst>
          </p:cNvPr>
          <p:cNvSpPr txBox="1"/>
          <p:nvPr/>
        </p:nvSpPr>
        <p:spPr>
          <a:xfrm>
            <a:off x="271648" y="1242159"/>
            <a:ext cx="12045042" cy="5113644"/>
          </a:xfrm>
          <a:prstGeom prst="rect">
            <a:avLst/>
          </a:prstGeom>
          <a:noFill/>
        </p:spPr>
        <p:txBody>
          <a:bodyPr wrap="square" rtlCol="0">
            <a:spAutoFit/>
          </a:bodyPr>
          <a:lstStyle/>
          <a:p>
            <a:pPr rtl="0" fontAlgn="base">
              <a:lnSpc>
                <a:spcPct val="150000"/>
              </a:lnSpc>
              <a:spcBef>
                <a:spcPts val="120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Initialize the </a:t>
            </a:r>
            <a:r>
              <a:rPr lang="en-US" sz="2000" b="0" i="0" u="none" strike="noStrike" dirty="0" err="1">
                <a:solidFill>
                  <a:srgbClr val="000000"/>
                </a:solidFill>
                <a:effectLst/>
                <a:latin typeface="Arial" panose="020B0604020202020204" pitchFamily="34" charset="0"/>
              </a:rPr>
              <a:t>Nexys</a:t>
            </a:r>
            <a:r>
              <a:rPr lang="en-US" sz="2000" b="0" i="0" u="none" strike="noStrike" dirty="0">
                <a:solidFill>
                  <a:srgbClr val="000000"/>
                </a:solidFill>
                <a:effectLst/>
                <a:latin typeface="Arial" panose="020B0604020202020204" pitchFamily="34" charset="0"/>
              </a:rPr>
              <a:t> A7 FPGA board and set up the Control with Android Application (</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 )</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Establishment of connection between MQTT and ESP32(</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 ).</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Establishment of connection between ESP32 and FPGA (</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 Interfacing MPU 6050 sensor to FPGA for temperature measurement .(</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Interfacing the FAN to ESP32 which turns when the user turns it on via App.(</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 )</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Interfacing </a:t>
            </a:r>
            <a:r>
              <a:rPr lang="en-US" sz="2000" b="0" i="0" u="none" strike="noStrike" dirty="0" err="1">
                <a:solidFill>
                  <a:srgbClr val="000000"/>
                </a:solidFill>
                <a:effectLst/>
                <a:latin typeface="Arial" panose="020B0604020202020204" pitchFamily="34" charset="0"/>
              </a:rPr>
              <a:t>Stepper_motor_one</a:t>
            </a:r>
            <a:r>
              <a:rPr lang="en-US" sz="2000" dirty="0">
                <a:solidFill>
                  <a:srgbClr val="000000"/>
                </a:solidFill>
                <a:latin typeface="Arial" panose="020B0604020202020204" pitchFamily="34" charset="0"/>
              </a:rPr>
              <a:t>, </a:t>
            </a:r>
            <a:r>
              <a:rPr lang="en-US" sz="2000" b="0" i="0" u="none" strike="noStrike" dirty="0">
                <a:solidFill>
                  <a:srgbClr val="000000"/>
                </a:solidFill>
                <a:effectLst/>
                <a:latin typeface="Arial" panose="020B0604020202020204" pitchFamily="34" charset="0"/>
              </a:rPr>
              <a:t>to the FPGA  which is controlled via ESP32 from the app for Opening/Closing doors  of living room.(</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 )</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Interfacing </a:t>
            </a:r>
            <a:r>
              <a:rPr lang="en-US" sz="2000" b="0" i="0" u="none" strike="noStrike" dirty="0" err="1">
                <a:solidFill>
                  <a:srgbClr val="000000"/>
                </a:solidFill>
                <a:effectLst/>
                <a:latin typeface="Arial" panose="020B0604020202020204" pitchFamily="34" charset="0"/>
              </a:rPr>
              <a:t>Stepper_motor_two</a:t>
            </a:r>
            <a:r>
              <a:rPr lang="en-US" sz="2000" b="0" i="0" u="none" strike="noStrike" dirty="0">
                <a:solidFill>
                  <a:srgbClr val="000000"/>
                </a:solidFill>
                <a:effectLst/>
                <a:latin typeface="Arial" panose="020B0604020202020204" pitchFamily="34" charset="0"/>
              </a:rPr>
              <a:t> and </a:t>
            </a:r>
            <a:r>
              <a:rPr lang="en-US" sz="2000" b="0" i="0" u="none" strike="noStrike" dirty="0" err="1">
                <a:solidFill>
                  <a:srgbClr val="000000"/>
                </a:solidFill>
                <a:effectLst/>
                <a:latin typeface="Arial" panose="020B0604020202020204" pitchFamily="34" charset="0"/>
              </a:rPr>
              <a:t>Stepper_motor_three</a:t>
            </a:r>
            <a:r>
              <a:rPr lang="en-US" sz="2000" b="0" i="0" u="none" strike="noStrike" dirty="0">
                <a:solidFill>
                  <a:srgbClr val="000000"/>
                </a:solidFill>
                <a:effectLst/>
                <a:latin typeface="Arial" panose="020B0604020202020204" pitchFamily="34" charset="0"/>
              </a:rPr>
              <a:t> to the FPGA  which is controlled via ESP32 from the app for  Opening/Closing curtains  and door of room.(</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 </a:t>
            </a:r>
          </a:p>
        </p:txBody>
      </p:sp>
    </p:spTree>
    <p:extLst>
      <p:ext uri="{BB962C8B-B14F-4D97-AF65-F5344CB8AC3E}">
        <p14:creationId xmlns:p14="http://schemas.microsoft.com/office/powerpoint/2010/main" val="100501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869F66-025D-643D-AC84-F34988836EC5}"/>
              </a:ext>
            </a:extLst>
          </p:cNvPr>
          <p:cNvSpPr txBox="1"/>
          <p:nvPr/>
        </p:nvSpPr>
        <p:spPr>
          <a:xfrm>
            <a:off x="146956" y="859066"/>
            <a:ext cx="12045043" cy="5690725"/>
          </a:xfrm>
          <a:prstGeom prst="rect">
            <a:avLst/>
          </a:prstGeom>
          <a:noFill/>
        </p:spPr>
        <p:txBody>
          <a:bodyPr wrap="square">
            <a:spAutoFit/>
          </a:bodyPr>
          <a:lstStyle/>
          <a:p>
            <a:pPr rtl="0" fontAlgn="base">
              <a:lnSpc>
                <a:spcPct val="150000"/>
              </a:lnSpc>
              <a:spcBef>
                <a:spcPts val="0"/>
              </a:spcBef>
              <a:spcAft>
                <a:spcPts val="0"/>
              </a:spcAft>
            </a:pPr>
            <a:r>
              <a:rPr lang="en-US" sz="2500" b="0" i="0" u="none" strike="noStrike" dirty="0">
                <a:solidFill>
                  <a:srgbClr val="000000"/>
                </a:solidFill>
                <a:effectLst/>
                <a:latin typeface="Arial" panose="020B0604020202020204" pitchFamily="34" charset="0"/>
              </a:rPr>
              <a:t>8.</a:t>
            </a:r>
            <a:r>
              <a:rPr lang="en-US" sz="2000" b="0" i="0" u="none" strike="noStrike" dirty="0">
                <a:solidFill>
                  <a:srgbClr val="000000"/>
                </a:solidFill>
                <a:effectLst/>
                <a:latin typeface="Arial" panose="020B0604020202020204" pitchFamily="34" charset="0"/>
              </a:rPr>
              <a:t>Turning OFF/ON mini bulbs  using relay ,installed in different living areas using Android App.</a:t>
            </a:r>
          </a:p>
          <a:p>
            <a:pPr rtl="0" fontAlgn="base">
              <a:lnSpc>
                <a:spcPct val="150000"/>
              </a:lnSpc>
              <a:spcBef>
                <a:spcPts val="0"/>
              </a:spcBef>
              <a:spcAft>
                <a:spcPts val="0"/>
              </a:spcAft>
            </a:pPr>
            <a:r>
              <a:rPr lang="en-US" sz="2000" b="0" i="0" u="none" strike="noStrike" dirty="0">
                <a:solidFill>
                  <a:srgbClr val="000000"/>
                </a:solidFill>
                <a:effectLst/>
                <a:latin typeface="Arial" panose="020B0604020202020204" pitchFamily="34" charset="0"/>
              </a:rPr>
              <a:t>(</a:t>
            </a:r>
            <a:r>
              <a:rPr lang="en-US" sz="2000" b="1" i="0" u="none" strike="noStrike" dirty="0">
                <a:solidFill>
                  <a:srgbClr val="38761D"/>
                </a:solidFill>
                <a:effectLst/>
                <a:latin typeface="Arial" panose="020B0604020202020204" pitchFamily="34" charset="0"/>
              </a:rPr>
              <a:t>Accomplished successfully </a:t>
            </a:r>
            <a:r>
              <a:rPr lang="en-US" sz="2000" b="0" i="0" u="none" strike="noStrike" dirty="0">
                <a:solidFill>
                  <a:srgbClr val="000000"/>
                </a:solidFill>
                <a:effectLst/>
                <a:latin typeface="Arial" panose="020B0604020202020204" pitchFamily="34" charset="0"/>
              </a:rPr>
              <a:t>)</a:t>
            </a:r>
          </a:p>
          <a:p>
            <a:pPr rtl="0" fontAlgn="base">
              <a:lnSpc>
                <a:spcPct val="150000"/>
              </a:lnSpc>
              <a:spcBef>
                <a:spcPts val="0"/>
              </a:spcBef>
              <a:spcAft>
                <a:spcPts val="0"/>
              </a:spcAft>
            </a:pPr>
            <a:r>
              <a:rPr lang="en-US" sz="2000" b="0" i="0" u="none" strike="noStrike" dirty="0">
                <a:solidFill>
                  <a:srgbClr val="000000"/>
                </a:solidFill>
                <a:effectLst/>
                <a:latin typeface="Arial" panose="020B0604020202020204" pitchFamily="34" charset="0"/>
              </a:rPr>
              <a:t>9.Controlling the Garage door using </a:t>
            </a:r>
            <a:r>
              <a:rPr lang="en-US" sz="2000" b="0" i="0" u="none" strike="noStrike" dirty="0" err="1">
                <a:solidFill>
                  <a:srgbClr val="000000"/>
                </a:solidFill>
                <a:effectLst/>
                <a:latin typeface="Arial" panose="020B0604020202020204" pitchFamily="34" charset="0"/>
              </a:rPr>
              <a:t>Stepper_motor_</a:t>
            </a:r>
            <a:r>
              <a:rPr lang="en-US" sz="2000" dirty="0" err="1">
                <a:solidFill>
                  <a:srgbClr val="000000"/>
                </a:solidFill>
                <a:latin typeface="Arial" panose="020B0604020202020204" pitchFamily="34" charset="0"/>
              </a:rPr>
              <a:t>four</a:t>
            </a:r>
            <a:r>
              <a:rPr lang="en-US" sz="2000" b="0" i="0" u="none" strike="noStrike" dirty="0">
                <a:solidFill>
                  <a:srgbClr val="000000"/>
                </a:solidFill>
                <a:effectLst/>
                <a:latin typeface="Arial" panose="020B0604020202020204" pitchFamily="34" charset="0"/>
              </a:rPr>
              <a:t>. (</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a:t>
            </a:r>
          </a:p>
          <a:p>
            <a:pPr rtl="0" fontAlgn="base">
              <a:lnSpc>
                <a:spcPct val="150000"/>
              </a:lnSpc>
              <a:spcBef>
                <a:spcPts val="0"/>
              </a:spcBef>
              <a:spcAft>
                <a:spcPts val="0"/>
              </a:spcAft>
            </a:pPr>
            <a:r>
              <a:rPr lang="en-US" sz="2000" dirty="0">
                <a:solidFill>
                  <a:srgbClr val="000000"/>
                </a:solidFill>
                <a:latin typeface="Arial" panose="020B0604020202020204" pitchFamily="34" charset="0"/>
              </a:rPr>
              <a:t>10. </a:t>
            </a:r>
            <a:r>
              <a:rPr lang="en-US" sz="2000" b="0" i="0" u="none" strike="noStrike" dirty="0">
                <a:solidFill>
                  <a:srgbClr val="000000"/>
                </a:solidFill>
                <a:effectLst/>
                <a:latin typeface="Arial" panose="020B0604020202020204" pitchFamily="34" charset="0"/>
              </a:rPr>
              <a:t>.Controlling the Garden door using </a:t>
            </a:r>
            <a:r>
              <a:rPr lang="en-US" sz="2000" b="0" i="0" u="none" strike="noStrike" dirty="0" err="1">
                <a:solidFill>
                  <a:srgbClr val="000000"/>
                </a:solidFill>
                <a:effectLst/>
                <a:latin typeface="Arial" panose="020B0604020202020204" pitchFamily="34" charset="0"/>
              </a:rPr>
              <a:t>Stepper_motor_</a:t>
            </a:r>
            <a:r>
              <a:rPr lang="en-US" sz="2000" dirty="0" err="1">
                <a:solidFill>
                  <a:srgbClr val="000000"/>
                </a:solidFill>
                <a:latin typeface="Arial" panose="020B0604020202020204" pitchFamily="34" charset="0"/>
              </a:rPr>
              <a:t>five</a:t>
            </a:r>
            <a:r>
              <a:rPr lang="en-US" sz="2000" b="0" i="0" u="none" strike="noStrike" dirty="0">
                <a:solidFill>
                  <a:srgbClr val="000000"/>
                </a:solidFill>
                <a:effectLst/>
                <a:latin typeface="Arial" panose="020B0604020202020204" pitchFamily="34" charset="0"/>
              </a:rPr>
              <a:t>. (</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a:t>
            </a:r>
          </a:p>
          <a:p>
            <a:pPr rtl="0" fontAlgn="base">
              <a:lnSpc>
                <a:spcPct val="150000"/>
              </a:lnSpc>
              <a:spcBef>
                <a:spcPts val="0"/>
              </a:spcBef>
              <a:spcAft>
                <a:spcPts val="0"/>
              </a:spcAft>
            </a:pPr>
            <a:r>
              <a:rPr lang="en-US" sz="2000" b="0" i="0" u="none" strike="noStrike" dirty="0">
                <a:solidFill>
                  <a:srgbClr val="000000"/>
                </a:solidFill>
                <a:effectLst/>
                <a:latin typeface="Arial" panose="020B0604020202020204" pitchFamily="34" charset="0"/>
              </a:rPr>
              <a:t>10.Development of a user friendly application in Android studio using navigation control and fragments to create separate pageviews for each living area as designed in the model. (</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a:t>
            </a:r>
          </a:p>
          <a:p>
            <a:pPr rtl="0">
              <a:lnSpc>
                <a:spcPct val="150000"/>
              </a:lnSpc>
              <a:spcBef>
                <a:spcPts val="1200"/>
              </a:spcBef>
              <a:spcAft>
                <a:spcPts val="1200"/>
              </a:spcAft>
            </a:pPr>
            <a:r>
              <a:rPr lang="en-US" sz="2000" b="1" i="0" u="sng" dirty="0">
                <a:solidFill>
                  <a:srgbClr val="9900FF"/>
                </a:solidFill>
                <a:effectLst/>
                <a:latin typeface="Arial" panose="020B0604020202020204" pitchFamily="34" charset="0"/>
              </a:rPr>
              <a:t>Stretch functionality:</a:t>
            </a:r>
            <a:endParaRPr lang="en-US" sz="2000" b="0" dirty="0">
              <a:effectLst/>
            </a:endParaRPr>
          </a:p>
          <a:p>
            <a:pPr rtl="0" fontAlgn="base">
              <a:lnSpc>
                <a:spcPct val="150000"/>
              </a:lnSpc>
              <a:spcBef>
                <a:spcPts val="120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Setting a </a:t>
            </a:r>
            <a:r>
              <a:rPr lang="en-US" sz="2000" dirty="0">
                <a:solidFill>
                  <a:srgbClr val="000000"/>
                </a:solidFill>
                <a:latin typeface="Arial" panose="020B0604020202020204" pitchFamily="34" charset="0"/>
              </a:rPr>
              <a:t>Smoke </a:t>
            </a:r>
            <a:r>
              <a:rPr lang="en-US" sz="2000" b="0" i="0" u="none" strike="noStrike" dirty="0">
                <a:solidFill>
                  <a:srgbClr val="000000"/>
                </a:solidFill>
                <a:effectLst/>
                <a:latin typeface="Arial" panose="020B0604020202020204" pitchFamily="34" charset="0"/>
              </a:rPr>
              <a:t>alert using a buzzer and MQ2 - smoke sensor and sending an alert to the user via </a:t>
            </a:r>
            <a:r>
              <a:rPr lang="en-US" sz="2000" dirty="0">
                <a:solidFill>
                  <a:srgbClr val="000000"/>
                </a:solidFill>
                <a:latin typeface="Arial" panose="020B0604020202020204" pitchFamily="34" charset="0"/>
              </a:rPr>
              <a:t>MQTT where the message gets displayed in the application</a:t>
            </a:r>
            <a:r>
              <a:rPr lang="en-US" sz="2000" b="0" i="0" u="none" strike="noStrike" dirty="0">
                <a:solidFill>
                  <a:srgbClr val="000000"/>
                </a:solidFill>
                <a:effectLst/>
                <a:latin typeface="Arial" panose="020B0604020202020204" pitchFamily="34" charset="0"/>
              </a:rPr>
              <a:t>. (</a:t>
            </a:r>
            <a:r>
              <a:rPr lang="en-US" sz="2000" b="1" i="0" u="none" strike="noStrike" dirty="0">
                <a:solidFill>
                  <a:srgbClr val="38761D"/>
                </a:solidFill>
                <a:effectLst/>
                <a:latin typeface="Arial" panose="020B0604020202020204" pitchFamily="34" charset="0"/>
              </a:rPr>
              <a:t>Accomplished successfully</a:t>
            </a:r>
            <a:r>
              <a:rPr lang="en-US" sz="2000" b="0" i="0" u="none" strike="noStrike" dirty="0">
                <a:solidFill>
                  <a:srgbClr val="000000"/>
                </a:solidFill>
                <a:effectLst/>
                <a:latin typeface="Arial" panose="020B0604020202020204" pitchFamily="34" charset="0"/>
              </a:rPr>
              <a:t>).</a:t>
            </a:r>
          </a:p>
          <a:p>
            <a:pPr rtl="0" fontAlgn="base">
              <a:lnSpc>
                <a:spcPct val="150000"/>
              </a:lnSpc>
              <a:spcBef>
                <a:spcPts val="0"/>
              </a:spcBef>
              <a:spcAft>
                <a:spcPts val="1200"/>
              </a:spcAft>
              <a:buFont typeface="+mj-lt"/>
              <a:buAutoNum type="arabicPeriod"/>
            </a:pPr>
            <a:r>
              <a:rPr lang="en-US" sz="2000" b="0" i="0" u="none" strike="noStrike" dirty="0">
                <a:solidFill>
                  <a:srgbClr val="000000"/>
                </a:solidFill>
                <a:effectLst/>
                <a:latin typeface="Arial" panose="020B0604020202020204" pitchFamily="34" charset="0"/>
              </a:rPr>
              <a:t>Controlling the plant watering using a moisture sensor and motor. (</a:t>
            </a:r>
            <a:r>
              <a:rPr lang="en-US" sz="2000" b="1" i="0" u="none" strike="noStrike" dirty="0">
                <a:solidFill>
                  <a:srgbClr val="FF0000"/>
                </a:solidFill>
                <a:effectLst/>
                <a:latin typeface="Arial" panose="020B0604020202020204" pitchFamily="34" charset="0"/>
              </a:rPr>
              <a:t>Time was not sufficient to accomplish this</a:t>
            </a:r>
            <a:r>
              <a:rPr lang="en-US" sz="2000" b="0" i="0" u="none" strike="noStrike" dirty="0">
                <a:solidFill>
                  <a:srgbClr val="000000"/>
                </a:solidFill>
                <a:effectLst/>
                <a:latin typeface="Arial" panose="020B0604020202020204" pitchFamily="34" charset="0"/>
              </a:rPr>
              <a:t>).</a:t>
            </a:r>
          </a:p>
        </p:txBody>
      </p:sp>
      <p:sp>
        <p:nvSpPr>
          <p:cNvPr id="5" name="TextBox 4">
            <a:extLst>
              <a:ext uri="{FF2B5EF4-FFF2-40B4-BE49-F238E27FC236}">
                <a16:creationId xmlns:a16="http://schemas.microsoft.com/office/drawing/2014/main" id="{9803C825-BF8A-7AD1-EBFC-0A5A4BFAC06D}"/>
              </a:ext>
            </a:extLst>
          </p:cNvPr>
          <p:cNvSpPr txBox="1"/>
          <p:nvPr/>
        </p:nvSpPr>
        <p:spPr>
          <a:xfrm>
            <a:off x="146957" y="223549"/>
            <a:ext cx="6098720" cy="707886"/>
          </a:xfrm>
          <a:prstGeom prst="rect">
            <a:avLst/>
          </a:prstGeom>
          <a:noFill/>
        </p:spPr>
        <p:txBody>
          <a:bodyPr wrap="square">
            <a:spAutoFit/>
          </a:bodyPr>
          <a:lstStyle/>
          <a:p>
            <a:r>
              <a:rPr lang="en-US" sz="4000" b="1" u="sng" dirty="0">
                <a:solidFill>
                  <a:srgbClr val="00B050"/>
                </a:solidFill>
              </a:rPr>
              <a:t>Features and Functionality:</a:t>
            </a:r>
          </a:p>
        </p:txBody>
      </p:sp>
    </p:spTree>
    <p:extLst>
      <p:ext uri="{BB962C8B-B14F-4D97-AF65-F5344CB8AC3E}">
        <p14:creationId xmlns:p14="http://schemas.microsoft.com/office/powerpoint/2010/main" val="203694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BCBCE2-B9A9-2B44-A90B-301F3BDE5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588" y="1471353"/>
            <a:ext cx="9352511" cy="5095702"/>
          </a:xfrm>
          <a:prstGeom prst="rect">
            <a:avLst/>
          </a:prstGeom>
        </p:spPr>
      </p:pic>
      <p:sp>
        <p:nvSpPr>
          <p:cNvPr id="4" name="TextBox 3">
            <a:extLst>
              <a:ext uri="{FF2B5EF4-FFF2-40B4-BE49-F238E27FC236}">
                <a16:creationId xmlns:a16="http://schemas.microsoft.com/office/drawing/2014/main" id="{E9003D85-8C1B-E635-E257-58704291783F}"/>
              </a:ext>
            </a:extLst>
          </p:cNvPr>
          <p:cNvSpPr txBox="1"/>
          <p:nvPr/>
        </p:nvSpPr>
        <p:spPr>
          <a:xfrm>
            <a:off x="604157" y="158238"/>
            <a:ext cx="6596742" cy="707886"/>
          </a:xfrm>
          <a:prstGeom prst="rect">
            <a:avLst/>
          </a:prstGeom>
          <a:noFill/>
        </p:spPr>
        <p:txBody>
          <a:bodyPr wrap="square" rtlCol="0">
            <a:spAutoFit/>
          </a:bodyPr>
          <a:lstStyle/>
          <a:p>
            <a:r>
              <a:rPr lang="en-US" sz="4000" b="1" u="sng" dirty="0">
                <a:solidFill>
                  <a:srgbClr val="FF0000"/>
                </a:solidFill>
              </a:rPr>
              <a:t>MODEL WORK FLOW </a:t>
            </a:r>
            <a:r>
              <a:rPr lang="en-US" dirty="0"/>
              <a:t>:</a:t>
            </a:r>
          </a:p>
        </p:txBody>
      </p:sp>
    </p:spTree>
    <p:extLst>
      <p:ext uri="{BB962C8B-B14F-4D97-AF65-F5344CB8AC3E}">
        <p14:creationId xmlns:p14="http://schemas.microsoft.com/office/powerpoint/2010/main" val="348940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B1A11-1798-6709-FDDF-BE580FFC2590}"/>
              </a:ext>
            </a:extLst>
          </p:cNvPr>
          <p:cNvSpPr txBox="1"/>
          <p:nvPr/>
        </p:nvSpPr>
        <p:spPr>
          <a:xfrm>
            <a:off x="436416" y="147190"/>
            <a:ext cx="6098720" cy="707886"/>
          </a:xfrm>
          <a:prstGeom prst="rect">
            <a:avLst/>
          </a:prstGeom>
          <a:noFill/>
        </p:spPr>
        <p:txBody>
          <a:bodyPr wrap="square">
            <a:spAutoFit/>
          </a:bodyPr>
          <a:lstStyle/>
          <a:p>
            <a:r>
              <a:rPr lang="en-US" sz="4000" b="1" u="sng" dirty="0">
                <a:solidFill>
                  <a:srgbClr val="FF0000"/>
                </a:solidFill>
              </a:rPr>
              <a:t>MODEL WORK FLOW </a:t>
            </a:r>
            <a:r>
              <a:rPr lang="en-US" sz="4000" dirty="0"/>
              <a:t>:</a:t>
            </a:r>
          </a:p>
        </p:txBody>
      </p:sp>
      <p:pic>
        <p:nvPicPr>
          <p:cNvPr id="5" name="Picture 4">
            <a:extLst>
              <a:ext uri="{FF2B5EF4-FFF2-40B4-BE49-F238E27FC236}">
                <a16:creationId xmlns:a16="http://schemas.microsoft.com/office/drawing/2014/main" id="{59AC2F71-D7CD-6EE3-0E32-3EAC9D640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09" y="1827897"/>
            <a:ext cx="2718163" cy="4996543"/>
          </a:xfrm>
          <a:prstGeom prst="rect">
            <a:avLst/>
          </a:prstGeom>
        </p:spPr>
      </p:pic>
      <p:pic>
        <p:nvPicPr>
          <p:cNvPr id="13" name="Picture 12">
            <a:extLst>
              <a:ext uri="{FF2B5EF4-FFF2-40B4-BE49-F238E27FC236}">
                <a16:creationId xmlns:a16="http://schemas.microsoft.com/office/drawing/2014/main" id="{87D5C339-5092-B706-8E6B-19BF4D6C6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1605" y="1815723"/>
            <a:ext cx="2550150" cy="4996542"/>
          </a:xfrm>
          <a:prstGeom prst="rect">
            <a:avLst/>
          </a:prstGeom>
        </p:spPr>
      </p:pic>
      <p:pic>
        <p:nvPicPr>
          <p:cNvPr id="15" name="Picture 14">
            <a:extLst>
              <a:ext uri="{FF2B5EF4-FFF2-40B4-BE49-F238E27FC236}">
                <a16:creationId xmlns:a16="http://schemas.microsoft.com/office/drawing/2014/main" id="{F3A17FDB-3635-63B7-2797-D7AB0A9EE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612" y="1837112"/>
            <a:ext cx="2718164" cy="4996541"/>
          </a:xfrm>
          <a:prstGeom prst="rect">
            <a:avLst/>
          </a:prstGeom>
        </p:spPr>
      </p:pic>
      <p:sp>
        <p:nvSpPr>
          <p:cNvPr id="16" name="TextBox 15">
            <a:extLst>
              <a:ext uri="{FF2B5EF4-FFF2-40B4-BE49-F238E27FC236}">
                <a16:creationId xmlns:a16="http://schemas.microsoft.com/office/drawing/2014/main" id="{EA6782FB-C812-231A-BC89-92F315CFE637}"/>
              </a:ext>
            </a:extLst>
          </p:cNvPr>
          <p:cNvSpPr txBox="1"/>
          <p:nvPr/>
        </p:nvSpPr>
        <p:spPr>
          <a:xfrm>
            <a:off x="436417" y="784534"/>
            <a:ext cx="11319168" cy="707886"/>
          </a:xfrm>
          <a:prstGeom prst="rect">
            <a:avLst/>
          </a:prstGeom>
          <a:noFill/>
        </p:spPr>
        <p:txBody>
          <a:bodyPr wrap="square" rtlCol="0">
            <a:spAutoFit/>
          </a:bodyPr>
          <a:lstStyle/>
          <a:p>
            <a:r>
              <a:rPr lang="en-US" sz="2000" dirty="0"/>
              <a:t>We've developed an Android application for remote control of various devices. The view pages within the app are designed with colors that match those of the walls in living areas, enhancing user comprehension.</a:t>
            </a:r>
          </a:p>
        </p:txBody>
      </p:sp>
    </p:spTree>
    <p:extLst>
      <p:ext uri="{BB962C8B-B14F-4D97-AF65-F5344CB8AC3E}">
        <p14:creationId xmlns:p14="http://schemas.microsoft.com/office/powerpoint/2010/main" val="218825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FDD6FB-709A-ADA1-16EA-9954243E7654}"/>
              </a:ext>
            </a:extLst>
          </p:cNvPr>
          <p:cNvSpPr txBox="1"/>
          <p:nvPr/>
        </p:nvSpPr>
        <p:spPr>
          <a:xfrm>
            <a:off x="490451" y="116674"/>
            <a:ext cx="6596742" cy="707886"/>
          </a:xfrm>
          <a:prstGeom prst="rect">
            <a:avLst/>
          </a:prstGeom>
          <a:noFill/>
        </p:spPr>
        <p:txBody>
          <a:bodyPr wrap="square" rtlCol="0">
            <a:spAutoFit/>
          </a:bodyPr>
          <a:lstStyle/>
          <a:p>
            <a:r>
              <a:rPr lang="en-US" sz="4000" b="1" u="sng" dirty="0">
                <a:solidFill>
                  <a:srgbClr val="FF0000"/>
                </a:solidFill>
              </a:rPr>
              <a:t>MODEL WORK FLOW </a:t>
            </a:r>
            <a:r>
              <a:rPr lang="en-US" dirty="0"/>
              <a:t>:</a:t>
            </a:r>
          </a:p>
        </p:txBody>
      </p:sp>
      <p:pic>
        <p:nvPicPr>
          <p:cNvPr id="11" name="Picture 10">
            <a:extLst>
              <a:ext uri="{FF2B5EF4-FFF2-40B4-BE49-F238E27FC236}">
                <a16:creationId xmlns:a16="http://schemas.microsoft.com/office/drawing/2014/main" id="{6953E913-F184-D274-DDB0-8FCFB3784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29" y="1210654"/>
            <a:ext cx="2544842" cy="4980819"/>
          </a:xfrm>
          <a:prstGeom prst="rect">
            <a:avLst/>
          </a:prstGeom>
        </p:spPr>
      </p:pic>
      <p:pic>
        <p:nvPicPr>
          <p:cNvPr id="9" name="Picture 8">
            <a:extLst>
              <a:ext uri="{FF2B5EF4-FFF2-40B4-BE49-F238E27FC236}">
                <a16:creationId xmlns:a16="http://schemas.microsoft.com/office/drawing/2014/main" id="{D293C43B-FD50-4497-BB04-E05D97307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729" y="1097827"/>
            <a:ext cx="2544842" cy="4980822"/>
          </a:xfrm>
          <a:prstGeom prst="rect">
            <a:avLst/>
          </a:prstGeom>
        </p:spPr>
      </p:pic>
      <p:pic>
        <p:nvPicPr>
          <p:cNvPr id="7" name="Picture 6">
            <a:extLst>
              <a:ext uri="{FF2B5EF4-FFF2-40B4-BE49-F238E27FC236}">
                <a16:creationId xmlns:a16="http://schemas.microsoft.com/office/drawing/2014/main" id="{F3AADFC1-947D-18B9-A4D6-5E40724E70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315" y="1148757"/>
            <a:ext cx="2544842" cy="4980819"/>
          </a:xfrm>
          <a:prstGeom prst="rect">
            <a:avLst/>
          </a:prstGeom>
        </p:spPr>
      </p:pic>
    </p:spTree>
    <p:extLst>
      <p:ext uri="{BB962C8B-B14F-4D97-AF65-F5344CB8AC3E}">
        <p14:creationId xmlns:p14="http://schemas.microsoft.com/office/powerpoint/2010/main" val="153525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E97AF-2956-5B7A-9FA7-6403B5725289}"/>
              </a:ext>
            </a:extLst>
          </p:cNvPr>
          <p:cNvSpPr txBox="1"/>
          <p:nvPr/>
        </p:nvSpPr>
        <p:spPr>
          <a:xfrm>
            <a:off x="567418" y="697076"/>
            <a:ext cx="6098720" cy="769441"/>
          </a:xfrm>
          <a:prstGeom prst="rect">
            <a:avLst/>
          </a:prstGeom>
          <a:noFill/>
        </p:spPr>
        <p:txBody>
          <a:bodyPr wrap="square">
            <a:spAutoFit/>
          </a:bodyPr>
          <a:lstStyle/>
          <a:p>
            <a:r>
              <a:rPr lang="en-US" sz="4400" b="1" u="sng" dirty="0">
                <a:solidFill>
                  <a:srgbClr val="00B050"/>
                </a:solidFill>
              </a:rPr>
              <a:t>Division of Labor:</a:t>
            </a:r>
          </a:p>
        </p:txBody>
      </p:sp>
      <p:sp>
        <p:nvSpPr>
          <p:cNvPr id="5" name="TextBox 4">
            <a:extLst>
              <a:ext uri="{FF2B5EF4-FFF2-40B4-BE49-F238E27FC236}">
                <a16:creationId xmlns:a16="http://schemas.microsoft.com/office/drawing/2014/main" id="{ACFD5B0C-D66A-035F-D8F2-4B8CAE4E528D}"/>
              </a:ext>
            </a:extLst>
          </p:cNvPr>
          <p:cNvSpPr txBox="1"/>
          <p:nvPr/>
        </p:nvSpPr>
        <p:spPr>
          <a:xfrm>
            <a:off x="567418" y="1659285"/>
            <a:ext cx="10438039" cy="3539430"/>
          </a:xfrm>
          <a:prstGeom prst="rect">
            <a:avLst/>
          </a:prstGeom>
          <a:noFill/>
        </p:spPr>
        <p:txBody>
          <a:bodyPr wrap="square">
            <a:spAutoFit/>
          </a:bodyPr>
          <a:lstStyle/>
          <a:p>
            <a:pPr marL="457200" indent="-457200">
              <a:buFont typeface="Wingdings" panose="05000000000000000000" pitchFamily="2" charset="2"/>
              <a:buChar char="v"/>
            </a:pPr>
            <a:r>
              <a:rPr lang="en-US" sz="3200" dirty="0"/>
              <a:t>Integration of components ( stepper motor, led , </a:t>
            </a:r>
            <a:r>
              <a:rPr lang="en-US" sz="3200" dirty="0" err="1"/>
              <a:t>esp</a:t>
            </a:r>
            <a:r>
              <a:rPr lang="en-US" sz="3200" dirty="0"/>
              <a:t> 32, fan , sensors) to </a:t>
            </a:r>
            <a:r>
              <a:rPr lang="en-US" sz="3200" dirty="0" err="1"/>
              <a:t>Nexys</a:t>
            </a:r>
            <a:r>
              <a:rPr lang="en-US" sz="3200" dirty="0"/>
              <a:t> A7 by Raksha Mairpady</a:t>
            </a:r>
          </a:p>
          <a:p>
            <a:r>
              <a:rPr lang="en-US" sz="3200" dirty="0"/>
              <a:t> </a:t>
            </a:r>
          </a:p>
          <a:p>
            <a:pPr marL="457200" indent="-457200">
              <a:buFont typeface="Wingdings" panose="05000000000000000000" pitchFamily="2" charset="2"/>
              <a:buChar char="v"/>
            </a:pPr>
            <a:r>
              <a:rPr lang="en-US" sz="3200" dirty="0"/>
              <a:t> IP drivers code design for all the sensors and motors by </a:t>
            </a:r>
            <a:r>
              <a:rPr lang="en-US" sz="3200" dirty="0" err="1"/>
              <a:t>Rutuja</a:t>
            </a:r>
            <a:r>
              <a:rPr lang="en-US" sz="3200" dirty="0"/>
              <a:t> </a:t>
            </a:r>
            <a:r>
              <a:rPr lang="en-US" sz="3200" dirty="0" err="1"/>
              <a:t>Muttha</a:t>
            </a:r>
            <a:r>
              <a:rPr lang="en-US" sz="3200" dirty="0"/>
              <a:t> </a:t>
            </a:r>
          </a:p>
          <a:p>
            <a:endParaRPr lang="en-US" sz="3200" dirty="0"/>
          </a:p>
          <a:p>
            <a:pPr marL="457200" indent="-457200">
              <a:buFont typeface="Wingdings" panose="05000000000000000000" pitchFamily="2" charset="2"/>
              <a:buChar char="v"/>
            </a:pPr>
            <a:r>
              <a:rPr lang="en-US" sz="3200" dirty="0"/>
              <a:t>Android app creation By </a:t>
            </a:r>
            <a:r>
              <a:rPr lang="en-US" sz="3200" dirty="0" err="1"/>
              <a:t>Thanuja</a:t>
            </a:r>
            <a:r>
              <a:rPr lang="en-US" sz="3200" dirty="0"/>
              <a:t> </a:t>
            </a:r>
            <a:r>
              <a:rPr lang="en-US" sz="3200" dirty="0" err="1"/>
              <a:t>Balabaskaran</a:t>
            </a:r>
            <a:r>
              <a:rPr lang="en-US" sz="3200" dirty="0"/>
              <a:t>.</a:t>
            </a:r>
          </a:p>
        </p:txBody>
      </p:sp>
    </p:spTree>
    <p:extLst>
      <p:ext uri="{BB962C8B-B14F-4D97-AF65-F5344CB8AC3E}">
        <p14:creationId xmlns:p14="http://schemas.microsoft.com/office/powerpoint/2010/main" val="26634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2D466-3FCA-E7A2-7E6D-3B0E8EE6CBA9}"/>
              </a:ext>
            </a:extLst>
          </p:cNvPr>
          <p:cNvSpPr txBox="1"/>
          <p:nvPr/>
        </p:nvSpPr>
        <p:spPr>
          <a:xfrm>
            <a:off x="548640" y="259480"/>
            <a:ext cx="8478982" cy="477054"/>
          </a:xfrm>
          <a:prstGeom prst="rect">
            <a:avLst/>
          </a:prstGeom>
          <a:noFill/>
        </p:spPr>
        <p:txBody>
          <a:bodyPr wrap="square" rtlCol="0">
            <a:spAutoFit/>
          </a:bodyPr>
          <a:lstStyle/>
          <a:p>
            <a:r>
              <a:rPr lang="en-US" sz="2500" dirty="0">
                <a:solidFill>
                  <a:srgbClr val="FF0000"/>
                </a:solidFill>
              </a:rPr>
              <a:t>PROBLEMS FACED</a:t>
            </a:r>
          </a:p>
        </p:txBody>
      </p:sp>
      <p:sp>
        <p:nvSpPr>
          <p:cNvPr id="3" name="TextBox 2">
            <a:extLst>
              <a:ext uri="{FF2B5EF4-FFF2-40B4-BE49-F238E27FC236}">
                <a16:creationId xmlns:a16="http://schemas.microsoft.com/office/drawing/2014/main" id="{6541AD25-941B-D9C0-2E68-3F95A01DB9CD}"/>
              </a:ext>
            </a:extLst>
          </p:cNvPr>
          <p:cNvSpPr txBox="1"/>
          <p:nvPr/>
        </p:nvSpPr>
        <p:spPr>
          <a:xfrm>
            <a:off x="615142" y="1446415"/>
            <a:ext cx="9634451" cy="1891287"/>
          </a:xfrm>
          <a:prstGeom prst="rect">
            <a:avLst/>
          </a:prstGeom>
          <a:noFill/>
        </p:spPr>
        <p:txBody>
          <a:bodyPr wrap="square" rtlCol="0">
            <a:spAutoFit/>
          </a:bodyPr>
          <a:lstStyle/>
          <a:p>
            <a:pPr marL="342900" indent="-342900">
              <a:lnSpc>
                <a:spcPct val="150000"/>
              </a:lnSpc>
              <a:buAutoNum type="arabicParenR"/>
            </a:pPr>
            <a:r>
              <a:rPr lang="en-US" sz="2000" dirty="0"/>
              <a:t>Connecting MQTT to different fragments was an issue </a:t>
            </a:r>
          </a:p>
          <a:p>
            <a:pPr marL="342900" indent="-342900">
              <a:lnSpc>
                <a:spcPct val="150000"/>
              </a:lnSpc>
              <a:buAutoNum type="arabicParenR"/>
            </a:pPr>
            <a:r>
              <a:rPr lang="en-US" sz="2000" dirty="0"/>
              <a:t>Changing the motor speed as per our required design</a:t>
            </a:r>
          </a:p>
          <a:p>
            <a:pPr marL="342900" indent="-342900">
              <a:lnSpc>
                <a:spcPct val="150000"/>
              </a:lnSpc>
              <a:buAutoNum type="arabicParenR"/>
            </a:pPr>
            <a:r>
              <a:rPr lang="en-US" sz="2000" dirty="0"/>
              <a:t>Integrating everything together</a:t>
            </a:r>
          </a:p>
          <a:p>
            <a:pPr marL="342900" indent="-342900">
              <a:lnSpc>
                <a:spcPct val="150000"/>
              </a:lnSpc>
              <a:buAutoNum type="arabicParenR"/>
            </a:pPr>
            <a:r>
              <a:rPr lang="en-US" sz="2000" dirty="0"/>
              <a:t>We were hardwiring the </a:t>
            </a:r>
            <a:r>
              <a:rPr lang="en-US" sz="2000" dirty="0" err="1"/>
              <a:t>pmods</a:t>
            </a:r>
            <a:r>
              <a:rPr lang="en-US" sz="2000" dirty="0"/>
              <a:t> which was causing some internal issues </a:t>
            </a:r>
            <a:r>
              <a:rPr lang="en-US" dirty="0"/>
              <a:t>. </a:t>
            </a:r>
          </a:p>
        </p:txBody>
      </p:sp>
    </p:spTree>
    <p:extLst>
      <p:ext uri="{BB962C8B-B14F-4D97-AF65-F5344CB8AC3E}">
        <p14:creationId xmlns:p14="http://schemas.microsoft.com/office/powerpoint/2010/main" val="30183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1829</TotalTime>
  <Words>505</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IOT based Home Automation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Home Automation System</dc:title>
  <dc:creator>Raksha Mairpady</dc:creator>
  <cp:lastModifiedBy>Raksha Mairpady</cp:lastModifiedBy>
  <cp:revision>2</cp:revision>
  <dcterms:created xsi:type="dcterms:W3CDTF">2024-03-20T20:19:49Z</dcterms:created>
  <dcterms:modified xsi:type="dcterms:W3CDTF">2024-03-22T03:08:58Z</dcterms:modified>
</cp:coreProperties>
</file>