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64" r:id="rId2"/>
    <p:sldId id="265" r:id="rId3"/>
    <p:sldId id="257" r:id="rId4"/>
    <p:sldId id="266" r:id="rId5"/>
    <p:sldId id="273" r:id="rId6"/>
    <p:sldId id="260" r:id="rId7"/>
    <p:sldId id="263" r:id="rId8"/>
    <p:sldId id="268" r:id="rId9"/>
    <p:sldId id="267" r:id="rId10"/>
    <p:sldId id="258" r:id="rId11"/>
    <p:sldId id="269" r:id="rId12"/>
    <p:sldId id="278" r:id="rId13"/>
    <p:sldId id="271" r:id="rId14"/>
    <p:sldId id="272" r:id="rId15"/>
    <p:sldId id="270" r:id="rId16"/>
    <p:sldId id="277" r:id="rId17"/>
    <p:sldId id="262" r:id="rId18"/>
    <p:sldId id="274" r:id="rId19"/>
    <p:sldId id="261" r:id="rId20"/>
    <p:sldId id="279" r:id="rId21"/>
    <p:sldId id="259" r:id="rId22"/>
    <p:sldId id="280" r:id="rId23"/>
    <p:sldId id="281" r:id="rId24"/>
    <p:sldId id="282" r:id="rId25"/>
    <p:sldId id="283"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184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6C8FE8-4347-4553-A2CE-5913E95C063B}" type="datetimeFigureOut">
              <a:rPr lang="en-US" smtClean="0"/>
              <a:t>1/11/2020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4748E4-3A30-4825-AB4C-C9A768C89CE3}" type="slidenum">
              <a:rPr lang="en-US" smtClean="0"/>
              <a:t>‹#›</a:t>
            </a:fld>
            <a:endParaRPr lang="en-US"/>
          </a:p>
        </p:txBody>
      </p:sp>
    </p:spTree>
    <p:extLst>
      <p:ext uri="{BB962C8B-B14F-4D97-AF65-F5344CB8AC3E}">
        <p14:creationId xmlns:p14="http://schemas.microsoft.com/office/powerpoint/2010/main" val="4202112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4748E4-3A30-4825-AB4C-C9A768C89CE3}" type="slidenum">
              <a:rPr lang="en-US" smtClean="0"/>
              <a:t>11</a:t>
            </a:fld>
            <a:endParaRPr lang="en-US"/>
          </a:p>
        </p:txBody>
      </p:sp>
    </p:spTree>
    <p:extLst>
      <p:ext uri="{BB962C8B-B14F-4D97-AF65-F5344CB8AC3E}">
        <p14:creationId xmlns:p14="http://schemas.microsoft.com/office/powerpoint/2010/main" val="1829086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4748E4-3A30-4825-AB4C-C9A768C89CE3}" type="slidenum">
              <a:rPr lang="en-US" smtClean="0"/>
              <a:t>15</a:t>
            </a:fld>
            <a:endParaRPr lang="en-US"/>
          </a:p>
        </p:txBody>
      </p:sp>
    </p:spTree>
    <p:extLst>
      <p:ext uri="{BB962C8B-B14F-4D97-AF65-F5344CB8AC3E}">
        <p14:creationId xmlns:p14="http://schemas.microsoft.com/office/powerpoint/2010/main" val="3221697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91DEAFE-F12D-4DE0-8773-85F2708F8C64}" type="datetimeFigureOut">
              <a:rPr lang="en-US" smtClean="0"/>
              <a:t>1/11/2020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2AEF01A-DA72-4F45-9A58-F976BEBD72B7}" type="slidenum">
              <a:rPr lang="en-US" smtClean="0"/>
              <a:t>‹#›</a:t>
            </a:fld>
            <a:endParaRPr lang="en-US"/>
          </a:p>
        </p:txBody>
      </p:sp>
    </p:spTree>
  </p:cSld>
  <p:clrMapOvr>
    <a:masterClrMapping/>
  </p:clrMapOvr>
  <p:transition spd="slow" advTm="20000">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91DEAFE-F12D-4DE0-8773-85F2708F8C64}" type="datetimeFigureOut">
              <a:rPr lang="en-US" smtClean="0"/>
              <a:t>1/11/2020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2AEF01A-DA72-4F45-9A58-F976BEBD72B7}" type="slidenum">
              <a:rPr lang="en-US" smtClean="0"/>
              <a:t>‹#›</a:t>
            </a:fld>
            <a:endParaRPr lang="en-US"/>
          </a:p>
        </p:txBody>
      </p:sp>
    </p:spTree>
  </p:cSld>
  <p:clrMapOvr>
    <a:masterClrMapping/>
  </p:clrMapOvr>
  <p:transition spd="slow" advTm="20000">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91DEAFE-F12D-4DE0-8773-85F2708F8C64}" type="datetimeFigureOut">
              <a:rPr lang="en-US" smtClean="0"/>
              <a:t>1/11/2020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2AEF01A-DA72-4F45-9A58-F976BEBD72B7}" type="slidenum">
              <a:rPr lang="en-US" smtClean="0"/>
              <a:t>‹#›</a:t>
            </a:fld>
            <a:endParaRPr lang="en-US"/>
          </a:p>
        </p:txBody>
      </p:sp>
    </p:spTree>
  </p:cSld>
  <p:clrMapOvr>
    <a:masterClrMapping/>
  </p:clrMapOvr>
  <p:transition spd="slow" advTm="20000">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91DEAFE-F12D-4DE0-8773-85F2708F8C64}" type="datetimeFigureOut">
              <a:rPr lang="en-US" smtClean="0"/>
              <a:t>1/11/2020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2AEF01A-DA72-4F45-9A58-F976BEBD72B7}"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advTm="20000">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91DEAFE-F12D-4DE0-8773-85F2708F8C64}" type="datetimeFigureOut">
              <a:rPr lang="en-US" smtClean="0"/>
              <a:t>1/11/2020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2AEF01A-DA72-4F45-9A58-F976BEBD72B7}"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advTm="20000">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91DEAFE-F12D-4DE0-8773-85F2708F8C64}" type="datetimeFigureOut">
              <a:rPr lang="en-US" smtClean="0"/>
              <a:t>1/11/2020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2AEF01A-DA72-4F45-9A58-F976BEBD72B7}"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advTm="20000">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91DEAFE-F12D-4DE0-8773-85F2708F8C64}" type="datetimeFigureOut">
              <a:rPr lang="en-US" smtClean="0"/>
              <a:t>1/11/2020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2AEF01A-DA72-4F45-9A58-F976BEBD72B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spd="slow" advTm="20000">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91DEAFE-F12D-4DE0-8773-85F2708F8C64}" type="datetimeFigureOut">
              <a:rPr lang="en-US" smtClean="0"/>
              <a:t>1/11/2020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2AEF01A-DA72-4F45-9A58-F976BEBD72B7}"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advTm="20000">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91DEAFE-F12D-4DE0-8773-85F2708F8C64}" type="datetimeFigureOut">
              <a:rPr lang="en-US" smtClean="0"/>
              <a:t>1/11/2020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2AEF01A-DA72-4F45-9A58-F976BEBD72B7}" type="slidenum">
              <a:rPr lang="en-US" smtClean="0"/>
              <a:t>‹#›</a:t>
            </a:fld>
            <a:endParaRPr lang="en-US"/>
          </a:p>
        </p:txBody>
      </p:sp>
    </p:spTree>
  </p:cSld>
  <p:clrMapOvr>
    <a:masterClrMapping/>
  </p:clrMapOvr>
  <p:transition spd="slow" advTm="20000">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91DEAFE-F12D-4DE0-8773-85F2708F8C64}" type="datetimeFigureOut">
              <a:rPr lang="en-US" smtClean="0"/>
              <a:t>1/11/2020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2AEF01A-DA72-4F45-9A58-F976BEBD72B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spd="slow" advTm="20000">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91DEAFE-F12D-4DE0-8773-85F2708F8C64}" type="datetimeFigureOut">
              <a:rPr lang="en-US" smtClean="0"/>
              <a:t>1/11/2020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2AEF01A-DA72-4F45-9A58-F976BEBD72B7}"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advTm="20000">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91DEAFE-F12D-4DE0-8773-85F2708F8C64}" type="datetimeFigureOut">
              <a:rPr lang="en-US" smtClean="0"/>
              <a:t>1/11/2020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2AEF01A-DA72-4F45-9A58-F976BEBD72B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advTm="20000">
    <p:cover/>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274638"/>
            <a:ext cx="8839200" cy="1706562"/>
          </a:xfrm>
        </p:spPr>
        <p:style>
          <a:lnRef idx="2">
            <a:schemeClr val="dk1"/>
          </a:lnRef>
          <a:fillRef idx="1">
            <a:schemeClr val="lt1"/>
          </a:fillRef>
          <a:effectRef idx="0">
            <a:schemeClr val="dk1"/>
          </a:effectRef>
          <a:fontRef idx="minor">
            <a:schemeClr val="dk1"/>
          </a:fontRef>
        </p:style>
        <p:txBody>
          <a:bodyPr>
            <a:normAutofit/>
          </a:bodyPr>
          <a:lstStyle/>
          <a:p>
            <a:r>
              <a:rPr lang="en-US" sz="2000" dirty="0">
                <a:effectLst/>
              </a:rPr>
              <a:t>Crime control is an important responsibility/duty of any government, having an efficient system with the most important function being to suppress and control crime to ensure that society is safe and there is public order</a:t>
            </a:r>
            <a:endParaRPr lang="en-US" sz="2000" dirty="0"/>
          </a:p>
        </p:txBody>
      </p:sp>
      <p:pic>
        <p:nvPicPr>
          <p:cNvPr id="4" name="Content Placeholder 3"/>
          <p:cNvPicPr>
            <a:picLocks noGrp="1"/>
          </p:cNvPicPr>
          <p:nvPr>
            <p:ph idx="1"/>
          </p:nvPr>
        </p:nvPicPr>
        <p:blipFill>
          <a:blip r:embed="rId2"/>
          <a:stretch>
            <a:fillRect/>
          </a:stretch>
        </p:blipFill>
        <p:spPr>
          <a:xfrm>
            <a:off x="-76200" y="2445327"/>
            <a:ext cx="9164782" cy="4419600"/>
          </a:xfrm>
          <a:prstGeom prst="rect">
            <a:avLst/>
          </a:prstGeom>
        </p:spPr>
      </p:pic>
      <p:sp>
        <p:nvSpPr>
          <p:cNvPr id="5" name="Rectangle 4"/>
          <p:cNvSpPr/>
          <p:nvPr/>
        </p:nvSpPr>
        <p:spPr>
          <a:xfrm>
            <a:off x="4419600" y="2743200"/>
            <a:ext cx="4114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by: MUWANI ROBSON</a:t>
            </a:r>
            <a:endParaRPr lang="en-US" dirty="0"/>
          </a:p>
        </p:txBody>
      </p:sp>
    </p:spTree>
    <p:extLst>
      <p:ext uri="{BB962C8B-B14F-4D97-AF65-F5344CB8AC3E}">
        <p14:creationId xmlns:p14="http://schemas.microsoft.com/office/powerpoint/2010/main" val="347234911"/>
      </p:ext>
    </p:extLst>
  </p:cSld>
  <p:clrMapOvr>
    <a:masterClrMapping/>
  </p:clrMapOvr>
  <p:transition spd="slow" advTm="20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0600" y="1371600"/>
            <a:ext cx="4038600" cy="3276600"/>
          </a:xfrm>
        </p:spPr>
        <p:style>
          <a:lnRef idx="2">
            <a:schemeClr val="accent5"/>
          </a:lnRef>
          <a:fillRef idx="1">
            <a:schemeClr val="lt1"/>
          </a:fillRef>
          <a:effectRef idx="0">
            <a:schemeClr val="accent5"/>
          </a:effectRef>
          <a:fontRef idx="minor">
            <a:schemeClr val="dk1"/>
          </a:fontRef>
        </p:style>
        <p:txBody>
          <a:bodyPr>
            <a:normAutofit/>
          </a:bodyPr>
          <a:lstStyle/>
          <a:p>
            <a:r>
              <a:rPr lang="en-US" sz="2400" dirty="0">
                <a:latin typeface="Arial Narrow" panose="020B0606020202030204" pitchFamily="34" charset="0"/>
              </a:rPr>
              <a:t>Increase in crime from 2015</a:t>
            </a:r>
          </a:p>
          <a:p>
            <a:r>
              <a:rPr lang="en-US" sz="2400" dirty="0">
                <a:latin typeface="Arial Narrow" panose="020B0606020202030204" pitchFamily="34" charset="0"/>
              </a:rPr>
              <a:t>High crime rate in 2017</a:t>
            </a:r>
          </a:p>
          <a:p>
            <a:r>
              <a:rPr lang="en-US" sz="2400" dirty="0" smtClean="0">
                <a:latin typeface="Arial Narrow" panose="020B0606020202030204" pitchFamily="34" charset="0"/>
              </a:rPr>
              <a:t>General decline </a:t>
            </a:r>
            <a:r>
              <a:rPr lang="en-US" sz="2400" dirty="0">
                <a:latin typeface="Arial Narrow" panose="020B0606020202030204" pitchFamily="34" charset="0"/>
              </a:rPr>
              <a:t>in crime rate </a:t>
            </a:r>
            <a:r>
              <a:rPr lang="en-US" sz="2400" dirty="0" smtClean="0">
                <a:latin typeface="Arial Narrow" panose="020B0606020202030204" pitchFamily="34" charset="0"/>
              </a:rPr>
              <a:t>( 2018)</a:t>
            </a:r>
          </a:p>
          <a:p>
            <a:r>
              <a:rPr lang="en-US" sz="2400" dirty="0" smtClean="0">
                <a:latin typeface="Arial Narrow" panose="020B0606020202030204" pitchFamily="34" charset="0"/>
              </a:rPr>
              <a:t>Level 3 crime high through out the analysis period.</a:t>
            </a:r>
          </a:p>
          <a:p>
            <a:pPr marL="109728" indent="0">
              <a:buNone/>
            </a:pPr>
            <a:endParaRPr lang="en-US" sz="2400" dirty="0">
              <a:latin typeface="Arial Narrow" panose="020B0606020202030204" pitchFamily="34" charset="0"/>
            </a:endParaRPr>
          </a:p>
          <a:p>
            <a:pPr marL="109728" indent="0">
              <a:buNone/>
            </a:pPr>
            <a:endParaRPr lang="en-US" dirty="0"/>
          </a:p>
        </p:txBody>
      </p:sp>
      <p:sp>
        <p:nvSpPr>
          <p:cNvPr id="2" name="Title 1"/>
          <p:cNvSpPr>
            <a:spLocks noGrp="1"/>
          </p:cNvSpPr>
          <p:nvPr>
            <p:ph type="title"/>
          </p:nvPr>
        </p:nvSpPr>
        <p:spPr>
          <a:xfrm>
            <a:off x="457200" y="274638"/>
            <a:ext cx="8229600" cy="792162"/>
          </a:xfrm>
        </p:spPr>
        <p:style>
          <a:lnRef idx="2">
            <a:schemeClr val="accent1"/>
          </a:lnRef>
          <a:fillRef idx="1">
            <a:schemeClr val="lt1"/>
          </a:fillRef>
          <a:effectRef idx="0">
            <a:schemeClr val="accent1"/>
          </a:effectRef>
          <a:fontRef idx="minor">
            <a:schemeClr val="dk1"/>
          </a:fontRef>
        </p:style>
        <p:txBody>
          <a:bodyPr/>
          <a:lstStyle/>
          <a:p>
            <a:pPr algn="ctr"/>
            <a:r>
              <a:rPr lang="en-US" dirty="0" smtClean="0"/>
              <a:t>DATA ANALYSIS</a:t>
            </a:r>
            <a:endParaRPr lang="en-US" dirty="0"/>
          </a:p>
        </p:txBody>
      </p:sp>
      <p:pic>
        <p:nvPicPr>
          <p:cNvPr id="4" name="Picture 3"/>
          <p:cNvPicPr/>
          <p:nvPr/>
        </p:nvPicPr>
        <p:blipFill>
          <a:blip r:embed="rId2"/>
          <a:stretch>
            <a:fillRect/>
          </a:stretch>
        </p:blipFill>
        <p:spPr>
          <a:xfrm>
            <a:off x="76200" y="3657600"/>
            <a:ext cx="4572000" cy="1905000"/>
          </a:xfrm>
          <a:prstGeom prst="rect">
            <a:avLst/>
          </a:prstGeom>
        </p:spPr>
      </p:pic>
      <p:sp>
        <p:nvSpPr>
          <p:cNvPr id="5" name="Right Arrow 4"/>
          <p:cNvSpPr/>
          <p:nvPr/>
        </p:nvSpPr>
        <p:spPr>
          <a:xfrm>
            <a:off x="2895599" y="5562600"/>
            <a:ext cx="1683327"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pic>
        <p:nvPicPr>
          <p:cNvPr id="6" name="Picture 5"/>
          <p:cNvPicPr/>
          <p:nvPr/>
        </p:nvPicPr>
        <p:blipFill>
          <a:blip r:embed="rId3"/>
          <a:stretch>
            <a:fillRect/>
          </a:stretch>
        </p:blipFill>
        <p:spPr>
          <a:xfrm>
            <a:off x="4772890" y="4800600"/>
            <a:ext cx="4142509" cy="1904999"/>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00"/>
            <a:ext cx="46482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542700"/>
      </p:ext>
    </p:extLst>
  </p:cSld>
  <p:clrMapOvr>
    <a:masterClrMapping/>
  </p:clrMapOvr>
  <p:transition spd="slow" advTm="20000">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48200" y="1481328"/>
            <a:ext cx="4038600" cy="3852672"/>
          </a:xfrm>
        </p:spPr>
        <p:style>
          <a:lnRef idx="2">
            <a:schemeClr val="dk1"/>
          </a:lnRef>
          <a:fillRef idx="1">
            <a:schemeClr val="lt1"/>
          </a:fillRef>
          <a:effectRef idx="0">
            <a:schemeClr val="dk1"/>
          </a:effectRef>
          <a:fontRef idx="minor">
            <a:schemeClr val="dk1"/>
          </a:fontRef>
        </p:style>
        <p:txBody>
          <a:bodyPr>
            <a:normAutofit lnSpcReduction="10000"/>
          </a:bodyPr>
          <a:lstStyle/>
          <a:p>
            <a:r>
              <a:rPr lang="en-US" dirty="0">
                <a:latin typeface="Arial Narrow" panose="020B0606020202030204" pitchFamily="34" charset="0"/>
              </a:rPr>
              <a:t>District B2 recorded the highest crime rate, posting 51,272 counts.</a:t>
            </a:r>
          </a:p>
          <a:p>
            <a:r>
              <a:rPr lang="en-US" dirty="0">
                <a:latin typeface="Arial Narrow" panose="020B0606020202030204" pitchFamily="34" charset="0"/>
              </a:rPr>
              <a:t>D4 has the highest level one crime (12,775).</a:t>
            </a:r>
          </a:p>
          <a:p>
            <a:r>
              <a:rPr lang="en-US" dirty="0">
                <a:latin typeface="Arial Narrow" panose="020B0606020202030204" pitchFamily="34" charset="0"/>
              </a:rPr>
              <a:t>B2 and C11 Districts recorded the highest counts of level 2 and 3 crime for the entire period.</a:t>
            </a:r>
          </a:p>
          <a:p>
            <a:endParaRPr lang="en-US" dirty="0"/>
          </a:p>
        </p:txBody>
      </p:sp>
      <p:sp>
        <p:nvSpPr>
          <p:cNvPr id="4"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ctr"/>
            <a:r>
              <a:rPr lang="en-US" dirty="0" smtClean="0"/>
              <a:t>DATA ANALYSIS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96290"/>
            <a:ext cx="4495801" cy="4294909"/>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a:off x="2209800" y="5943600"/>
            <a:ext cx="1451265"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5819774"/>
            <a:ext cx="51054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1703305"/>
      </p:ext>
    </p:extLst>
  </p:cSld>
  <p:clrMapOvr>
    <a:masterClrMapping/>
  </p:clrMapOvr>
  <p:transition spd="slow" advTm="20000">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43400" y="1481328"/>
            <a:ext cx="4343400" cy="2481072"/>
          </a:xfrm>
        </p:spPr>
        <p:style>
          <a:lnRef idx="2">
            <a:schemeClr val="dk1"/>
          </a:lnRef>
          <a:fillRef idx="1">
            <a:schemeClr val="lt1"/>
          </a:fillRef>
          <a:effectRef idx="0">
            <a:schemeClr val="dk1"/>
          </a:effectRef>
          <a:fontRef idx="minor">
            <a:schemeClr val="dk1"/>
          </a:fontRef>
        </p:style>
        <p:txBody>
          <a:bodyPr>
            <a:normAutofit fontScale="92500"/>
          </a:bodyPr>
          <a:lstStyle/>
          <a:p>
            <a:r>
              <a:rPr lang="en-US" dirty="0"/>
              <a:t>More crime on Friday, Thursday and Tuesdays and Wednesdays are also bad days. </a:t>
            </a:r>
          </a:p>
          <a:p>
            <a:r>
              <a:rPr lang="en-US" dirty="0"/>
              <a:t>Sunday is relatively quiet in terms of crime</a:t>
            </a:r>
          </a:p>
          <a:p>
            <a:endParaRPr lang="en-US" dirty="0">
              <a:latin typeface="Arial Narrow" panose="020B0606020202030204" pitchFamily="34" charset="0"/>
            </a:endParaRPr>
          </a:p>
          <a:p>
            <a:endParaRPr lang="en-US" dirty="0"/>
          </a:p>
        </p:txBody>
      </p:sp>
      <p:sp>
        <p:nvSpPr>
          <p:cNvPr id="4"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ctr"/>
            <a:r>
              <a:rPr lang="en-US" dirty="0" smtClean="0"/>
              <a:t>DATA ANALYSIS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4114800" cy="4114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4038600"/>
            <a:ext cx="4419599" cy="175260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2667000" y="6068291"/>
            <a:ext cx="1375065"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5905500"/>
            <a:ext cx="4571998"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2538752"/>
      </p:ext>
    </p:extLst>
  </p:cSld>
  <p:clrMapOvr>
    <a:masterClrMapping/>
  </p:clrMapOvr>
  <p:transition spd="slow" advTm="20000">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38600" y="1481329"/>
            <a:ext cx="4648200" cy="2557272"/>
          </a:xfrm>
        </p:spPr>
        <p:style>
          <a:lnRef idx="2">
            <a:schemeClr val="dk1"/>
          </a:lnRef>
          <a:fillRef idx="1">
            <a:schemeClr val="lt1"/>
          </a:fillRef>
          <a:effectRef idx="0">
            <a:schemeClr val="dk1"/>
          </a:effectRef>
          <a:fontRef idx="minor">
            <a:schemeClr val="dk1"/>
          </a:fontRef>
        </p:style>
        <p:txBody>
          <a:bodyPr/>
          <a:lstStyle/>
          <a:p>
            <a:r>
              <a:rPr lang="en-US" dirty="0">
                <a:latin typeface="Arial Narrow" panose="020B0606020202030204" pitchFamily="34" charset="0"/>
              </a:rPr>
              <a:t>More crime in summer, thus from June to September for all the levels</a:t>
            </a:r>
          </a:p>
          <a:p>
            <a:r>
              <a:rPr lang="en-US" dirty="0">
                <a:latin typeface="Arial Narrow" panose="020B0606020202030204" pitchFamily="34" charset="0"/>
              </a:rPr>
              <a:t>Level 3 crime remains high for all the seasons</a:t>
            </a:r>
          </a:p>
          <a:p>
            <a:endParaRPr lang="en-US" dirty="0"/>
          </a:p>
        </p:txBody>
      </p:sp>
      <p:sp>
        <p:nvSpPr>
          <p:cNvPr id="4"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ctr"/>
            <a:r>
              <a:rPr lang="en-US" dirty="0" smtClean="0"/>
              <a:t>DATA ANALYSIS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3733800" cy="3962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a:off x="2362200" y="5811982"/>
            <a:ext cx="1828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4495800"/>
            <a:ext cx="4629150" cy="177338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9575858"/>
      </p:ext>
    </p:extLst>
  </p:cSld>
  <p:clrMapOvr>
    <a:masterClrMapping/>
  </p:clrMapOvr>
  <p:transition spd="slow" advTm="20000">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57800" y="1481328"/>
            <a:ext cx="3657600" cy="3776472"/>
          </a:xfrm>
        </p:spPr>
        <p:style>
          <a:lnRef idx="2">
            <a:schemeClr val="dk1"/>
          </a:lnRef>
          <a:fillRef idx="1">
            <a:schemeClr val="lt1"/>
          </a:fillRef>
          <a:effectRef idx="0">
            <a:schemeClr val="dk1"/>
          </a:effectRef>
          <a:fontRef idx="minor">
            <a:schemeClr val="dk1"/>
          </a:fontRef>
        </p:style>
        <p:txBody>
          <a:bodyPr>
            <a:normAutofit/>
          </a:bodyPr>
          <a:lstStyle/>
          <a:p>
            <a:r>
              <a:rPr lang="en-US" dirty="0">
                <a:latin typeface="Arial Narrow" panose="020B0606020202030204" pitchFamily="34" charset="0"/>
              </a:rPr>
              <a:t>Increase in crimes committed between 8am to midnight for all levels</a:t>
            </a:r>
          </a:p>
          <a:p>
            <a:r>
              <a:rPr lang="en-US" dirty="0">
                <a:latin typeface="Arial Narrow" panose="020B0606020202030204" pitchFamily="34" charset="0"/>
              </a:rPr>
              <a:t>Highest crime rate from 11am to 7pm for all the </a:t>
            </a:r>
            <a:r>
              <a:rPr lang="en-US" dirty="0" smtClean="0">
                <a:latin typeface="Arial Narrow" panose="020B0606020202030204" pitchFamily="34" charset="0"/>
              </a:rPr>
              <a:t>levels</a:t>
            </a:r>
          </a:p>
          <a:p>
            <a:r>
              <a:rPr lang="en-US" dirty="0" smtClean="0">
                <a:latin typeface="Arial Narrow" panose="020B0606020202030204" pitchFamily="34" charset="0"/>
              </a:rPr>
              <a:t>Low level of crime from midnight to 6am</a:t>
            </a:r>
          </a:p>
          <a:p>
            <a:pPr marL="109728" indent="0">
              <a:buNone/>
            </a:pPr>
            <a:endParaRPr lang="en-US" dirty="0">
              <a:latin typeface="Arial Narrow" panose="020B0606020202030204" pitchFamily="34" charset="0"/>
            </a:endParaRPr>
          </a:p>
          <a:p>
            <a:endParaRPr lang="en-US" dirty="0"/>
          </a:p>
        </p:txBody>
      </p:sp>
      <p:sp>
        <p:nvSpPr>
          <p:cNvPr id="4"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ctr"/>
            <a:r>
              <a:rPr lang="en-US" dirty="0" smtClean="0"/>
              <a:t>DATA ANALYSIS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4876800" cy="3886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2653145" y="5604165"/>
            <a:ext cx="1600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5547448"/>
            <a:ext cx="4419600" cy="115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4174608"/>
      </p:ext>
    </p:extLst>
  </p:cSld>
  <p:clrMapOvr>
    <a:masterClrMapping/>
  </p:clrMapOvr>
  <p:transition spd="slow" advTm="20000">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81600" y="1447801"/>
            <a:ext cx="3581400" cy="3505199"/>
          </a:xfrm>
        </p:spPr>
        <p:style>
          <a:lnRef idx="2">
            <a:schemeClr val="dk1"/>
          </a:lnRef>
          <a:fillRef idx="1">
            <a:schemeClr val="lt1"/>
          </a:fillRef>
          <a:effectRef idx="0">
            <a:schemeClr val="dk1"/>
          </a:effectRef>
          <a:fontRef idx="minor">
            <a:schemeClr val="dk1"/>
          </a:fontRef>
        </p:style>
        <p:txBody>
          <a:bodyPr>
            <a:normAutofit lnSpcReduction="10000"/>
          </a:bodyPr>
          <a:lstStyle/>
          <a:p>
            <a:r>
              <a:rPr lang="en-US" sz="2000" dirty="0" smtClean="0"/>
              <a:t>The most dangerous street is Washington St (14,590 crimes reported)</a:t>
            </a:r>
          </a:p>
          <a:p>
            <a:r>
              <a:rPr lang="en-US" sz="2000" dirty="0" smtClean="0"/>
              <a:t>Blue Hill Av was on second position recording (8,010 crime incidents)</a:t>
            </a:r>
          </a:p>
          <a:p>
            <a:r>
              <a:rPr lang="en-US" sz="2000" dirty="0" smtClean="0"/>
              <a:t>The least on the top ten dangerous was Hyde Park recording(3572 incidents)</a:t>
            </a:r>
            <a:endParaRPr lang="en-US" sz="2000" dirty="0"/>
          </a:p>
        </p:txBody>
      </p:sp>
      <p:sp>
        <p:nvSpPr>
          <p:cNvPr id="4" name="Title 1"/>
          <p:cNvSpPr>
            <a:spLocks noGrp="1"/>
          </p:cNvSpPr>
          <p:nvPr>
            <p:ph type="title"/>
          </p:nvPr>
        </p:nvSpPr>
        <p:spPr>
          <a:xfrm>
            <a:off x="381000" y="228600"/>
            <a:ext cx="8229600" cy="1143000"/>
          </a:xfrm>
        </p:spPr>
        <p:style>
          <a:lnRef idx="2">
            <a:schemeClr val="accent1"/>
          </a:lnRef>
          <a:fillRef idx="1">
            <a:schemeClr val="lt1"/>
          </a:fillRef>
          <a:effectRef idx="0">
            <a:schemeClr val="accent1"/>
          </a:effectRef>
          <a:fontRef idx="minor">
            <a:schemeClr val="dk1"/>
          </a:fontRef>
        </p:style>
        <p:txBody>
          <a:bodyPr/>
          <a:lstStyle/>
          <a:p>
            <a:pPr algn="ctr"/>
            <a:r>
              <a:rPr lang="en-US" dirty="0" smtClean="0"/>
              <a:t>DATA ANALYSIS</a:t>
            </a:r>
            <a:endParaRPr lang="en-US" dirty="0"/>
          </a:p>
        </p:txBody>
      </p:sp>
      <p:sp>
        <p:nvSpPr>
          <p:cNvPr id="3" name="Right Arrow 2"/>
          <p:cNvSpPr/>
          <p:nvPr/>
        </p:nvSpPr>
        <p:spPr>
          <a:xfrm>
            <a:off x="2209800" y="5715000"/>
            <a:ext cx="14478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pic>
        <p:nvPicPr>
          <p:cNvPr id="7" name="Picture 6"/>
          <p:cNvPicPr/>
          <p:nvPr/>
        </p:nvPicPr>
        <p:blipFill>
          <a:blip r:embed="rId3"/>
          <a:stretch>
            <a:fillRect/>
          </a:stretch>
        </p:blipFill>
        <p:spPr>
          <a:xfrm>
            <a:off x="685800" y="3962400"/>
            <a:ext cx="3733800" cy="1447800"/>
          </a:xfrm>
          <a:prstGeom prst="rect">
            <a:avLst/>
          </a:prstGeom>
          <a:ln w="228600" cap="sq" cmpd="thickThin">
            <a:solidFill>
              <a:srgbClr val="000000"/>
            </a:solidFill>
            <a:prstDash val="solid"/>
            <a:miter lim="800000"/>
          </a:ln>
          <a:effectLst>
            <a:innerShdw blurRad="76200">
              <a:srgbClr val="000000"/>
            </a:innerShdw>
          </a:effectLst>
        </p:spPr>
      </p:pic>
      <p:pic>
        <p:nvPicPr>
          <p:cNvPr id="8" name="Picture 7"/>
          <p:cNvPicPr/>
          <p:nvPr/>
        </p:nvPicPr>
        <p:blipFill>
          <a:blip r:embed="rId4"/>
          <a:stretch>
            <a:fillRect/>
          </a:stretch>
        </p:blipFill>
        <p:spPr>
          <a:xfrm>
            <a:off x="304800" y="1526597"/>
            <a:ext cx="4572000" cy="2054803"/>
          </a:xfrm>
          <a:prstGeom prst="rect">
            <a:avLst/>
          </a:prstGeom>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5147691"/>
            <a:ext cx="3810000" cy="148170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0348253"/>
      </p:ext>
    </p:extLst>
  </p:cSld>
  <p:clrMapOvr>
    <a:masterClrMapping/>
  </p:clrMapOvr>
  <p:transition spd="slow" advTm="20000">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0" y="1752600"/>
            <a:ext cx="3505200" cy="3581399"/>
          </a:xfrm>
        </p:spPr>
        <p:style>
          <a:lnRef idx="2">
            <a:schemeClr val="dk1"/>
          </a:lnRef>
          <a:fillRef idx="1">
            <a:schemeClr val="lt1"/>
          </a:fillRef>
          <a:effectRef idx="0">
            <a:schemeClr val="dk1"/>
          </a:effectRef>
          <a:fontRef idx="minor">
            <a:schemeClr val="dk1"/>
          </a:fontRef>
        </p:style>
        <p:txBody>
          <a:bodyPr>
            <a:normAutofit/>
          </a:bodyPr>
          <a:lstStyle/>
          <a:p>
            <a:r>
              <a:rPr lang="en-US" sz="2000" dirty="0" smtClean="0"/>
              <a:t>The most safe streets are: </a:t>
            </a:r>
          </a:p>
          <a:p>
            <a:pPr lvl="1"/>
            <a:r>
              <a:rPr lang="en-US" sz="1400" dirty="0" smtClean="0"/>
              <a:t>WINTHROP</a:t>
            </a:r>
            <a:r>
              <a:rPr lang="en-US" sz="1400" dirty="0"/>
              <a:t>, WINTHROP LN, WINTHROP PD,WIRT ST, WITHROP SIDE </a:t>
            </a:r>
            <a:r>
              <a:rPr lang="en-US" sz="1400" dirty="0" smtClean="0"/>
              <a:t>AIRPOT,</a:t>
            </a:r>
            <a:r>
              <a:rPr lang="en-US" sz="1400" dirty="0"/>
              <a:t> WOLCOTT,WOODBINE,WOODS MULLIN, WOODWARD PL , WORCESTER </a:t>
            </a:r>
            <a:r>
              <a:rPr lang="en-US" sz="1400" dirty="0" smtClean="0"/>
              <a:t>RD.</a:t>
            </a:r>
          </a:p>
          <a:p>
            <a:pPr marL="393192" lvl="1" indent="0">
              <a:buNone/>
            </a:pPr>
            <a:r>
              <a:rPr lang="en-US" sz="1600" dirty="0" smtClean="0"/>
              <a:t>Each of these street recoded a single crime incident for the entire period.</a:t>
            </a:r>
            <a:endParaRPr lang="en-US" sz="1600" dirty="0"/>
          </a:p>
        </p:txBody>
      </p:sp>
      <p:sp>
        <p:nvSpPr>
          <p:cNvPr id="4" name="Title 1"/>
          <p:cNvSpPr>
            <a:spLocks noGrp="1"/>
          </p:cNvSpPr>
          <p:nvPr>
            <p:ph type="title"/>
          </p:nvPr>
        </p:nvSpPr>
        <p:spPr>
          <a:xfrm>
            <a:off x="381000" y="228600"/>
            <a:ext cx="8229600" cy="1143000"/>
          </a:xfrm>
        </p:spPr>
        <p:style>
          <a:lnRef idx="2">
            <a:schemeClr val="accent1"/>
          </a:lnRef>
          <a:fillRef idx="1">
            <a:schemeClr val="lt1"/>
          </a:fillRef>
          <a:effectRef idx="0">
            <a:schemeClr val="accent1"/>
          </a:effectRef>
          <a:fontRef idx="minor">
            <a:schemeClr val="dk1"/>
          </a:fontRef>
        </p:style>
        <p:txBody>
          <a:bodyPr/>
          <a:lstStyle/>
          <a:p>
            <a:pPr algn="ctr"/>
            <a:r>
              <a:rPr lang="en-US" dirty="0" smtClean="0"/>
              <a:t>DATA ANALYSIS</a:t>
            </a:r>
            <a:endParaRPr lang="en-US" dirty="0"/>
          </a:p>
        </p:txBody>
      </p:sp>
      <p:sp>
        <p:nvSpPr>
          <p:cNvPr id="3" name="Right Arrow 2"/>
          <p:cNvSpPr/>
          <p:nvPr/>
        </p:nvSpPr>
        <p:spPr>
          <a:xfrm>
            <a:off x="2648851" y="5701284"/>
            <a:ext cx="14356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5410200"/>
            <a:ext cx="45720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Bevel 4"/>
          <p:cNvSpPr/>
          <p:nvPr/>
        </p:nvSpPr>
        <p:spPr>
          <a:xfrm>
            <a:off x="126206" y="1676400"/>
            <a:ext cx="4750594" cy="35052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940627"/>
            <a:ext cx="1676400" cy="1326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4155" y="2917247"/>
            <a:ext cx="1905000" cy="1349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345523"/>
      </p:ext>
    </p:extLst>
  </p:cSld>
  <p:clrMapOvr>
    <a:masterClrMapping/>
  </p:clrMapOvr>
  <p:transition spd="slow" advTm="20000">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0" y="1481328"/>
            <a:ext cx="4572000" cy="3776472"/>
          </a:xfrm>
        </p:spPr>
        <p:style>
          <a:lnRef idx="2">
            <a:schemeClr val="accent1"/>
          </a:lnRef>
          <a:fillRef idx="1">
            <a:schemeClr val="lt1"/>
          </a:fillRef>
          <a:effectRef idx="0">
            <a:schemeClr val="accent1"/>
          </a:effectRef>
          <a:fontRef idx="minor">
            <a:schemeClr val="dk1"/>
          </a:fontRef>
        </p:style>
        <p:txBody>
          <a:bodyPr>
            <a:normAutofit/>
          </a:bodyPr>
          <a:lstStyle/>
          <a:p>
            <a:r>
              <a:rPr lang="en-US" dirty="0">
                <a:latin typeface="Arial Narrow" panose="020B0606020202030204" pitchFamily="34" charset="0"/>
              </a:rPr>
              <a:t>SICK/INJURED/MEDICAL –recorded the highest (19360 counts), followed by a lot of cases under Investigation(19,180</a:t>
            </a:r>
            <a:r>
              <a:rPr lang="en-US" dirty="0" smtClean="0">
                <a:latin typeface="Arial Narrow" panose="020B0606020202030204" pitchFamily="34" charset="0"/>
              </a:rPr>
              <a:t>).</a:t>
            </a:r>
          </a:p>
          <a:p>
            <a:r>
              <a:rPr lang="en-US" dirty="0" smtClean="0">
                <a:latin typeface="Arial Narrow" panose="020B0606020202030204" pitchFamily="34" charset="0"/>
              </a:rPr>
              <a:t> </a:t>
            </a:r>
            <a:r>
              <a:rPr lang="en-US" dirty="0">
                <a:latin typeface="Arial Narrow" panose="020B0606020202030204" pitchFamily="34" charset="0"/>
              </a:rPr>
              <a:t>the least on the top ten extract was </a:t>
            </a:r>
            <a:r>
              <a:rPr lang="en-US" dirty="0" smtClean="0">
                <a:latin typeface="Arial Narrow" panose="020B0606020202030204" pitchFamily="34" charset="0"/>
              </a:rPr>
              <a:t>LARCENY THEFT </a:t>
            </a:r>
            <a:r>
              <a:rPr lang="en-US" dirty="0">
                <a:latin typeface="Arial Narrow" panose="020B0606020202030204" pitchFamily="34" charset="0"/>
              </a:rPr>
              <a:t>FROM BUILDING (9293 cases</a:t>
            </a:r>
            <a:r>
              <a:rPr lang="en-US" dirty="0"/>
              <a:t>)</a:t>
            </a:r>
          </a:p>
          <a:p>
            <a:endParaRPr lang="en-US" dirty="0"/>
          </a:p>
        </p:txBody>
      </p:sp>
      <p:sp>
        <p:nvSpPr>
          <p:cNvPr id="2" name="Title 1"/>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lstStyle/>
          <a:p>
            <a:pPr algn="ctr"/>
            <a:r>
              <a:rPr lang="en-US" dirty="0" smtClean="0"/>
              <a:t>DATA VISUALISATION</a:t>
            </a:r>
            <a:endParaRPr lang="en-US" dirty="0"/>
          </a:p>
        </p:txBody>
      </p:sp>
      <p:pic>
        <p:nvPicPr>
          <p:cNvPr id="4" name="Picture 3"/>
          <p:cNvPicPr/>
          <p:nvPr/>
        </p:nvPicPr>
        <p:blipFill>
          <a:blip r:embed="rId2"/>
          <a:stretch>
            <a:fillRect/>
          </a:stretch>
        </p:blipFill>
        <p:spPr>
          <a:xfrm>
            <a:off x="152400" y="1752600"/>
            <a:ext cx="3581400" cy="3581400"/>
          </a:xfrm>
          <a:prstGeom prst="rect">
            <a:avLst/>
          </a:prstGeom>
        </p:spPr>
      </p:pic>
      <p:sp>
        <p:nvSpPr>
          <p:cNvPr id="5" name="Right Arrow 4"/>
          <p:cNvSpPr/>
          <p:nvPr/>
        </p:nvSpPr>
        <p:spPr>
          <a:xfrm>
            <a:off x="2286000" y="5867400"/>
            <a:ext cx="16642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5695950"/>
            <a:ext cx="4953000" cy="656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6052605"/>
      </p:ext>
    </p:extLst>
  </p:cSld>
  <p:clrMapOvr>
    <a:masterClrMapping/>
  </p:clrMapOvr>
  <p:transition spd="slow" advTm="20000">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481328"/>
            <a:ext cx="4114800" cy="2785872"/>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r>
              <a:rPr lang="en-US" dirty="0" smtClean="0">
                <a:latin typeface="Arial Narrow" panose="020B0606020202030204" pitchFamily="34" charset="0"/>
              </a:rPr>
              <a:t>Region with Area </a:t>
            </a:r>
            <a:r>
              <a:rPr lang="en-US" dirty="0">
                <a:latin typeface="Arial Narrow" panose="020B0606020202030204" pitchFamily="34" charset="0"/>
              </a:rPr>
              <a:t>code (111) reported the highest incidents (2432) , followed by area code (186)</a:t>
            </a:r>
          </a:p>
          <a:p>
            <a:r>
              <a:rPr lang="en-US" dirty="0">
                <a:latin typeface="Arial Narrow" panose="020B0606020202030204" pitchFamily="34" charset="0"/>
              </a:rPr>
              <a:t> area code (427) was at the bottom of the list posting (1442 incidents)</a:t>
            </a:r>
          </a:p>
          <a:p>
            <a:endParaRPr lang="en-US" dirty="0"/>
          </a:p>
        </p:txBody>
      </p:sp>
      <p:sp>
        <p:nvSpPr>
          <p:cNvPr id="2" name="Title 1"/>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lstStyle/>
          <a:p>
            <a:pPr algn="ctr"/>
            <a:r>
              <a:rPr lang="en-US" dirty="0" smtClean="0"/>
              <a:t>DATA VISUALISATION</a:t>
            </a:r>
            <a:endParaRPr lang="en-US" dirty="0"/>
          </a:p>
        </p:txBody>
      </p:sp>
      <p:pic>
        <p:nvPicPr>
          <p:cNvPr id="4" name="Picture 3"/>
          <p:cNvPicPr/>
          <p:nvPr/>
        </p:nvPicPr>
        <p:blipFill>
          <a:blip r:embed="rId2"/>
          <a:stretch>
            <a:fillRect/>
          </a:stretch>
        </p:blipFill>
        <p:spPr>
          <a:xfrm>
            <a:off x="228600" y="1447801"/>
            <a:ext cx="4114800" cy="2971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523508"/>
            <a:ext cx="4114800" cy="20296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p:nvPr/>
        </p:nvPicPr>
        <p:blipFill>
          <a:blip r:embed="rId4"/>
          <a:stretch>
            <a:fillRect/>
          </a:stretch>
        </p:blipFill>
        <p:spPr>
          <a:xfrm>
            <a:off x="4648200" y="4686300"/>
            <a:ext cx="4343400" cy="852054"/>
          </a:xfrm>
          <a:prstGeom prst="rect">
            <a:avLst/>
          </a:prstGeom>
        </p:spPr>
      </p:pic>
    </p:spTree>
    <p:extLst>
      <p:ext uri="{BB962C8B-B14F-4D97-AF65-F5344CB8AC3E}">
        <p14:creationId xmlns:p14="http://schemas.microsoft.com/office/powerpoint/2010/main" val="3745569138"/>
      </p:ext>
    </p:extLst>
  </p:cSld>
  <p:clrMapOvr>
    <a:masterClrMapping/>
  </p:clrMapOvr>
  <p:transition spd="slow" advTm="20000">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81328"/>
            <a:ext cx="8153400" cy="4690872"/>
          </a:xfrm>
        </p:spPr>
        <p:txBody>
          <a:bodyPr>
            <a:normAutofit fontScale="85000" lnSpcReduction="20000"/>
          </a:bodyPr>
          <a:lstStyle/>
          <a:p>
            <a:pPr marL="109728" indent="0">
              <a:buNone/>
            </a:pPr>
            <a:r>
              <a:rPr lang="en-US" b="1" dirty="0"/>
              <a:t>Conclusions</a:t>
            </a:r>
            <a:r>
              <a:rPr lang="en-US" dirty="0"/>
              <a:t>: </a:t>
            </a:r>
            <a:endParaRPr lang="en-US" dirty="0" smtClean="0"/>
          </a:p>
          <a:p>
            <a:r>
              <a:rPr lang="en-US" dirty="0" smtClean="0"/>
              <a:t>As </a:t>
            </a:r>
            <a:r>
              <a:rPr lang="en-US" dirty="0"/>
              <a:t>deduced from the analysis on the Boston Crime data set in terms of crime occurrence , distribution and time pattern below is the summary findings:</a:t>
            </a:r>
          </a:p>
          <a:p>
            <a:pPr lvl="0"/>
            <a:r>
              <a:rPr lang="en-US" dirty="0"/>
              <a:t>Most dangerous places/districts in Boston is B2,D4 C11,</a:t>
            </a:r>
          </a:p>
          <a:p>
            <a:pPr lvl="0"/>
            <a:r>
              <a:rPr lang="en-US" dirty="0"/>
              <a:t>Most dangerous streets  in Boston is Washington St , Blue Av , Hyde Park, Massachusetts Av, Harrison Av  </a:t>
            </a:r>
            <a:r>
              <a:rPr lang="en-US" dirty="0" err="1"/>
              <a:t>etc</a:t>
            </a:r>
            <a:endParaRPr lang="en-US" dirty="0"/>
          </a:p>
          <a:p>
            <a:pPr lvl="0"/>
            <a:r>
              <a:rPr lang="en-US" dirty="0"/>
              <a:t>Highest number of crimes reported in Summer (June to Sep) </a:t>
            </a:r>
          </a:p>
          <a:p>
            <a:pPr lvl="0"/>
            <a:r>
              <a:rPr lang="en-US" dirty="0"/>
              <a:t>Days that crime is high Wednesdays and Fridays</a:t>
            </a:r>
          </a:p>
          <a:p>
            <a:pPr lvl="0"/>
            <a:r>
              <a:rPr lang="en-US" dirty="0"/>
              <a:t>Time of the day most likely to get more crime reports is from 11am to 7pm.</a:t>
            </a:r>
          </a:p>
          <a:p>
            <a:endParaRPr lang="en-US" dirty="0"/>
          </a:p>
        </p:txBody>
      </p:sp>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smtClean="0"/>
              <a:t>SUMMARY FINDINGS</a:t>
            </a:r>
            <a:endParaRPr lang="en-US" dirty="0"/>
          </a:p>
        </p:txBody>
      </p:sp>
    </p:spTree>
    <p:extLst>
      <p:ext uri="{BB962C8B-B14F-4D97-AF65-F5344CB8AC3E}">
        <p14:creationId xmlns:p14="http://schemas.microsoft.com/office/powerpoint/2010/main" val="673217701"/>
      </p:ext>
    </p:extLst>
  </p:cSld>
  <p:clrMapOvr>
    <a:masterClrMapping/>
  </p:clrMapOvr>
  <p:transition spd="slow" advTm="20000">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62200" y="1481329"/>
            <a:ext cx="6629400" cy="3547871"/>
          </a:xfrm>
        </p:spPr>
        <p:style>
          <a:lnRef idx="2">
            <a:schemeClr val="accent4"/>
          </a:lnRef>
          <a:fillRef idx="1">
            <a:schemeClr val="lt1"/>
          </a:fillRef>
          <a:effectRef idx="0">
            <a:schemeClr val="accent4"/>
          </a:effectRef>
          <a:fontRef idx="minor">
            <a:schemeClr val="dk1"/>
          </a:fontRef>
        </p:style>
        <p:txBody>
          <a:bodyPr>
            <a:normAutofit lnSpcReduction="10000"/>
          </a:bodyPr>
          <a:lstStyle/>
          <a:p>
            <a:pPr lvl="0"/>
            <a:endParaRPr lang="en-US" dirty="0" smtClean="0">
              <a:latin typeface="Arial Narrow" panose="020B0606020202030204" pitchFamily="34" charset="0"/>
            </a:endParaRPr>
          </a:p>
          <a:p>
            <a:pPr lvl="0"/>
            <a:r>
              <a:rPr lang="en-US" sz="3200" dirty="0" smtClean="0">
                <a:latin typeface="Arial Narrow" panose="020B0606020202030204" pitchFamily="34" charset="0"/>
              </a:rPr>
              <a:t>Background</a:t>
            </a:r>
          </a:p>
          <a:p>
            <a:pPr lvl="0"/>
            <a:r>
              <a:rPr lang="en-US" sz="3200" dirty="0" smtClean="0">
                <a:latin typeface="Arial Narrow" panose="020B0606020202030204" pitchFamily="34" charset="0"/>
              </a:rPr>
              <a:t>Load </a:t>
            </a:r>
            <a:r>
              <a:rPr lang="en-US" sz="3200" dirty="0">
                <a:latin typeface="Arial Narrow" panose="020B0606020202030204" pitchFamily="34" charset="0"/>
              </a:rPr>
              <a:t>Required Packages</a:t>
            </a:r>
          </a:p>
          <a:p>
            <a:pPr lvl="0"/>
            <a:r>
              <a:rPr lang="en-US" sz="3200" dirty="0">
                <a:latin typeface="Arial Narrow" panose="020B0606020202030204" pitchFamily="34" charset="0"/>
              </a:rPr>
              <a:t>Clean Up and Prepare Data for Analysis</a:t>
            </a:r>
          </a:p>
          <a:p>
            <a:pPr lvl="0"/>
            <a:r>
              <a:rPr lang="en-US" sz="3200" dirty="0">
                <a:latin typeface="Arial Narrow" panose="020B0606020202030204" pitchFamily="34" charset="0"/>
              </a:rPr>
              <a:t>Exploratory Data </a:t>
            </a:r>
            <a:r>
              <a:rPr lang="en-US" sz="3200" dirty="0" smtClean="0">
                <a:latin typeface="Arial Narrow" panose="020B0606020202030204" pitchFamily="34" charset="0"/>
              </a:rPr>
              <a:t>Analysis </a:t>
            </a:r>
            <a:endParaRPr lang="en-US" sz="3200" dirty="0">
              <a:latin typeface="Arial Narrow" panose="020B0606020202030204" pitchFamily="34" charset="0"/>
            </a:endParaRPr>
          </a:p>
          <a:p>
            <a:pPr lvl="0"/>
            <a:r>
              <a:rPr lang="en-US" sz="3200" dirty="0">
                <a:latin typeface="Arial Narrow" panose="020B0606020202030204" pitchFamily="34" charset="0"/>
              </a:rPr>
              <a:t>Data Visualization</a:t>
            </a:r>
          </a:p>
          <a:p>
            <a:pPr lvl="0"/>
            <a:r>
              <a:rPr lang="en-US" sz="3200" dirty="0">
                <a:latin typeface="Arial Narrow" panose="020B0606020202030204" pitchFamily="34" charset="0"/>
              </a:rPr>
              <a:t>Summary of Findings</a:t>
            </a:r>
          </a:p>
          <a:p>
            <a:pPr marL="109728" indent="0">
              <a:buNone/>
            </a:pPr>
            <a:endParaRPr lang="en-US" dirty="0"/>
          </a:p>
        </p:txBody>
      </p:sp>
      <p:sp>
        <p:nvSpPr>
          <p:cNvPr id="3" name="Title 2"/>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US" sz="40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CONTENT</a:t>
            </a:r>
            <a:endParaRPr lang="en-US" sz="4000" b="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8" y="1981200"/>
            <a:ext cx="1528192"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0602441"/>
      </p:ext>
    </p:extLst>
  </p:cSld>
  <p:clrMapOvr>
    <a:masterClrMapping/>
  </p:clrMapOvr>
  <p:transition spd="slow" advTm="8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 calcmode="lin" valueType="num">
                                      <p:cBhvr additive="base">
                                        <p:cTn id="19" dur="500" fill="hold"/>
                                        <p:tgtEl>
                                          <p:spTgt spid="2">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2">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additive="base">
                                        <p:cTn id="2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additive="base">
                                        <p:cTn id="2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 calcmode="lin" valueType="num">
                                      <p:cBhvr additive="base">
                                        <p:cTn id="3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 calcmode="lin" valueType="num">
                                      <p:cBhvr additive="base">
                                        <p:cTn id="3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81328"/>
            <a:ext cx="8153400" cy="4690872"/>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marL="109728" indent="0">
              <a:buNone/>
            </a:pPr>
            <a:r>
              <a:rPr lang="en-US" b="1" dirty="0"/>
              <a:t>Recommendations</a:t>
            </a:r>
            <a:r>
              <a:rPr lang="en-US" dirty="0"/>
              <a:t>: </a:t>
            </a:r>
            <a:endParaRPr lang="en-US" dirty="0" smtClean="0"/>
          </a:p>
          <a:p>
            <a:r>
              <a:rPr lang="en-US" dirty="0" smtClean="0"/>
              <a:t>This  </a:t>
            </a:r>
            <a:r>
              <a:rPr lang="en-US" dirty="0"/>
              <a:t>Analysis helps the  Boston Police act accordingly and try to reduce the crimes frequently occurring in the city of Boston by knowing the times, dates, places  and seasons to increase field focus.</a:t>
            </a:r>
          </a:p>
          <a:p>
            <a:r>
              <a:rPr lang="en-US" dirty="0"/>
              <a:t>It also further helps them to know which district to add more reinforcement to try and curb crime. By looking at frequency of Incidents by District: B2, D4 and C11 have the highest cumulative incidents across the analysis period. </a:t>
            </a:r>
          </a:p>
          <a:p>
            <a:r>
              <a:rPr lang="en-US" dirty="0"/>
              <a:t>The analysis helps residence and new residence to know which area are safe, streets to avoid and at what time of the day. It further helps to choose areas to stay in Boston by avoiding the dangerous cities as depicted by the Analysis.</a:t>
            </a:r>
          </a:p>
          <a:p>
            <a:pPr marL="109728" indent="0">
              <a:buNone/>
            </a:pPr>
            <a:endParaRPr lang="en-US" dirty="0"/>
          </a:p>
        </p:txBody>
      </p:sp>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smtClean="0"/>
              <a:t>SUMMARY FINDINGS</a:t>
            </a:r>
            <a:endParaRPr lang="en-US" dirty="0"/>
          </a:p>
        </p:txBody>
      </p:sp>
    </p:spTree>
    <p:extLst>
      <p:ext uri="{BB962C8B-B14F-4D97-AF65-F5344CB8AC3E}">
        <p14:creationId xmlns:p14="http://schemas.microsoft.com/office/powerpoint/2010/main" val="2311874720"/>
      </p:ext>
    </p:extLst>
  </p:cSld>
  <p:clrMapOvr>
    <a:masterClrMapping/>
  </p:clrMapOvr>
  <p:transition spd="slow" advTm="20000">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accent4"/>
          </a:lnRef>
          <a:fillRef idx="1">
            <a:schemeClr val="lt1"/>
          </a:fillRef>
          <a:effectRef idx="0">
            <a:schemeClr val="accent4"/>
          </a:effectRef>
          <a:fontRef idx="minor">
            <a:schemeClr val="dk1"/>
          </a:fontRef>
        </p:style>
        <p:txBody>
          <a:bodyPr>
            <a:normAutofit fontScale="55000" lnSpcReduction="20000"/>
          </a:bodyPr>
          <a:lstStyle/>
          <a:p>
            <a:pPr marL="109728" indent="0">
              <a:buNone/>
            </a:pPr>
            <a:endParaRPr lang="en-US" dirty="0" smtClean="0"/>
          </a:p>
          <a:p>
            <a:pPr marL="109728" indent="0">
              <a:buNone/>
            </a:pPr>
            <a:endParaRPr lang="en-US" dirty="0" smtClean="0"/>
          </a:p>
          <a:p>
            <a:pPr marL="109728" indent="0">
              <a:buNone/>
            </a:pPr>
            <a:r>
              <a:rPr lang="en-US" sz="4000" dirty="0" err="1" smtClean="0"/>
              <a:t>getwd</a:t>
            </a:r>
            <a:r>
              <a:rPr lang="en-US" sz="4000" dirty="0"/>
              <a:t>()</a:t>
            </a:r>
          </a:p>
          <a:p>
            <a:pPr marL="109728" indent="0">
              <a:buNone/>
            </a:pPr>
            <a:r>
              <a:rPr lang="en-US" sz="4000" dirty="0" err="1"/>
              <a:t>setwd</a:t>
            </a:r>
            <a:r>
              <a:rPr lang="en-US" sz="4000" dirty="0"/>
              <a:t>("C:\\Users\\</a:t>
            </a:r>
            <a:r>
              <a:rPr lang="en-US" sz="4000" dirty="0" err="1"/>
              <a:t>rmuwani</a:t>
            </a:r>
            <a:r>
              <a:rPr lang="en-US" sz="4000" dirty="0"/>
              <a:t>\\Desktop\\</a:t>
            </a:r>
            <a:r>
              <a:rPr lang="en-US" sz="4000" dirty="0" err="1"/>
              <a:t>Final_Project</a:t>
            </a:r>
            <a:r>
              <a:rPr lang="en-US" sz="4000" dirty="0"/>
              <a:t>")</a:t>
            </a:r>
          </a:p>
          <a:p>
            <a:pPr marL="109728" indent="0">
              <a:buNone/>
            </a:pPr>
            <a:r>
              <a:rPr lang="en-US" sz="4000" dirty="0" err="1"/>
              <a:t>install.packages</a:t>
            </a:r>
            <a:r>
              <a:rPr lang="en-US" sz="4000" dirty="0"/>
              <a:t>("</a:t>
            </a:r>
            <a:r>
              <a:rPr lang="en-US" sz="4000" dirty="0" err="1"/>
              <a:t>readxl</a:t>
            </a:r>
            <a:r>
              <a:rPr lang="en-US" sz="4000" dirty="0"/>
              <a:t>")</a:t>
            </a:r>
          </a:p>
          <a:p>
            <a:pPr marL="109728" indent="0">
              <a:buNone/>
            </a:pPr>
            <a:r>
              <a:rPr lang="en-US" sz="4000" dirty="0"/>
              <a:t>library(</a:t>
            </a:r>
            <a:r>
              <a:rPr lang="en-US" sz="4000" dirty="0" err="1"/>
              <a:t>readxl</a:t>
            </a:r>
            <a:r>
              <a:rPr lang="en-US" sz="4000" dirty="0"/>
              <a:t>)</a:t>
            </a:r>
          </a:p>
          <a:p>
            <a:pPr marL="109728" indent="0">
              <a:buNone/>
            </a:pPr>
            <a:r>
              <a:rPr lang="en-US" sz="4000" dirty="0" err="1"/>
              <a:t>mydata</a:t>
            </a:r>
            <a:r>
              <a:rPr lang="en-US" sz="4000" dirty="0"/>
              <a:t>=</a:t>
            </a:r>
            <a:r>
              <a:rPr lang="en-US" sz="4000" dirty="0" err="1"/>
              <a:t>read_excel</a:t>
            </a:r>
            <a:r>
              <a:rPr lang="en-US" sz="4000" dirty="0"/>
              <a:t>("crime data.xlsx")</a:t>
            </a:r>
          </a:p>
          <a:p>
            <a:pPr marL="109728" indent="0">
              <a:buNone/>
            </a:pPr>
            <a:r>
              <a:rPr lang="en-US" sz="4000" dirty="0"/>
              <a:t>View(</a:t>
            </a:r>
            <a:r>
              <a:rPr lang="en-US" sz="4000" dirty="0" err="1"/>
              <a:t>mydata</a:t>
            </a:r>
            <a:r>
              <a:rPr lang="en-US" sz="4000" dirty="0"/>
              <a:t>)</a:t>
            </a:r>
          </a:p>
          <a:p>
            <a:pPr marL="109728" indent="0">
              <a:buNone/>
            </a:pPr>
            <a:r>
              <a:rPr lang="en-US" sz="4000" dirty="0" err="1"/>
              <a:t>str</a:t>
            </a:r>
            <a:r>
              <a:rPr lang="en-US" sz="4000" dirty="0"/>
              <a:t>(</a:t>
            </a:r>
            <a:r>
              <a:rPr lang="en-US" sz="4000" dirty="0" err="1"/>
              <a:t>mydata</a:t>
            </a:r>
            <a:r>
              <a:rPr lang="en-US" sz="4000" dirty="0"/>
              <a:t>)</a:t>
            </a:r>
          </a:p>
          <a:p>
            <a:pPr marL="109728" indent="0">
              <a:buNone/>
            </a:pPr>
            <a:r>
              <a:rPr lang="en-US" sz="4000" dirty="0"/>
              <a:t>head(</a:t>
            </a:r>
            <a:r>
              <a:rPr lang="en-US" sz="4000" dirty="0" err="1"/>
              <a:t>mydata</a:t>
            </a:r>
            <a:r>
              <a:rPr lang="en-US" sz="4000" dirty="0"/>
              <a:t>)</a:t>
            </a:r>
          </a:p>
          <a:p>
            <a:pPr marL="109728" indent="0">
              <a:buNone/>
            </a:pPr>
            <a:r>
              <a:rPr lang="en-US" sz="4000" dirty="0"/>
              <a:t>summary(</a:t>
            </a:r>
            <a:r>
              <a:rPr lang="en-US" sz="4000" dirty="0" err="1"/>
              <a:t>mydata</a:t>
            </a:r>
            <a:r>
              <a:rPr lang="en-US" sz="4000" dirty="0"/>
              <a:t>)</a:t>
            </a:r>
          </a:p>
          <a:p>
            <a:pPr marL="109728" indent="0">
              <a:buNone/>
            </a:pPr>
            <a:r>
              <a:rPr lang="en-US" sz="4000" dirty="0"/>
              <a:t>dim(</a:t>
            </a:r>
            <a:r>
              <a:rPr lang="en-US" sz="4000" dirty="0" err="1"/>
              <a:t>mydata</a:t>
            </a:r>
            <a:r>
              <a:rPr lang="en-US" sz="4000" dirty="0"/>
              <a:t>)</a:t>
            </a:r>
          </a:p>
          <a:p>
            <a:pPr marL="109728" indent="0">
              <a:buNone/>
            </a:pPr>
            <a:r>
              <a:rPr lang="en-US" sz="4000" dirty="0" err="1"/>
              <a:t>mydata</a:t>
            </a:r>
            <a:endParaRPr lang="en-US" sz="4000" dirty="0"/>
          </a:p>
          <a:p>
            <a:pPr marL="109728" indent="0">
              <a:buNone/>
            </a:pPr>
            <a:r>
              <a:rPr lang="en-US" sz="4000" dirty="0"/>
              <a:t>names(</a:t>
            </a:r>
            <a:r>
              <a:rPr lang="en-US" sz="4000" dirty="0" err="1"/>
              <a:t>mydata</a:t>
            </a:r>
            <a:r>
              <a:rPr lang="en-US" sz="4000" dirty="0"/>
              <a:t>)</a:t>
            </a:r>
          </a:p>
          <a:p>
            <a:pPr marL="109728" indent="0">
              <a:buNone/>
            </a:pPr>
            <a:endParaRPr lang="en-US" sz="4000" dirty="0"/>
          </a:p>
          <a:p>
            <a:pPr marL="109728" indent="0">
              <a:buNone/>
            </a:pPr>
            <a:endParaRPr lang="en-US" sz="4000" dirty="0" smtClean="0"/>
          </a:p>
          <a:p>
            <a:pPr marL="109728" indent="0">
              <a:buNone/>
            </a:pPr>
            <a:endParaRPr lang="en-US" sz="4000" dirty="0"/>
          </a:p>
          <a:p>
            <a:pPr marL="109728" indent="0">
              <a:buNone/>
            </a:pPr>
            <a:endParaRPr lang="en-US" dirty="0" smtClean="0"/>
          </a:p>
          <a:p>
            <a:pPr marL="109728" indent="0">
              <a:buNone/>
            </a:pPr>
            <a:endParaRPr lang="en-US" dirty="0"/>
          </a:p>
          <a:p>
            <a:pPr marL="109728" indent="0">
              <a:buNone/>
            </a:pPr>
            <a:endParaRPr lang="en-US" dirty="0" smtClean="0"/>
          </a:p>
          <a:p>
            <a:pPr marL="109728" indent="0">
              <a:buNone/>
            </a:pPr>
            <a:endParaRPr lang="en-US" dirty="0"/>
          </a:p>
          <a:p>
            <a:pPr marL="109728" indent="0">
              <a:buNone/>
            </a:pPr>
            <a:endParaRPr lang="en-US" dirty="0" smtClean="0"/>
          </a:p>
          <a:p>
            <a:pPr marL="109728" indent="0">
              <a:buNone/>
            </a:pPr>
            <a:endParaRPr lang="en-US" dirty="0"/>
          </a:p>
          <a:p>
            <a:pPr marL="109728" indent="0">
              <a:buNone/>
            </a:pPr>
            <a:endParaRPr lang="en-US" dirty="0" smtClean="0"/>
          </a:p>
          <a:p>
            <a:pPr marL="109728" indent="0">
              <a:buNone/>
            </a:pPr>
            <a:endParaRPr lang="en-US" dirty="0"/>
          </a:p>
          <a:p>
            <a:pPr marL="109728" indent="0">
              <a:buNone/>
            </a:pPr>
            <a:endParaRPr lang="en-US" dirty="0" smtClean="0"/>
          </a:p>
          <a:p>
            <a:pPr marL="109728" indent="0">
              <a:buNone/>
            </a:pPr>
            <a:endParaRPr lang="en-US" dirty="0"/>
          </a:p>
          <a:p>
            <a:pPr marL="109728" indent="0">
              <a:buNone/>
            </a:pPr>
            <a:endParaRPr lang="en-US" dirty="0" smtClean="0"/>
          </a:p>
          <a:p>
            <a:pPr marL="109728" indent="0">
              <a:buNone/>
            </a:pPr>
            <a:endParaRPr lang="en-US" dirty="0"/>
          </a:p>
          <a:p>
            <a:pPr marL="109728" indent="0">
              <a:buNone/>
            </a:pPr>
            <a:endParaRPr lang="en-US" dirty="0" smtClean="0"/>
          </a:p>
          <a:p>
            <a:pPr marL="109728" indent="0">
              <a:buNone/>
            </a:pPr>
            <a:endParaRPr lang="en-US" dirty="0"/>
          </a:p>
          <a:p>
            <a:pPr marL="109728" indent="0">
              <a:buNone/>
            </a:pPr>
            <a:endParaRPr lang="en-US" dirty="0" smtClean="0"/>
          </a:p>
          <a:p>
            <a:pPr marL="109728" indent="0">
              <a:buNone/>
            </a:pPr>
            <a:endParaRPr lang="en-US" dirty="0"/>
          </a:p>
          <a:p>
            <a:pPr marL="109728" indent="0">
              <a:buNone/>
            </a:pPr>
            <a:endParaRPr lang="en-US" dirty="0" smtClean="0"/>
          </a:p>
          <a:p>
            <a:pPr marL="109728" indent="0">
              <a:buNone/>
            </a:pPr>
            <a:endParaRPr lang="en-US" dirty="0"/>
          </a:p>
          <a:p>
            <a:pPr marL="109728" indent="0">
              <a:buNone/>
            </a:pPr>
            <a:endParaRPr lang="en-US" dirty="0" smtClean="0"/>
          </a:p>
          <a:p>
            <a:pPr marL="109728" indent="0">
              <a:buNone/>
            </a:pPr>
            <a:endParaRPr lang="en-US" dirty="0"/>
          </a:p>
          <a:p>
            <a:pPr marL="109728" indent="0">
              <a:buNone/>
            </a:pPr>
            <a:endParaRPr lang="en-US" dirty="0"/>
          </a:p>
          <a:p>
            <a:pPr marL="109728" indent="0">
              <a:buNone/>
            </a:pPr>
            <a:endParaRPr lang="en-US" dirty="0"/>
          </a:p>
          <a:p>
            <a:pPr marL="109728" indent="0">
              <a:buNone/>
            </a:pPr>
            <a:endParaRPr lang="en-US" dirty="0"/>
          </a:p>
          <a:p>
            <a:pPr marL="109728" indent="0">
              <a:buNone/>
            </a:pPr>
            <a:endParaRPr lang="en-US" dirty="0"/>
          </a:p>
          <a:p>
            <a:pPr marL="109728" indent="0">
              <a:buNone/>
            </a:pPr>
            <a:endParaRPr lang="en-US" dirty="0"/>
          </a:p>
        </p:txBody>
      </p:sp>
      <p:sp>
        <p:nvSpPr>
          <p:cNvPr id="2" name="Title 1"/>
          <p:cNvSpPr>
            <a:spLocks noGrp="1"/>
          </p:cNvSpPr>
          <p:nvPr>
            <p:ph type="title"/>
          </p:nvPr>
        </p:nvSpPr>
        <p:spPr/>
        <p:style>
          <a:lnRef idx="2">
            <a:schemeClr val="accent5"/>
          </a:lnRef>
          <a:fillRef idx="1">
            <a:schemeClr val="lt1"/>
          </a:fillRef>
          <a:effectRef idx="0">
            <a:schemeClr val="accent5"/>
          </a:effectRef>
          <a:fontRef idx="minor">
            <a:schemeClr val="dk1"/>
          </a:fontRef>
        </p:style>
        <p:txBody>
          <a:bodyPr>
            <a:normAutofit fontScale="90000"/>
          </a:bodyPr>
          <a:lstStyle/>
          <a:p>
            <a:r>
              <a:rPr lang="en-US" dirty="0" smtClean="0"/>
              <a:t>Appendix: R Programming Codes</a:t>
            </a:r>
            <a:endParaRPr lang="en-US" dirty="0"/>
          </a:p>
        </p:txBody>
      </p:sp>
    </p:spTree>
    <p:extLst>
      <p:ext uri="{BB962C8B-B14F-4D97-AF65-F5344CB8AC3E}">
        <p14:creationId xmlns:p14="http://schemas.microsoft.com/office/powerpoint/2010/main" val="205087464"/>
      </p:ext>
    </p:extLst>
  </p:cSld>
  <p:clrMapOvr>
    <a:masterClrMapping/>
  </p:clrMapOvr>
  <p:transition spd="slow" advTm="20000">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accent4"/>
          </a:lnRef>
          <a:fillRef idx="1">
            <a:schemeClr val="lt1"/>
          </a:fillRef>
          <a:effectRef idx="0">
            <a:schemeClr val="accent4"/>
          </a:effectRef>
          <a:fontRef idx="minor">
            <a:schemeClr val="dk1"/>
          </a:fontRef>
        </p:style>
        <p:txBody>
          <a:bodyPr>
            <a:normAutofit fontScale="62500" lnSpcReduction="20000"/>
          </a:bodyPr>
          <a:lstStyle/>
          <a:p>
            <a:pPr marL="109728" indent="0">
              <a:buNone/>
            </a:pPr>
            <a:r>
              <a:rPr lang="en-US" dirty="0"/>
              <a:t>table(</a:t>
            </a:r>
            <a:r>
              <a:rPr lang="en-US" dirty="0" err="1"/>
              <a:t>mydata$UCR_PART</a:t>
            </a:r>
            <a:r>
              <a:rPr lang="en-US" dirty="0"/>
              <a:t>)</a:t>
            </a:r>
          </a:p>
          <a:p>
            <a:pPr marL="109728" indent="0">
              <a:buNone/>
            </a:pPr>
            <a:endParaRPr lang="en-US" dirty="0"/>
          </a:p>
          <a:p>
            <a:pPr marL="109728" indent="0">
              <a:buNone/>
            </a:pPr>
            <a:r>
              <a:rPr lang="en-US" dirty="0"/>
              <a:t># Pie Chart with Percentages</a:t>
            </a:r>
          </a:p>
          <a:p>
            <a:pPr marL="109728" indent="0">
              <a:buNone/>
            </a:pPr>
            <a:r>
              <a:rPr lang="en-US" dirty="0"/>
              <a:t>slices &lt;- c(1285, 63231, 100283,162928)</a:t>
            </a:r>
          </a:p>
          <a:p>
            <a:pPr marL="109728" indent="0">
              <a:buNone/>
            </a:pPr>
            <a:r>
              <a:rPr lang="en-US" dirty="0" err="1"/>
              <a:t>lbls</a:t>
            </a:r>
            <a:r>
              <a:rPr lang="en-US" dirty="0"/>
              <a:t> &lt;- c("Other", "Level", "Level2", "Level3")</a:t>
            </a:r>
          </a:p>
          <a:p>
            <a:pPr marL="109728" indent="0">
              <a:buNone/>
            </a:pPr>
            <a:r>
              <a:rPr lang="en-US" dirty="0" err="1"/>
              <a:t>pct</a:t>
            </a:r>
            <a:r>
              <a:rPr lang="en-US" dirty="0"/>
              <a:t> &lt;- round(slices/sum(slices)*100)</a:t>
            </a:r>
          </a:p>
          <a:p>
            <a:pPr marL="109728" indent="0">
              <a:buNone/>
            </a:pPr>
            <a:r>
              <a:rPr lang="en-US" dirty="0" err="1"/>
              <a:t>lbls</a:t>
            </a:r>
            <a:r>
              <a:rPr lang="en-US" dirty="0"/>
              <a:t> &lt;- paste(</a:t>
            </a:r>
            <a:r>
              <a:rPr lang="en-US" dirty="0" err="1"/>
              <a:t>lbls</a:t>
            </a:r>
            <a:r>
              <a:rPr lang="en-US" dirty="0"/>
              <a:t>, </a:t>
            </a:r>
            <a:r>
              <a:rPr lang="en-US" dirty="0" err="1"/>
              <a:t>pct</a:t>
            </a:r>
            <a:r>
              <a:rPr lang="en-US" dirty="0"/>
              <a:t>) # add </a:t>
            </a:r>
            <a:r>
              <a:rPr lang="en-US" dirty="0" err="1"/>
              <a:t>percents</a:t>
            </a:r>
            <a:r>
              <a:rPr lang="en-US" dirty="0"/>
              <a:t> to labels</a:t>
            </a:r>
          </a:p>
          <a:p>
            <a:pPr marL="109728" indent="0">
              <a:buNone/>
            </a:pPr>
            <a:r>
              <a:rPr lang="en-US" dirty="0" err="1"/>
              <a:t>lbls</a:t>
            </a:r>
            <a:r>
              <a:rPr lang="en-US" dirty="0"/>
              <a:t> &lt;- paste(</a:t>
            </a:r>
            <a:r>
              <a:rPr lang="en-US" dirty="0" err="1"/>
              <a:t>lbls</a:t>
            </a:r>
            <a:r>
              <a:rPr lang="en-US" dirty="0"/>
              <a:t>,"%",</a:t>
            </a:r>
            <a:r>
              <a:rPr lang="en-US" dirty="0" err="1"/>
              <a:t>sep</a:t>
            </a:r>
            <a:r>
              <a:rPr lang="en-US" dirty="0"/>
              <a:t>="") # ad % to labels</a:t>
            </a:r>
          </a:p>
          <a:p>
            <a:pPr marL="109728" indent="0">
              <a:buNone/>
            </a:pPr>
            <a:r>
              <a:rPr lang="en-US" dirty="0"/>
              <a:t>pie(</a:t>
            </a:r>
            <a:r>
              <a:rPr lang="en-US" dirty="0" err="1"/>
              <a:t>slices,labels</a:t>
            </a:r>
            <a:r>
              <a:rPr lang="en-US" dirty="0"/>
              <a:t> = </a:t>
            </a:r>
            <a:r>
              <a:rPr lang="en-US" dirty="0" err="1"/>
              <a:t>lbls</a:t>
            </a:r>
            <a:r>
              <a:rPr lang="en-US" dirty="0"/>
              <a:t>, col=rainbow(length(</a:t>
            </a:r>
            <a:r>
              <a:rPr lang="en-US" dirty="0" err="1"/>
              <a:t>lbls</a:t>
            </a:r>
            <a:r>
              <a:rPr lang="en-US" dirty="0"/>
              <a:t>)),</a:t>
            </a:r>
          </a:p>
          <a:p>
            <a:pPr marL="109728" indent="0">
              <a:buNone/>
            </a:pPr>
            <a:r>
              <a:rPr lang="en-US" dirty="0"/>
              <a:t>    main="Pie Chart of Crime Levels")</a:t>
            </a:r>
          </a:p>
          <a:p>
            <a:pPr marL="109728" indent="0">
              <a:buNone/>
            </a:pPr>
            <a:r>
              <a:rPr lang="en-US" dirty="0"/>
              <a:t>par(mar=c(1,1,1,1))</a:t>
            </a:r>
          </a:p>
          <a:p>
            <a:pPr marL="109728" indent="0">
              <a:buNone/>
            </a:pPr>
            <a:r>
              <a:rPr lang="en-US" dirty="0"/>
              <a:t>library(</a:t>
            </a:r>
            <a:r>
              <a:rPr lang="en-US" dirty="0" err="1"/>
              <a:t>plotrix</a:t>
            </a:r>
            <a:r>
              <a:rPr lang="en-US" dirty="0"/>
              <a:t>)</a:t>
            </a:r>
          </a:p>
          <a:p>
            <a:pPr marL="109728" indent="0">
              <a:buNone/>
            </a:pPr>
            <a:r>
              <a:rPr lang="en-US" dirty="0"/>
              <a:t>slices &lt;- c(1285, 63231, 100283,162928)</a:t>
            </a:r>
          </a:p>
          <a:p>
            <a:pPr marL="109728" indent="0">
              <a:buNone/>
            </a:pPr>
            <a:r>
              <a:rPr lang="en-US" dirty="0" err="1"/>
              <a:t>lbls</a:t>
            </a:r>
            <a:r>
              <a:rPr lang="en-US" dirty="0"/>
              <a:t> &lt;- c("Other", "Level", "Level2", "Level3")</a:t>
            </a:r>
          </a:p>
          <a:p>
            <a:pPr marL="109728" indent="0">
              <a:buNone/>
            </a:pPr>
            <a:r>
              <a:rPr lang="en-US" dirty="0"/>
              <a:t>pie3D(</a:t>
            </a:r>
            <a:r>
              <a:rPr lang="en-US" dirty="0" err="1"/>
              <a:t>slices,labels</a:t>
            </a:r>
            <a:r>
              <a:rPr lang="en-US" dirty="0"/>
              <a:t>=</a:t>
            </a:r>
            <a:r>
              <a:rPr lang="en-US" dirty="0" err="1"/>
              <a:t>lbls,explode</a:t>
            </a:r>
            <a:r>
              <a:rPr lang="en-US" dirty="0"/>
              <a:t>=0.15,</a:t>
            </a:r>
          </a:p>
          <a:p>
            <a:pPr marL="109728" indent="0">
              <a:buNone/>
            </a:pPr>
            <a:r>
              <a:rPr lang="en-US" dirty="0"/>
              <a:t>      main="Pie Chart of Countries ")</a:t>
            </a:r>
          </a:p>
          <a:p>
            <a:pPr marL="109728" indent="0">
              <a:buNone/>
            </a:pPr>
            <a:endParaRPr lang="en-US" dirty="0"/>
          </a:p>
        </p:txBody>
      </p:sp>
      <p:sp>
        <p:nvSpPr>
          <p:cNvPr id="2" name="Title 1"/>
          <p:cNvSpPr>
            <a:spLocks noGrp="1"/>
          </p:cNvSpPr>
          <p:nvPr>
            <p:ph type="title"/>
          </p:nvPr>
        </p:nvSpPr>
        <p:spPr/>
        <p:style>
          <a:lnRef idx="2">
            <a:schemeClr val="accent5"/>
          </a:lnRef>
          <a:fillRef idx="1">
            <a:schemeClr val="lt1"/>
          </a:fillRef>
          <a:effectRef idx="0">
            <a:schemeClr val="accent5"/>
          </a:effectRef>
          <a:fontRef idx="minor">
            <a:schemeClr val="dk1"/>
          </a:fontRef>
        </p:style>
        <p:txBody>
          <a:bodyPr>
            <a:normAutofit fontScale="90000"/>
          </a:bodyPr>
          <a:lstStyle/>
          <a:p>
            <a:r>
              <a:rPr lang="en-US" dirty="0" smtClean="0"/>
              <a:t>Appendix: R Programming Codes</a:t>
            </a:r>
            <a:endParaRPr lang="en-US" dirty="0"/>
          </a:p>
        </p:txBody>
      </p:sp>
    </p:spTree>
    <p:extLst>
      <p:ext uri="{BB962C8B-B14F-4D97-AF65-F5344CB8AC3E}">
        <p14:creationId xmlns:p14="http://schemas.microsoft.com/office/powerpoint/2010/main" val="799467104"/>
      </p:ext>
    </p:extLst>
  </p:cSld>
  <p:clrMapOvr>
    <a:masterClrMapping/>
  </p:clrMapOvr>
  <p:transition spd="slow" advTm="20000">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accent4"/>
          </a:lnRef>
          <a:fillRef idx="1">
            <a:schemeClr val="lt1"/>
          </a:fillRef>
          <a:effectRef idx="0">
            <a:schemeClr val="accent4"/>
          </a:effectRef>
          <a:fontRef idx="minor">
            <a:schemeClr val="dk1"/>
          </a:fontRef>
        </p:style>
        <p:txBody>
          <a:bodyPr>
            <a:normAutofit fontScale="62500" lnSpcReduction="20000"/>
          </a:bodyPr>
          <a:lstStyle/>
          <a:p>
            <a:pPr marL="109728" indent="0">
              <a:buNone/>
            </a:pPr>
            <a:r>
              <a:rPr lang="en-US" dirty="0"/>
              <a:t>table(</a:t>
            </a:r>
            <a:r>
              <a:rPr lang="en-US" dirty="0" err="1"/>
              <a:t>mydata$YEAR,mydata$UCR_PART</a:t>
            </a:r>
            <a:r>
              <a:rPr lang="en-US" dirty="0"/>
              <a:t>)</a:t>
            </a:r>
          </a:p>
          <a:p>
            <a:pPr marL="109728" indent="0">
              <a:buNone/>
            </a:pPr>
            <a:endParaRPr lang="en-US" dirty="0"/>
          </a:p>
          <a:p>
            <a:pPr marL="109728" indent="0">
              <a:buNone/>
            </a:pPr>
            <a:r>
              <a:rPr lang="en-US" dirty="0" err="1"/>
              <a:t>addmargins</a:t>
            </a:r>
            <a:r>
              <a:rPr lang="en-US" dirty="0"/>
              <a:t>(</a:t>
            </a:r>
            <a:r>
              <a:rPr lang="en-US" dirty="0" err="1"/>
              <a:t>xtabs</a:t>
            </a:r>
            <a:r>
              <a:rPr lang="en-US" dirty="0"/>
              <a:t>(~</a:t>
            </a:r>
            <a:r>
              <a:rPr lang="en-US" dirty="0" err="1"/>
              <a:t>YEAR+UCR_PART,data</a:t>
            </a:r>
            <a:r>
              <a:rPr lang="en-US" dirty="0"/>
              <a:t>=</a:t>
            </a:r>
            <a:r>
              <a:rPr lang="en-US" dirty="0" err="1"/>
              <a:t>mydata</a:t>
            </a:r>
            <a:r>
              <a:rPr lang="en-US" dirty="0"/>
              <a:t>))</a:t>
            </a:r>
          </a:p>
          <a:p>
            <a:pPr marL="109728" indent="0">
              <a:buNone/>
            </a:pPr>
            <a:endParaRPr lang="en-US" dirty="0"/>
          </a:p>
          <a:p>
            <a:pPr marL="109728" indent="0">
              <a:buNone/>
            </a:pPr>
            <a:r>
              <a:rPr lang="en-US" dirty="0" err="1"/>
              <a:t>addmargins</a:t>
            </a:r>
            <a:r>
              <a:rPr lang="en-US" dirty="0"/>
              <a:t>(</a:t>
            </a:r>
            <a:r>
              <a:rPr lang="en-US" dirty="0" err="1"/>
              <a:t>xtabs</a:t>
            </a:r>
            <a:r>
              <a:rPr lang="en-US" dirty="0"/>
              <a:t>(~</a:t>
            </a:r>
            <a:r>
              <a:rPr lang="en-US" dirty="0" err="1"/>
              <a:t>DISTRICT+UCR_PART,data</a:t>
            </a:r>
            <a:r>
              <a:rPr lang="en-US" dirty="0"/>
              <a:t>=</a:t>
            </a:r>
            <a:r>
              <a:rPr lang="en-US" dirty="0" err="1"/>
              <a:t>mydata</a:t>
            </a:r>
            <a:r>
              <a:rPr lang="en-US" dirty="0"/>
              <a:t>))</a:t>
            </a:r>
          </a:p>
          <a:p>
            <a:pPr marL="109728" indent="0">
              <a:buNone/>
            </a:pPr>
            <a:endParaRPr lang="en-US" dirty="0"/>
          </a:p>
          <a:p>
            <a:pPr marL="109728" indent="0">
              <a:buNone/>
            </a:pPr>
            <a:r>
              <a:rPr lang="en-US" dirty="0" err="1"/>
              <a:t>addmargins</a:t>
            </a:r>
            <a:r>
              <a:rPr lang="en-US" dirty="0"/>
              <a:t>(</a:t>
            </a:r>
            <a:r>
              <a:rPr lang="en-US" dirty="0" err="1"/>
              <a:t>xtabs</a:t>
            </a:r>
            <a:r>
              <a:rPr lang="en-US" dirty="0"/>
              <a:t>(~</a:t>
            </a:r>
            <a:r>
              <a:rPr lang="en-US" dirty="0" err="1"/>
              <a:t>OFFENSE_CODE_GROUP+UCR_PART,data</a:t>
            </a:r>
            <a:r>
              <a:rPr lang="en-US" dirty="0"/>
              <a:t>=</a:t>
            </a:r>
            <a:r>
              <a:rPr lang="en-US" dirty="0" err="1"/>
              <a:t>mydata</a:t>
            </a:r>
            <a:r>
              <a:rPr lang="en-US" dirty="0"/>
              <a:t>))</a:t>
            </a:r>
          </a:p>
          <a:p>
            <a:pPr marL="109728" indent="0">
              <a:buNone/>
            </a:pPr>
            <a:endParaRPr lang="en-US" dirty="0"/>
          </a:p>
          <a:p>
            <a:pPr marL="109728" indent="0">
              <a:buNone/>
            </a:pPr>
            <a:r>
              <a:rPr lang="en-US" dirty="0" err="1"/>
              <a:t>addmargins</a:t>
            </a:r>
            <a:r>
              <a:rPr lang="en-US" dirty="0"/>
              <a:t>(</a:t>
            </a:r>
            <a:r>
              <a:rPr lang="en-US" dirty="0" err="1"/>
              <a:t>xtabs</a:t>
            </a:r>
            <a:r>
              <a:rPr lang="en-US" dirty="0"/>
              <a:t>(~</a:t>
            </a:r>
            <a:r>
              <a:rPr lang="en-US" dirty="0" err="1"/>
              <a:t>UCR_PART+OFFENSE_CODE_GROUP,data</a:t>
            </a:r>
            <a:r>
              <a:rPr lang="en-US" dirty="0"/>
              <a:t>=</a:t>
            </a:r>
            <a:r>
              <a:rPr lang="en-US" dirty="0" err="1"/>
              <a:t>mydata</a:t>
            </a:r>
            <a:r>
              <a:rPr lang="en-US" dirty="0"/>
              <a:t>))</a:t>
            </a:r>
          </a:p>
          <a:p>
            <a:pPr marL="109728" indent="0">
              <a:buNone/>
            </a:pPr>
            <a:endParaRPr lang="en-US" dirty="0"/>
          </a:p>
          <a:p>
            <a:pPr marL="109728" indent="0">
              <a:buNone/>
            </a:pPr>
            <a:r>
              <a:rPr lang="en-US" dirty="0" err="1"/>
              <a:t>addmargins</a:t>
            </a:r>
            <a:r>
              <a:rPr lang="en-US" dirty="0"/>
              <a:t>(</a:t>
            </a:r>
            <a:r>
              <a:rPr lang="en-US" dirty="0" err="1"/>
              <a:t>xtabs</a:t>
            </a:r>
            <a:r>
              <a:rPr lang="en-US" dirty="0"/>
              <a:t>(~</a:t>
            </a:r>
            <a:r>
              <a:rPr lang="en-US" dirty="0" err="1"/>
              <a:t>DAY_OF_WEEK+UCR_PART,data</a:t>
            </a:r>
            <a:r>
              <a:rPr lang="en-US" dirty="0"/>
              <a:t>=</a:t>
            </a:r>
            <a:r>
              <a:rPr lang="en-US" dirty="0" err="1"/>
              <a:t>mydata</a:t>
            </a:r>
            <a:r>
              <a:rPr lang="en-US" dirty="0"/>
              <a:t>))</a:t>
            </a:r>
          </a:p>
          <a:p>
            <a:pPr marL="109728" indent="0">
              <a:buNone/>
            </a:pPr>
            <a:r>
              <a:rPr lang="en-US" dirty="0" err="1"/>
              <a:t>addmargins</a:t>
            </a:r>
            <a:r>
              <a:rPr lang="en-US" dirty="0"/>
              <a:t>(</a:t>
            </a:r>
            <a:r>
              <a:rPr lang="en-US" dirty="0" err="1"/>
              <a:t>xtabs</a:t>
            </a:r>
            <a:r>
              <a:rPr lang="en-US" dirty="0"/>
              <a:t>(~</a:t>
            </a:r>
            <a:r>
              <a:rPr lang="en-US" dirty="0" err="1"/>
              <a:t>MONTH+UCR_PART,data</a:t>
            </a:r>
            <a:r>
              <a:rPr lang="en-US" dirty="0"/>
              <a:t>=</a:t>
            </a:r>
            <a:r>
              <a:rPr lang="en-US" dirty="0" err="1"/>
              <a:t>mydata</a:t>
            </a:r>
            <a:r>
              <a:rPr lang="en-US" dirty="0"/>
              <a:t>))</a:t>
            </a:r>
          </a:p>
          <a:p>
            <a:pPr marL="109728" indent="0">
              <a:buNone/>
            </a:pPr>
            <a:r>
              <a:rPr lang="en-US" dirty="0" err="1"/>
              <a:t>addmargins</a:t>
            </a:r>
            <a:r>
              <a:rPr lang="en-US" dirty="0"/>
              <a:t>(</a:t>
            </a:r>
            <a:r>
              <a:rPr lang="en-US" dirty="0" err="1"/>
              <a:t>xtabs</a:t>
            </a:r>
            <a:r>
              <a:rPr lang="en-US" dirty="0"/>
              <a:t>(~</a:t>
            </a:r>
            <a:r>
              <a:rPr lang="en-US" dirty="0" err="1"/>
              <a:t>HOUR+UCR_PART,data</a:t>
            </a:r>
            <a:r>
              <a:rPr lang="en-US" dirty="0"/>
              <a:t>=</a:t>
            </a:r>
            <a:r>
              <a:rPr lang="en-US" dirty="0" err="1"/>
              <a:t>mydata</a:t>
            </a:r>
            <a:r>
              <a:rPr lang="en-US" dirty="0"/>
              <a:t>))</a:t>
            </a:r>
          </a:p>
          <a:p>
            <a:pPr marL="109728" indent="0">
              <a:buNone/>
            </a:pPr>
            <a:r>
              <a:rPr lang="en-US" dirty="0" err="1"/>
              <a:t>prop.table</a:t>
            </a:r>
            <a:r>
              <a:rPr lang="en-US" dirty="0"/>
              <a:t>(</a:t>
            </a:r>
            <a:r>
              <a:rPr lang="en-US" dirty="0" err="1"/>
              <a:t>xtabs</a:t>
            </a:r>
            <a:r>
              <a:rPr lang="en-US" dirty="0"/>
              <a:t>(~</a:t>
            </a:r>
            <a:r>
              <a:rPr lang="en-US" dirty="0" err="1"/>
              <a:t>YEAR+OFFENSE_CODE,data</a:t>
            </a:r>
            <a:r>
              <a:rPr lang="en-US" dirty="0"/>
              <a:t>=</a:t>
            </a:r>
            <a:r>
              <a:rPr lang="en-US" dirty="0" err="1"/>
              <a:t>mydata</a:t>
            </a:r>
            <a:r>
              <a:rPr lang="en-US" dirty="0"/>
              <a:t>))</a:t>
            </a:r>
          </a:p>
          <a:p>
            <a:pPr marL="109728" indent="0">
              <a:buNone/>
            </a:pPr>
            <a:r>
              <a:rPr lang="en-US" dirty="0" err="1"/>
              <a:t>prop.table</a:t>
            </a:r>
            <a:r>
              <a:rPr lang="en-US" dirty="0"/>
              <a:t>(</a:t>
            </a:r>
            <a:r>
              <a:rPr lang="en-US" dirty="0" err="1"/>
              <a:t>xtabs</a:t>
            </a:r>
            <a:r>
              <a:rPr lang="en-US" dirty="0"/>
              <a:t>(~</a:t>
            </a:r>
            <a:r>
              <a:rPr lang="en-US" dirty="0" err="1"/>
              <a:t>YEAR+UCR_PART,data</a:t>
            </a:r>
            <a:r>
              <a:rPr lang="en-US" dirty="0"/>
              <a:t>=</a:t>
            </a:r>
            <a:r>
              <a:rPr lang="en-US" dirty="0" err="1"/>
              <a:t>mydata</a:t>
            </a:r>
            <a:r>
              <a:rPr lang="en-US" dirty="0"/>
              <a:t>))</a:t>
            </a:r>
          </a:p>
          <a:p>
            <a:pPr marL="109728" indent="0">
              <a:buNone/>
            </a:pPr>
            <a:endParaRPr lang="en-US" dirty="0"/>
          </a:p>
        </p:txBody>
      </p:sp>
      <p:sp>
        <p:nvSpPr>
          <p:cNvPr id="2" name="Title 1"/>
          <p:cNvSpPr>
            <a:spLocks noGrp="1"/>
          </p:cNvSpPr>
          <p:nvPr>
            <p:ph type="title"/>
          </p:nvPr>
        </p:nvSpPr>
        <p:spPr/>
        <p:style>
          <a:lnRef idx="2">
            <a:schemeClr val="accent5"/>
          </a:lnRef>
          <a:fillRef idx="1">
            <a:schemeClr val="lt1"/>
          </a:fillRef>
          <a:effectRef idx="0">
            <a:schemeClr val="accent5"/>
          </a:effectRef>
          <a:fontRef idx="minor">
            <a:schemeClr val="dk1"/>
          </a:fontRef>
        </p:style>
        <p:txBody>
          <a:bodyPr>
            <a:normAutofit fontScale="90000"/>
          </a:bodyPr>
          <a:lstStyle/>
          <a:p>
            <a:r>
              <a:rPr lang="en-US" dirty="0" smtClean="0"/>
              <a:t>Appendix: R Programming Codes</a:t>
            </a:r>
            <a:endParaRPr lang="en-US" dirty="0"/>
          </a:p>
        </p:txBody>
      </p:sp>
    </p:spTree>
    <p:extLst>
      <p:ext uri="{BB962C8B-B14F-4D97-AF65-F5344CB8AC3E}">
        <p14:creationId xmlns:p14="http://schemas.microsoft.com/office/powerpoint/2010/main" val="56401510"/>
      </p:ext>
    </p:extLst>
  </p:cSld>
  <p:clrMapOvr>
    <a:masterClrMapping/>
  </p:clrMapOvr>
  <p:transition spd="slow" advTm="20000">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accent4"/>
          </a:lnRef>
          <a:fillRef idx="1">
            <a:schemeClr val="lt1"/>
          </a:fillRef>
          <a:effectRef idx="0">
            <a:schemeClr val="accent4"/>
          </a:effectRef>
          <a:fontRef idx="minor">
            <a:schemeClr val="dk1"/>
          </a:fontRef>
        </p:style>
        <p:txBody>
          <a:bodyPr>
            <a:normAutofit fontScale="55000" lnSpcReduction="20000"/>
          </a:bodyPr>
          <a:lstStyle/>
          <a:p>
            <a:pPr marL="109728" indent="0">
              <a:buNone/>
            </a:pPr>
            <a:r>
              <a:rPr lang="en-US" dirty="0" err="1"/>
              <a:t>ggplot</a:t>
            </a:r>
            <a:r>
              <a:rPr lang="en-US" dirty="0"/>
              <a:t>(</a:t>
            </a:r>
            <a:r>
              <a:rPr lang="en-US" dirty="0" err="1"/>
              <a:t>mydata,aes</a:t>
            </a:r>
            <a:r>
              <a:rPr lang="en-US" dirty="0"/>
              <a:t>(x=</a:t>
            </a:r>
            <a:r>
              <a:rPr lang="en-US" dirty="0" err="1"/>
              <a:t>YEAR,fill</a:t>
            </a:r>
            <a:r>
              <a:rPr lang="en-US" dirty="0"/>
              <a:t>=</a:t>
            </a:r>
            <a:r>
              <a:rPr lang="en-US" dirty="0" err="1"/>
              <a:t>UCR_PART,color</a:t>
            </a:r>
            <a:r>
              <a:rPr lang="en-US" dirty="0"/>
              <a:t>="green"))+</a:t>
            </a:r>
          </a:p>
          <a:p>
            <a:pPr marL="109728" indent="0">
              <a:buNone/>
            </a:pPr>
            <a:r>
              <a:rPr lang="en-US" dirty="0"/>
              <a:t>  </a:t>
            </a:r>
            <a:r>
              <a:rPr lang="en-US" dirty="0" err="1"/>
              <a:t>theme_bw</a:t>
            </a:r>
            <a:r>
              <a:rPr lang="en-US" dirty="0"/>
              <a:t>()+</a:t>
            </a:r>
          </a:p>
          <a:p>
            <a:pPr marL="109728" indent="0">
              <a:buNone/>
            </a:pPr>
            <a:r>
              <a:rPr lang="en-US" dirty="0"/>
              <a:t>  </a:t>
            </a:r>
            <a:r>
              <a:rPr lang="en-US" dirty="0" err="1"/>
              <a:t>geom_bar</a:t>
            </a:r>
            <a:r>
              <a:rPr lang="en-US" dirty="0"/>
              <a:t>()+</a:t>
            </a:r>
          </a:p>
          <a:p>
            <a:pPr marL="109728" indent="0">
              <a:buNone/>
            </a:pPr>
            <a:r>
              <a:rPr lang="en-US" dirty="0"/>
              <a:t>  labs(X="Year of Incident", y="Number of </a:t>
            </a:r>
            <a:r>
              <a:rPr lang="en-US" dirty="0" err="1"/>
              <a:t>Incidents",title</a:t>
            </a:r>
            <a:r>
              <a:rPr lang="en-US" dirty="0"/>
              <a:t>="OFFENCE RECORD PER YEAR")</a:t>
            </a:r>
          </a:p>
          <a:p>
            <a:pPr marL="109728" indent="0">
              <a:buNone/>
            </a:pPr>
            <a:endParaRPr lang="en-US" dirty="0"/>
          </a:p>
          <a:p>
            <a:pPr marL="109728" indent="0">
              <a:buNone/>
            </a:pPr>
            <a:endParaRPr lang="en-US" dirty="0"/>
          </a:p>
          <a:p>
            <a:pPr marL="109728" indent="0">
              <a:buNone/>
            </a:pPr>
            <a:r>
              <a:rPr lang="en-US" dirty="0" err="1"/>
              <a:t>ggplot</a:t>
            </a:r>
            <a:r>
              <a:rPr lang="en-US" dirty="0"/>
              <a:t>(</a:t>
            </a:r>
            <a:r>
              <a:rPr lang="en-US" dirty="0" err="1"/>
              <a:t>mydata,aes</a:t>
            </a:r>
            <a:r>
              <a:rPr lang="en-US" dirty="0"/>
              <a:t>(x=</a:t>
            </a:r>
            <a:r>
              <a:rPr lang="en-US" dirty="0" err="1"/>
              <a:t>as.factor</a:t>
            </a:r>
            <a:r>
              <a:rPr lang="en-US" dirty="0"/>
              <a:t>(MONTH),fill=</a:t>
            </a:r>
            <a:r>
              <a:rPr lang="en-US" dirty="0" err="1"/>
              <a:t>UCR_PART,color</a:t>
            </a:r>
            <a:r>
              <a:rPr lang="en-US" dirty="0"/>
              <a:t>="red"))+</a:t>
            </a:r>
          </a:p>
          <a:p>
            <a:pPr marL="109728" indent="0">
              <a:buNone/>
            </a:pPr>
            <a:r>
              <a:rPr lang="en-US" dirty="0"/>
              <a:t>  </a:t>
            </a:r>
            <a:r>
              <a:rPr lang="en-US" dirty="0" err="1"/>
              <a:t>theme_bw</a:t>
            </a:r>
            <a:r>
              <a:rPr lang="en-US" dirty="0"/>
              <a:t>()+</a:t>
            </a:r>
          </a:p>
          <a:p>
            <a:pPr marL="109728" indent="0">
              <a:buNone/>
            </a:pPr>
            <a:r>
              <a:rPr lang="en-US" dirty="0"/>
              <a:t>  </a:t>
            </a:r>
            <a:r>
              <a:rPr lang="en-US" dirty="0" err="1"/>
              <a:t>geom_bar</a:t>
            </a:r>
            <a:r>
              <a:rPr lang="en-US" dirty="0"/>
              <a:t>()+</a:t>
            </a:r>
          </a:p>
          <a:p>
            <a:pPr marL="109728" indent="0">
              <a:buNone/>
            </a:pPr>
            <a:r>
              <a:rPr lang="en-US" dirty="0"/>
              <a:t>  labs(X="Year of Incident", y="Number of </a:t>
            </a:r>
            <a:r>
              <a:rPr lang="en-US" dirty="0" err="1"/>
              <a:t>Incidents",title</a:t>
            </a:r>
            <a:r>
              <a:rPr lang="en-US" dirty="0"/>
              <a:t>="OFFENCE RECORD PER MONTH")</a:t>
            </a:r>
          </a:p>
          <a:p>
            <a:pPr marL="109728" indent="0">
              <a:buNone/>
            </a:pPr>
            <a:endParaRPr lang="en-US" dirty="0"/>
          </a:p>
          <a:p>
            <a:pPr marL="109728" indent="0">
              <a:buNone/>
            </a:pPr>
            <a:r>
              <a:rPr lang="en-US" dirty="0" err="1"/>
              <a:t>ggplot</a:t>
            </a:r>
            <a:r>
              <a:rPr lang="en-US" dirty="0"/>
              <a:t>(</a:t>
            </a:r>
            <a:r>
              <a:rPr lang="en-US" dirty="0" err="1"/>
              <a:t>mydata,aes</a:t>
            </a:r>
            <a:r>
              <a:rPr lang="en-US" dirty="0"/>
              <a:t>(x=</a:t>
            </a:r>
            <a:r>
              <a:rPr lang="en-US" dirty="0" err="1"/>
              <a:t>as.factor</a:t>
            </a:r>
            <a:r>
              <a:rPr lang="en-US" dirty="0"/>
              <a:t>(HOUR),fill=</a:t>
            </a:r>
            <a:r>
              <a:rPr lang="en-US" dirty="0" err="1"/>
              <a:t>UCR_PART,color</a:t>
            </a:r>
            <a:r>
              <a:rPr lang="en-US" dirty="0"/>
              <a:t>="red"))+</a:t>
            </a:r>
          </a:p>
          <a:p>
            <a:pPr marL="109728" indent="0">
              <a:buNone/>
            </a:pPr>
            <a:r>
              <a:rPr lang="en-US" dirty="0"/>
              <a:t>  </a:t>
            </a:r>
            <a:r>
              <a:rPr lang="en-US" dirty="0" err="1"/>
              <a:t>theme_bw</a:t>
            </a:r>
            <a:r>
              <a:rPr lang="en-US" dirty="0"/>
              <a:t>()+</a:t>
            </a:r>
          </a:p>
          <a:p>
            <a:pPr marL="109728" indent="0">
              <a:buNone/>
            </a:pPr>
            <a:r>
              <a:rPr lang="en-US" dirty="0"/>
              <a:t>  </a:t>
            </a:r>
            <a:r>
              <a:rPr lang="en-US" dirty="0" err="1"/>
              <a:t>geom_bar</a:t>
            </a:r>
            <a:r>
              <a:rPr lang="en-US" dirty="0"/>
              <a:t>(color="red")+</a:t>
            </a:r>
          </a:p>
          <a:p>
            <a:pPr marL="109728" indent="0">
              <a:buNone/>
            </a:pPr>
            <a:r>
              <a:rPr lang="en-US" dirty="0"/>
              <a:t>  labs(X="Year of Incident", y="Number of </a:t>
            </a:r>
            <a:r>
              <a:rPr lang="en-US" dirty="0" err="1"/>
              <a:t>Incidents",title</a:t>
            </a:r>
            <a:r>
              <a:rPr lang="en-US" dirty="0"/>
              <a:t>="OFFENCE RECORD PER MONTH")</a:t>
            </a:r>
          </a:p>
          <a:p>
            <a:pPr marL="109728" indent="0">
              <a:buNone/>
            </a:pPr>
            <a:endParaRPr lang="en-US" dirty="0"/>
          </a:p>
          <a:p>
            <a:pPr marL="109728" indent="0">
              <a:buNone/>
            </a:pPr>
            <a:endParaRPr lang="en-US" dirty="0"/>
          </a:p>
        </p:txBody>
      </p:sp>
      <p:sp>
        <p:nvSpPr>
          <p:cNvPr id="2" name="Title 1"/>
          <p:cNvSpPr>
            <a:spLocks noGrp="1"/>
          </p:cNvSpPr>
          <p:nvPr>
            <p:ph type="title"/>
          </p:nvPr>
        </p:nvSpPr>
        <p:spPr/>
        <p:style>
          <a:lnRef idx="2">
            <a:schemeClr val="accent5"/>
          </a:lnRef>
          <a:fillRef idx="1">
            <a:schemeClr val="lt1"/>
          </a:fillRef>
          <a:effectRef idx="0">
            <a:schemeClr val="accent5"/>
          </a:effectRef>
          <a:fontRef idx="minor">
            <a:schemeClr val="dk1"/>
          </a:fontRef>
        </p:style>
        <p:txBody>
          <a:bodyPr>
            <a:normAutofit fontScale="90000"/>
          </a:bodyPr>
          <a:lstStyle/>
          <a:p>
            <a:r>
              <a:rPr lang="en-US" dirty="0" smtClean="0"/>
              <a:t>Appendix: R Programming Codes</a:t>
            </a:r>
            <a:endParaRPr lang="en-US" dirty="0"/>
          </a:p>
        </p:txBody>
      </p:sp>
    </p:spTree>
    <p:extLst>
      <p:ext uri="{BB962C8B-B14F-4D97-AF65-F5344CB8AC3E}">
        <p14:creationId xmlns:p14="http://schemas.microsoft.com/office/powerpoint/2010/main" val="639275432"/>
      </p:ext>
    </p:extLst>
  </p:cSld>
  <p:clrMapOvr>
    <a:masterClrMapping/>
  </p:clrMapOvr>
  <p:transition spd="slow" advTm="20000">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accent4"/>
          </a:lnRef>
          <a:fillRef idx="1">
            <a:schemeClr val="lt1"/>
          </a:fillRef>
          <a:effectRef idx="0">
            <a:schemeClr val="accent4"/>
          </a:effectRef>
          <a:fontRef idx="minor">
            <a:schemeClr val="dk1"/>
          </a:fontRef>
        </p:style>
        <p:txBody>
          <a:bodyPr>
            <a:normAutofit fontScale="47500" lnSpcReduction="20000"/>
          </a:bodyPr>
          <a:lstStyle/>
          <a:p>
            <a:pPr marL="109728" indent="0">
              <a:buNone/>
            </a:pPr>
            <a:r>
              <a:rPr lang="en-US" sz="2500" dirty="0"/>
              <a:t>levels("</a:t>
            </a:r>
            <a:r>
              <a:rPr lang="en-US" sz="2500" dirty="0" err="1"/>
              <a:t>Monday","Tuesday","Wednesday","Thursday","Friday","Saturday</a:t>
            </a:r>
            <a:r>
              <a:rPr lang="en-US" sz="2500" dirty="0"/>
              <a:t>")</a:t>
            </a:r>
          </a:p>
          <a:p>
            <a:pPr marL="109728" indent="0">
              <a:buNone/>
            </a:pPr>
            <a:r>
              <a:rPr lang="en-US" sz="2500" dirty="0" err="1"/>
              <a:t>ggplot</a:t>
            </a:r>
            <a:r>
              <a:rPr lang="en-US" sz="2500" dirty="0"/>
              <a:t>(</a:t>
            </a:r>
            <a:r>
              <a:rPr lang="en-US" sz="2500" dirty="0" err="1"/>
              <a:t>mydata,aes</a:t>
            </a:r>
            <a:r>
              <a:rPr lang="en-US" sz="2500" dirty="0"/>
              <a:t>(x=</a:t>
            </a:r>
            <a:r>
              <a:rPr lang="en-US" sz="2500" dirty="0" err="1"/>
              <a:t>as.factor</a:t>
            </a:r>
            <a:r>
              <a:rPr lang="en-US" sz="2500" dirty="0"/>
              <a:t>(DAY_OF_WEEK),fill=UCR_PART,</a:t>
            </a:r>
          </a:p>
          <a:p>
            <a:pPr marL="109728" indent="0">
              <a:buNone/>
            </a:pPr>
            <a:r>
              <a:rPr lang="en-US" sz="2500" dirty="0"/>
              <a:t>                  color="green"))+</a:t>
            </a:r>
          </a:p>
          <a:p>
            <a:pPr marL="109728" indent="0">
              <a:buNone/>
            </a:pPr>
            <a:r>
              <a:rPr lang="en-US" sz="2500" dirty="0"/>
              <a:t>  </a:t>
            </a:r>
            <a:r>
              <a:rPr lang="en-US" sz="2500" dirty="0" err="1"/>
              <a:t>theme_bw</a:t>
            </a:r>
            <a:r>
              <a:rPr lang="en-US" sz="2500" dirty="0"/>
              <a:t>()+</a:t>
            </a:r>
          </a:p>
          <a:p>
            <a:pPr marL="109728" indent="0">
              <a:buNone/>
            </a:pPr>
            <a:r>
              <a:rPr lang="en-US" sz="2500" dirty="0"/>
              <a:t>  </a:t>
            </a:r>
            <a:r>
              <a:rPr lang="en-US" sz="2500" dirty="0" err="1"/>
              <a:t>geom_bar</a:t>
            </a:r>
            <a:r>
              <a:rPr lang="en-US" sz="2500" dirty="0"/>
              <a:t>()+</a:t>
            </a:r>
          </a:p>
          <a:p>
            <a:pPr marL="109728" indent="0">
              <a:buNone/>
            </a:pPr>
            <a:r>
              <a:rPr lang="en-US" sz="2500" dirty="0"/>
              <a:t>  labs(X="Year of Incident", y="Number of </a:t>
            </a:r>
            <a:r>
              <a:rPr lang="en-US" sz="2500" dirty="0" err="1"/>
              <a:t>Incidents",title</a:t>
            </a:r>
            <a:r>
              <a:rPr lang="en-US" sz="2500" dirty="0"/>
              <a:t>="OFFENCE RECORD PER YEAR")</a:t>
            </a:r>
          </a:p>
          <a:p>
            <a:pPr marL="109728" indent="0">
              <a:buNone/>
            </a:pPr>
            <a:endParaRPr lang="en-US" sz="2500" dirty="0"/>
          </a:p>
          <a:p>
            <a:pPr marL="109728" indent="0">
              <a:buNone/>
            </a:pPr>
            <a:r>
              <a:rPr lang="en-US" sz="2500" dirty="0"/>
              <a:t>#most dangerous streets</a:t>
            </a:r>
          </a:p>
          <a:p>
            <a:pPr marL="109728" indent="0">
              <a:buNone/>
            </a:pPr>
            <a:r>
              <a:rPr lang="en-US" sz="2500" dirty="0" err="1"/>
              <a:t>street_crime</a:t>
            </a:r>
            <a:r>
              <a:rPr lang="en-US" sz="2500" dirty="0"/>
              <a:t> &lt;- sort(table(</a:t>
            </a:r>
            <a:r>
              <a:rPr lang="en-US" sz="2500" dirty="0" err="1"/>
              <a:t>mydata$STREET</a:t>
            </a:r>
            <a:r>
              <a:rPr lang="en-US" sz="2500" dirty="0"/>
              <a:t>), decreasing = TRUE)</a:t>
            </a:r>
          </a:p>
          <a:p>
            <a:pPr marL="109728" indent="0">
              <a:buNone/>
            </a:pPr>
            <a:r>
              <a:rPr lang="en-US" sz="2500" dirty="0"/>
              <a:t>head(</a:t>
            </a:r>
            <a:r>
              <a:rPr lang="en-US" sz="2500" dirty="0" err="1"/>
              <a:t>street_crime</a:t>
            </a:r>
            <a:r>
              <a:rPr lang="en-US" sz="2500" dirty="0"/>
              <a:t>, 10)</a:t>
            </a:r>
          </a:p>
          <a:p>
            <a:pPr marL="109728" indent="0">
              <a:buNone/>
            </a:pPr>
            <a:r>
              <a:rPr lang="en-US" sz="2500" dirty="0" err="1"/>
              <a:t>Street_names</a:t>
            </a:r>
            <a:r>
              <a:rPr lang="en-US" sz="2500" dirty="0"/>
              <a:t>&lt;-c("WASHINGTON ST", "BLUE HILL AVE", "BOYLSTON ST", </a:t>
            </a:r>
          </a:p>
          <a:p>
            <a:pPr marL="109728" indent="0">
              <a:buNone/>
            </a:pPr>
            <a:r>
              <a:rPr lang="en-US" sz="2500" dirty="0"/>
              <a:t>"DORCHESTER AVE", "TREMONT ST") </a:t>
            </a:r>
          </a:p>
          <a:p>
            <a:pPr marL="109728" indent="0">
              <a:buNone/>
            </a:pPr>
            <a:r>
              <a:rPr lang="en-US" sz="2500" dirty="0" err="1"/>
              <a:t>Crime_recod</a:t>
            </a:r>
            <a:r>
              <a:rPr lang="en-US" sz="2500" dirty="0"/>
              <a:t>&lt;-c(14590,8010,7425,5297,4925)</a:t>
            </a:r>
          </a:p>
          <a:p>
            <a:pPr marL="109728" indent="0">
              <a:buNone/>
            </a:pPr>
            <a:r>
              <a:rPr lang="en-US" sz="2500" dirty="0" err="1"/>
              <a:t>Top_Street_Crime</a:t>
            </a:r>
            <a:r>
              <a:rPr lang="en-US" sz="2500" dirty="0"/>
              <a:t>&lt;-</a:t>
            </a:r>
            <a:r>
              <a:rPr lang="en-US" sz="2500" dirty="0" err="1"/>
              <a:t>data.frame</a:t>
            </a:r>
            <a:r>
              <a:rPr lang="en-US" sz="2500" dirty="0"/>
              <a:t>(</a:t>
            </a:r>
            <a:r>
              <a:rPr lang="en-US" sz="2500" dirty="0" err="1"/>
              <a:t>Street_names,Crime_recod</a:t>
            </a:r>
            <a:r>
              <a:rPr lang="en-US" sz="2500" dirty="0"/>
              <a:t>)</a:t>
            </a:r>
          </a:p>
          <a:p>
            <a:pPr marL="109728" indent="0">
              <a:buNone/>
            </a:pPr>
            <a:r>
              <a:rPr lang="en-US" sz="2500" dirty="0"/>
              <a:t>plot(x = </a:t>
            </a:r>
            <a:r>
              <a:rPr lang="en-US" sz="2500" dirty="0" err="1"/>
              <a:t>Top_Street_Crime$Street_names</a:t>
            </a:r>
            <a:r>
              <a:rPr lang="en-US" sz="2500" dirty="0"/>
              <a:t>, y = </a:t>
            </a:r>
            <a:r>
              <a:rPr lang="en-US" sz="2500" dirty="0" err="1"/>
              <a:t>Top_Street_Crime$Crime_recod</a:t>
            </a:r>
            <a:r>
              <a:rPr lang="en-US" sz="2500" dirty="0"/>
              <a:t>,</a:t>
            </a:r>
          </a:p>
          <a:p>
            <a:pPr marL="109728" indent="0">
              <a:buNone/>
            </a:pPr>
            <a:r>
              <a:rPr lang="en-US" sz="2500" dirty="0"/>
              <a:t>     </a:t>
            </a:r>
            <a:r>
              <a:rPr lang="en-US" sz="2500" dirty="0" err="1"/>
              <a:t>pch</a:t>
            </a:r>
            <a:r>
              <a:rPr lang="en-US" sz="2500" dirty="0"/>
              <a:t> = 16, frame = TRUE,</a:t>
            </a:r>
          </a:p>
          <a:p>
            <a:pPr marL="109728" indent="0">
              <a:buNone/>
            </a:pPr>
            <a:r>
              <a:rPr lang="en-US" sz="2500" dirty="0"/>
              <a:t>     </a:t>
            </a:r>
            <a:r>
              <a:rPr lang="en-US" sz="2500" dirty="0" err="1"/>
              <a:t>xlab</a:t>
            </a:r>
            <a:r>
              <a:rPr lang="en-US" sz="2500" dirty="0"/>
              <a:t> = "Crime Record", </a:t>
            </a:r>
            <a:r>
              <a:rPr lang="en-US" sz="2500" dirty="0" err="1"/>
              <a:t>ylab</a:t>
            </a:r>
            <a:r>
              <a:rPr lang="en-US" sz="2500" dirty="0"/>
              <a:t> = "Street name", col = "#2E9FDF")</a:t>
            </a:r>
          </a:p>
          <a:p>
            <a:pPr marL="109728" indent="0">
              <a:buNone/>
            </a:pPr>
            <a:endParaRPr lang="en-US" sz="2500" dirty="0"/>
          </a:p>
          <a:p>
            <a:pPr marL="109728" indent="0">
              <a:buNone/>
            </a:pPr>
            <a:r>
              <a:rPr lang="en-US" sz="2500" dirty="0" err="1"/>
              <a:t>dev.off</a:t>
            </a:r>
            <a:r>
              <a:rPr lang="en-US" sz="2500" dirty="0"/>
              <a:t>()</a:t>
            </a:r>
          </a:p>
          <a:p>
            <a:pPr marL="109728" indent="0">
              <a:buNone/>
            </a:pPr>
            <a:r>
              <a:rPr lang="en-US" sz="2500" dirty="0"/>
              <a:t>#least dangerous streets</a:t>
            </a:r>
          </a:p>
          <a:p>
            <a:pPr marL="109728" indent="0">
              <a:buNone/>
            </a:pPr>
            <a:r>
              <a:rPr lang="en-US" sz="2500" dirty="0"/>
              <a:t>(</a:t>
            </a:r>
            <a:r>
              <a:rPr lang="en-US" sz="2500" dirty="0" err="1"/>
              <a:t>street_crime</a:t>
            </a:r>
            <a:r>
              <a:rPr lang="en-US" sz="2500" dirty="0"/>
              <a:t> &lt;- sort(table(</a:t>
            </a:r>
            <a:r>
              <a:rPr lang="en-US" sz="2500" dirty="0" err="1"/>
              <a:t>mydata$STREET</a:t>
            </a:r>
            <a:r>
              <a:rPr lang="en-US" sz="2500" dirty="0"/>
              <a:t>), decreasing = TRUE))</a:t>
            </a:r>
          </a:p>
          <a:p>
            <a:pPr marL="109728" indent="0">
              <a:buNone/>
            </a:pPr>
            <a:r>
              <a:rPr lang="en-US" sz="2500" dirty="0"/>
              <a:t>(tail(</a:t>
            </a:r>
            <a:r>
              <a:rPr lang="en-US" sz="2500" dirty="0" err="1"/>
              <a:t>street_crime</a:t>
            </a:r>
            <a:r>
              <a:rPr lang="en-US" sz="2500" dirty="0"/>
              <a:t>, 10))</a:t>
            </a:r>
          </a:p>
          <a:p>
            <a:pPr marL="109728" indent="0">
              <a:buNone/>
            </a:pPr>
            <a:endParaRPr lang="en-US" dirty="0"/>
          </a:p>
        </p:txBody>
      </p:sp>
      <p:sp>
        <p:nvSpPr>
          <p:cNvPr id="2" name="Title 1"/>
          <p:cNvSpPr>
            <a:spLocks noGrp="1"/>
          </p:cNvSpPr>
          <p:nvPr>
            <p:ph type="title"/>
          </p:nvPr>
        </p:nvSpPr>
        <p:spPr/>
        <p:style>
          <a:lnRef idx="2">
            <a:schemeClr val="accent5"/>
          </a:lnRef>
          <a:fillRef idx="1">
            <a:schemeClr val="lt1"/>
          </a:fillRef>
          <a:effectRef idx="0">
            <a:schemeClr val="accent5"/>
          </a:effectRef>
          <a:fontRef idx="minor">
            <a:schemeClr val="dk1"/>
          </a:fontRef>
        </p:style>
        <p:txBody>
          <a:bodyPr>
            <a:normAutofit fontScale="90000"/>
          </a:bodyPr>
          <a:lstStyle/>
          <a:p>
            <a:r>
              <a:rPr lang="en-US" dirty="0" smtClean="0"/>
              <a:t>Appendix: R Programming Codes</a:t>
            </a:r>
            <a:endParaRPr lang="en-US" dirty="0"/>
          </a:p>
        </p:txBody>
      </p:sp>
    </p:spTree>
    <p:extLst>
      <p:ext uri="{BB962C8B-B14F-4D97-AF65-F5344CB8AC3E}">
        <p14:creationId xmlns:p14="http://schemas.microsoft.com/office/powerpoint/2010/main" val="345129887"/>
      </p:ext>
    </p:extLst>
  </p:cSld>
  <p:clrMapOvr>
    <a:masterClrMapping/>
  </p:clrMapOvr>
  <p:transition spd="slow" advTm="20000">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2">
            <a:schemeClr val="accent4"/>
          </a:lnRef>
          <a:fillRef idx="1">
            <a:schemeClr val="lt1"/>
          </a:fillRef>
          <a:effectRef idx="0">
            <a:schemeClr val="accent4"/>
          </a:effectRef>
          <a:fontRef idx="minor">
            <a:schemeClr val="dk1"/>
          </a:fontRef>
        </p:style>
        <p:txBody>
          <a:bodyPr>
            <a:normAutofit/>
          </a:bodyPr>
          <a:lstStyle/>
          <a:p>
            <a:pPr marL="109728" indent="0">
              <a:buNone/>
            </a:pPr>
            <a:r>
              <a:rPr lang="en-US" sz="1600" dirty="0"/>
              <a:t>#crime by offense description, top 10</a:t>
            </a:r>
          </a:p>
          <a:p>
            <a:pPr marL="109728" indent="0">
              <a:buNone/>
            </a:pPr>
            <a:r>
              <a:rPr lang="en-US" sz="1600" dirty="0"/>
              <a:t>OFFENSE_DESCRIPTION &lt;- </a:t>
            </a:r>
            <a:r>
              <a:rPr lang="en-US" sz="1600" dirty="0" err="1"/>
              <a:t>data.frame</a:t>
            </a:r>
            <a:r>
              <a:rPr lang="en-US" sz="1600" dirty="0"/>
              <a:t>(sort(table(</a:t>
            </a:r>
            <a:r>
              <a:rPr lang="en-US" sz="1600" dirty="0" err="1"/>
              <a:t>mydata$OFFENSE_DESCRIPTION</a:t>
            </a:r>
            <a:r>
              <a:rPr lang="en-US" sz="1600" dirty="0"/>
              <a:t>), decreasing = TRUE))</a:t>
            </a:r>
          </a:p>
          <a:p>
            <a:pPr marL="109728" indent="0">
              <a:buNone/>
            </a:pPr>
            <a:r>
              <a:rPr lang="en-US" sz="1600" dirty="0"/>
              <a:t>-head(OFFENSE_DESCRIPTION,10)</a:t>
            </a:r>
          </a:p>
          <a:p>
            <a:pPr marL="109728" indent="0">
              <a:buNone/>
            </a:pPr>
            <a:endParaRPr lang="en-US" sz="1600" dirty="0"/>
          </a:p>
          <a:p>
            <a:pPr marL="109728" indent="0">
              <a:buNone/>
            </a:pPr>
            <a:r>
              <a:rPr lang="en-US" sz="1600" dirty="0"/>
              <a:t>#crime by reporting area</a:t>
            </a:r>
          </a:p>
          <a:p>
            <a:pPr marL="109728" indent="0">
              <a:buNone/>
            </a:pPr>
            <a:r>
              <a:rPr lang="en-US" sz="1600" dirty="0"/>
              <a:t>plot(</a:t>
            </a:r>
            <a:r>
              <a:rPr lang="en-US" sz="1600" dirty="0" err="1"/>
              <a:t>prop.table</a:t>
            </a:r>
            <a:r>
              <a:rPr lang="en-US" sz="1600" dirty="0"/>
              <a:t>(table(</a:t>
            </a:r>
            <a:r>
              <a:rPr lang="en-US" sz="1600" dirty="0" err="1"/>
              <a:t>mydata$REPORTING_AREA</a:t>
            </a:r>
            <a:r>
              <a:rPr lang="en-US" sz="1600" dirty="0"/>
              <a:t>)))</a:t>
            </a:r>
          </a:p>
          <a:p>
            <a:pPr marL="109728" indent="0">
              <a:buNone/>
            </a:pPr>
            <a:r>
              <a:rPr lang="en-US" sz="1600" dirty="0"/>
              <a:t>REPORTING_AREA &lt;- </a:t>
            </a:r>
            <a:r>
              <a:rPr lang="en-US" sz="1600" dirty="0" err="1"/>
              <a:t>data.frame</a:t>
            </a:r>
            <a:r>
              <a:rPr lang="en-US" sz="1600" dirty="0"/>
              <a:t>(sort(table(</a:t>
            </a:r>
            <a:r>
              <a:rPr lang="en-US" sz="1600" dirty="0" err="1"/>
              <a:t>mydata$REPORTING_AREA</a:t>
            </a:r>
            <a:r>
              <a:rPr lang="en-US" sz="1600" dirty="0"/>
              <a:t>), decreasing = TRUE))</a:t>
            </a:r>
          </a:p>
          <a:p>
            <a:pPr marL="109728" indent="0">
              <a:buNone/>
            </a:pPr>
            <a:r>
              <a:rPr lang="en-US" sz="1600" dirty="0"/>
              <a:t>head(REPORTING_AREA, 10)</a:t>
            </a:r>
          </a:p>
          <a:p>
            <a:endParaRPr lang="en-US" dirty="0"/>
          </a:p>
        </p:txBody>
      </p:sp>
      <p:sp>
        <p:nvSpPr>
          <p:cNvPr id="3" name="Title 2"/>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normAutofit fontScale="90000"/>
          </a:bodyPr>
          <a:lstStyle/>
          <a:p>
            <a:r>
              <a:rPr lang="en-US" dirty="0"/>
              <a:t>Appendix: R Programming Codes</a:t>
            </a:r>
          </a:p>
        </p:txBody>
      </p:sp>
    </p:spTree>
    <p:extLst>
      <p:ext uri="{BB962C8B-B14F-4D97-AF65-F5344CB8AC3E}">
        <p14:creationId xmlns:p14="http://schemas.microsoft.com/office/powerpoint/2010/main" val="3932775732"/>
      </p:ext>
    </p:extLst>
  </p:cSld>
  <p:clrMapOvr>
    <a:masterClrMapping/>
  </p:clrMapOvr>
  <p:transition spd="slow" advTm="20000">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accent4"/>
          </a:lnRef>
          <a:fillRef idx="1">
            <a:schemeClr val="lt1"/>
          </a:fillRef>
          <a:effectRef idx="0">
            <a:schemeClr val="accent4"/>
          </a:effectRef>
          <a:fontRef idx="minor">
            <a:schemeClr val="dk1"/>
          </a:fontRef>
        </p:style>
        <p:txBody>
          <a:bodyPr/>
          <a:lstStyle/>
          <a:p>
            <a:pPr marL="109728" indent="0">
              <a:buNone/>
            </a:pPr>
            <a:r>
              <a:rPr lang="en-US" b="1" u="sng" dirty="0" smtClean="0">
                <a:latin typeface="Arial Narrow" panose="020B0606020202030204" pitchFamily="34" charset="0"/>
              </a:rPr>
              <a:t>Background</a:t>
            </a:r>
          </a:p>
          <a:p>
            <a:pPr lvl="0"/>
            <a:r>
              <a:rPr lang="en-US" dirty="0">
                <a:latin typeface="Arial Narrow" panose="020B0606020202030204" pitchFamily="34" charset="0"/>
              </a:rPr>
              <a:t>The purpose of this project is to perform data analysis and visualization for the Boston City crime data set. The analysis was carried out for Boston City using data recorded for a period of 4 years (2005-2018). </a:t>
            </a:r>
            <a:endParaRPr lang="en-US" dirty="0" smtClean="0">
              <a:latin typeface="Arial Narrow" panose="020B0606020202030204" pitchFamily="34" charset="0"/>
            </a:endParaRPr>
          </a:p>
          <a:p>
            <a:pPr marL="109728" lvl="0" indent="0">
              <a:buNone/>
            </a:pPr>
            <a:r>
              <a:rPr lang="en-US" dirty="0" smtClean="0">
                <a:latin typeface="Arial Narrow" panose="020B0606020202030204" pitchFamily="34" charset="0"/>
              </a:rPr>
              <a:t> </a:t>
            </a:r>
          </a:p>
          <a:p>
            <a:pPr lvl="0"/>
            <a:r>
              <a:rPr lang="en-US" dirty="0" smtClean="0">
                <a:latin typeface="Arial Narrow" panose="020B0606020202030204" pitchFamily="34" charset="0"/>
              </a:rPr>
              <a:t>We </a:t>
            </a:r>
            <a:r>
              <a:rPr lang="en-US" dirty="0">
                <a:latin typeface="Arial Narrow" panose="020B0606020202030204" pitchFamily="34" charset="0"/>
              </a:rPr>
              <a:t>used R to perform data analysis and visualization to explore and identify crime pattern, and uncover insights to understand how people commit different crimes</a:t>
            </a:r>
          </a:p>
          <a:p>
            <a:pPr marL="109728" indent="0">
              <a:buNone/>
            </a:pPr>
            <a:endParaRPr lang="en-US" dirty="0">
              <a:latin typeface="Arial Narrow" panose="020B0606020202030204" pitchFamily="34" charset="0"/>
            </a:endParaRPr>
          </a:p>
        </p:txBody>
      </p:sp>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pPr algn="r"/>
            <a:r>
              <a:rPr lang="en-US" dirty="0" smtClean="0"/>
              <a:t>CONTEXT</a:t>
            </a:r>
            <a:endParaRPr lang="en-US" dirty="0"/>
          </a:p>
        </p:txBody>
      </p:sp>
    </p:spTree>
    <p:extLst>
      <p:ext uri="{BB962C8B-B14F-4D97-AF65-F5344CB8AC3E}">
        <p14:creationId xmlns:p14="http://schemas.microsoft.com/office/powerpoint/2010/main" val="1182537845"/>
      </p:ext>
    </p:extLst>
  </p:cSld>
  <p:clrMapOvr>
    <a:masterClrMapping/>
  </p:clrMapOvr>
  <p:transition spd="slow" advTm="8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 calcmode="lin" valueType="num">
                                      <p:cBhvr additive="base">
                                        <p:cTn id="12" dur="500" fill="hold"/>
                                        <p:tgtEl>
                                          <p:spTgt spid="3">
                                            <p:bg/>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bg/>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additive="base">
                                        <p:cTn id="36"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71800" y="1828800"/>
            <a:ext cx="5791200" cy="4495800"/>
          </a:xfrm>
        </p:spPr>
        <p:style>
          <a:lnRef idx="2">
            <a:schemeClr val="accent4"/>
          </a:lnRef>
          <a:fillRef idx="1">
            <a:schemeClr val="lt1"/>
          </a:fillRef>
          <a:effectRef idx="0">
            <a:schemeClr val="accent4"/>
          </a:effectRef>
          <a:fontRef idx="minor">
            <a:schemeClr val="dk1"/>
          </a:fontRef>
        </p:style>
        <p:txBody>
          <a:bodyPr>
            <a:normAutofit/>
          </a:bodyPr>
          <a:lstStyle/>
          <a:p>
            <a:pPr lvl="0"/>
            <a:r>
              <a:rPr lang="en-US" sz="2600" dirty="0" smtClean="0">
                <a:latin typeface="Arial Narrow" panose="020B0606020202030204" pitchFamily="34" charset="0"/>
              </a:rPr>
              <a:t>Analyze  </a:t>
            </a:r>
            <a:r>
              <a:rPr lang="en-US" sz="2600" dirty="0">
                <a:latin typeface="Arial Narrow" panose="020B0606020202030204" pitchFamily="34" charset="0"/>
              </a:rPr>
              <a:t>crime pattern in Boston</a:t>
            </a:r>
          </a:p>
          <a:p>
            <a:pPr lvl="0"/>
            <a:r>
              <a:rPr lang="en-US" sz="2600" dirty="0">
                <a:latin typeface="Arial Narrow" panose="020B0606020202030204" pitchFamily="34" charset="0"/>
              </a:rPr>
              <a:t>Performing an analysis of Boston Crime data will be useful to law enforcement agents on how to deploy resources and to identify and apprehend suspects</a:t>
            </a:r>
          </a:p>
          <a:p>
            <a:pPr lvl="0"/>
            <a:r>
              <a:rPr lang="en-US" sz="2600" dirty="0">
                <a:latin typeface="Arial Narrow" panose="020B0606020202030204" pitchFamily="34" charset="0"/>
              </a:rPr>
              <a:t>Help US residence make well informed decisions when relocating to Boston city.</a:t>
            </a:r>
          </a:p>
          <a:p>
            <a:pPr lvl="0"/>
            <a:r>
              <a:rPr lang="en-US" sz="2600" dirty="0">
                <a:latin typeface="Arial Narrow" panose="020B0606020202030204" pitchFamily="34" charset="0"/>
              </a:rPr>
              <a:t>Provide useful information to international immigrants about the safety of Boston city</a:t>
            </a:r>
          </a:p>
          <a:p>
            <a:pPr marL="109728" indent="0">
              <a:buNone/>
            </a:pPr>
            <a:endParaRPr lang="en-US" dirty="0"/>
          </a:p>
        </p:txBody>
      </p:sp>
      <p:sp>
        <p:nvSpPr>
          <p:cNvPr id="3" name="Title 2"/>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pPr algn="r"/>
            <a:r>
              <a:rPr lang="en-US" dirty="0" smtClean="0"/>
              <a:t>Objectives</a:t>
            </a:r>
            <a:endParaRPr lang="en-US" dirty="0"/>
          </a:p>
        </p:txBody>
      </p:sp>
      <p:pic>
        <p:nvPicPr>
          <p:cNvPr id="4" name="Picture 3"/>
          <p:cNvPicPr/>
          <p:nvPr/>
        </p:nvPicPr>
        <p:blipFill>
          <a:blip r:embed="rId2"/>
          <a:stretch>
            <a:fillRect/>
          </a:stretch>
        </p:blipFill>
        <p:spPr>
          <a:xfrm>
            <a:off x="76200" y="2438400"/>
            <a:ext cx="2667000" cy="2743200"/>
          </a:xfrm>
          <a:prstGeom prst="rect">
            <a:avLst/>
          </a:prstGeom>
        </p:spPr>
      </p:pic>
    </p:spTree>
    <p:extLst>
      <p:ext uri="{BB962C8B-B14F-4D97-AF65-F5344CB8AC3E}">
        <p14:creationId xmlns:p14="http://schemas.microsoft.com/office/powerpoint/2010/main" val="4249531570"/>
      </p:ext>
    </p:extLst>
  </p:cSld>
  <p:clrMapOvr>
    <a:masterClrMapping/>
  </p:clrMapOvr>
  <p:transition spd="slow" advTm="14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bg/>
                                          </p:spTgt>
                                        </p:tgtEl>
                                        <p:attrNameLst>
                                          <p:attrName>style.visibility</p:attrName>
                                        </p:attrNameLst>
                                      </p:cBhvr>
                                      <p:to>
                                        <p:strVal val="visible"/>
                                      </p:to>
                                    </p:set>
                                    <p:anim calcmode="lin" valueType="num">
                                      <p:cBhvr additive="base">
                                        <p:cTn id="18" dur="500" fill="hold"/>
                                        <p:tgtEl>
                                          <p:spTgt spid="2">
                                            <p:bg/>
                                          </p:spTgt>
                                        </p:tgtEl>
                                        <p:attrNameLst>
                                          <p:attrName>ppt_x</p:attrName>
                                        </p:attrNameLst>
                                      </p:cBhvr>
                                      <p:tavLst>
                                        <p:tav tm="0">
                                          <p:val>
                                            <p:strVal val="#ppt_x"/>
                                          </p:val>
                                        </p:tav>
                                        <p:tav tm="100000">
                                          <p:val>
                                            <p:strVal val="#ppt_x"/>
                                          </p:val>
                                        </p:tav>
                                      </p:tavLst>
                                    </p:anim>
                                    <p:anim calcmode="lin" valueType="num">
                                      <p:cBhvr additive="base">
                                        <p:cTn id="19" dur="500" fill="hold"/>
                                        <p:tgtEl>
                                          <p:spTgt spid="2">
                                            <p:bg/>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 calcmode="lin" valueType="num">
                                      <p:cBhvr additive="base">
                                        <p:cTn id="24"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 calcmode="lin" valueType="num">
                                      <p:cBhvr additive="base">
                                        <p:cTn id="30"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
                                            <p:txEl>
                                              <p:pRg st="2" end="2"/>
                                            </p:txEl>
                                          </p:spTgt>
                                        </p:tgtEl>
                                        <p:attrNameLst>
                                          <p:attrName>style.visibility</p:attrName>
                                        </p:attrNameLst>
                                      </p:cBhvr>
                                      <p:to>
                                        <p:strVal val="visible"/>
                                      </p:to>
                                    </p:set>
                                    <p:anim calcmode="lin" valueType="num">
                                      <p:cBhvr additive="base">
                                        <p:cTn id="3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 calcmode="lin" valueType="num">
                                      <p:cBhvr additive="base">
                                        <p:cTn id="4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43200" y="1371600"/>
            <a:ext cx="6248400" cy="4309872"/>
          </a:xfrm>
        </p:spPr>
        <p:style>
          <a:lnRef idx="2">
            <a:schemeClr val="accent6"/>
          </a:lnRef>
          <a:fillRef idx="1">
            <a:schemeClr val="lt1"/>
          </a:fillRef>
          <a:effectRef idx="0">
            <a:schemeClr val="accent6"/>
          </a:effectRef>
          <a:fontRef idx="minor">
            <a:schemeClr val="dk1"/>
          </a:fontRef>
        </p:style>
        <p:txBody>
          <a:bodyPr>
            <a:normAutofit fontScale="70000" lnSpcReduction="20000"/>
          </a:bodyPr>
          <a:lstStyle/>
          <a:p>
            <a:pPr marL="624078" indent="-514350">
              <a:buFont typeface="+mj-lt"/>
              <a:buAutoNum type="arabicPeriod"/>
            </a:pPr>
            <a:endParaRPr lang="en-US" dirty="0" smtClean="0"/>
          </a:p>
          <a:p>
            <a:pPr lvl="0"/>
            <a:r>
              <a:rPr lang="en-US" dirty="0"/>
              <a:t>What  the crime distribution or </a:t>
            </a:r>
            <a:r>
              <a:rPr lang="en-US" dirty="0" smtClean="0"/>
              <a:t>pattern/trend </a:t>
            </a:r>
            <a:r>
              <a:rPr lang="en-US" dirty="0"/>
              <a:t>from </a:t>
            </a:r>
            <a:r>
              <a:rPr lang="en-US" dirty="0" smtClean="0"/>
              <a:t>2015-2018?</a:t>
            </a:r>
            <a:endParaRPr lang="en-US" dirty="0"/>
          </a:p>
          <a:p>
            <a:pPr lvl="0"/>
            <a:r>
              <a:rPr lang="en-US" dirty="0"/>
              <a:t>What are the most dangerous places in </a:t>
            </a:r>
            <a:r>
              <a:rPr lang="en-US" dirty="0" smtClean="0"/>
              <a:t>Boston?</a:t>
            </a:r>
            <a:endParaRPr lang="en-US" dirty="0"/>
          </a:p>
          <a:p>
            <a:pPr lvl="0"/>
            <a:r>
              <a:rPr lang="en-US" dirty="0" smtClean="0"/>
              <a:t>What </a:t>
            </a:r>
            <a:r>
              <a:rPr lang="en-US" dirty="0"/>
              <a:t>are the most dangerous streets in </a:t>
            </a:r>
            <a:r>
              <a:rPr lang="en-US" dirty="0" smtClean="0"/>
              <a:t>Boston?</a:t>
            </a:r>
            <a:endParaRPr lang="en-US" dirty="0"/>
          </a:p>
          <a:p>
            <a:pPr lvl="0"/>
            <a:r>
              <a:rPr lang="en-US" dirty="0"/>
              <a:t>What are the safe streets in Boston</a:t>
            </a:r>
            <a:r>
              <a:rPr lang="en-US" dirty="0" smtClean="0"/>
              <a:t>.?</a:t>
            </a:r>
            <a:endParaRPr lang="en-US" dirty="0"/>
          </a:p>
          <a:p>
            <a:pPr lvl="0"/>
            <a:r>
              <a:rPr lang="en-US" dirty="0"/>
              <a:t>What is the crime rate frequency per </a:t>
            </a:r>
            <a:r>
              <a:rPr lang="en-US" dirty="0" smtClean="0"/>
              <a:t>year?</a:t>
            </a:r>
            <a:endParaRPr lang="en-US" dirty="0"/>
          </a:p>
          <a:p>
            <a:pPr lvl="0"/>
            <a:r>
              <a:rPr lang="en-US" dirty="0"/>
              <a:t>What is the crime rate/ incidents  per week of the </a:t>
            </a:r>
            <a:r>
              <a:rPr lang="en-US" dirty="0" smtClean="0"/>
              <a:t>day?</a:t>
            </a:r>
            <a:endParaRPr lang="en-US" dirty="0"/>
          </a:p>
          <a:p>
            <a:pPr lvl="0"/>
            <a:r>
              <a:rPr lang="en-US" dirty="0"/>
              <a:t>What is the crime rate frequency per </a:t>
            </a:r>
            <a:r>
              <a:rPr lang="en-US" dirty="0" smtClean="0"/>
              <a:t>season/month?</a:t>
            </a:r>
            <a:endParaRPr lang="en-US" dirty="0"/>
          </a:p>
          <a:p>
            <a:pPr lvl="0"/>
            <a:r>
              <a:rPr lang="en-US" dirty="0"/>
              <a:t>What is the crime incidence per time of the </a:t>
            </a:r>
            <a:r>
              <a:rPr lang="en-US" dirty="0" smtClean="0"/>
              <a:t>day?</a:t>
            </a:r>
            <a:endParaRPr lang="en-US" dirty="0"/>
          </a:p>
          <a:p>
            <a:pPr lvl="0"/>
            <a:r>
              <a:rPr lang="en-US" dirty="0"/>
              <a:t>What is the most reported </a:t>
            </a:r>
            <a:r>
              <a:rPr lang="en-US" dirty="0" smtClean="0"/>
              <a:t>incident/offense?</a:t>
            </a:r>
            <a:endParaRPr lang="en-US" dirty="0"/>
          </a:p>
          <a:p>
            <a:pPr lvl="0"/>
            <a:r>
              <a:rPr lang="en-US" dirty="0"/>
              <a:t>What is the most reported incident by area </a:t>
            </a:r>
            <a:r>
              <a:rPr lang="en-US" dirty="0" smtClean="0"/>
              <a:t>code?</a:t>
            </a:r>
            <a:endParaRPr lang="en-US" dirty="0"/>
          </a:p>
          <a:p>
            <a:pPr marL="109728" indent="0">
              <a:buNone/>
            </a:pPr>
            <a:endParaRPr lang="en-US" dirty="0"/>
          </a:p>
        </p:txBody>
      </p:sp>
      <p:sp>
        <p:nvSpPr>
          <p:cNvPr id="3" name="Title 2"/>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normAutofit/>
          </a:bodyPr>
          <a:lstStyle/>
          <a:p>
            <a:pPr algn="r"/>
            <a:r>
              <a:rPr lang="en-US" sz="3200" dirty="0" smtClean="0"/>
              <a:t>ANALYSIS QUESTIONS</a:t>
            </a:r>
            <a:endParaRPr lang="en-US" sz="3200" dirty="0"/>
          </a:p>
        </p:txBody>
      </p:sp>
      <p:pic>
        <p:nvPicPr>
          <p:cNvPr id="4" name="Picture 3"/>
          <p:cNvPicPr/>
          <p:nvPr/>
        </p:nvPicPr>
        <p:blipFill>
          <a:blip r:embed="rId2"/>
          <a:stretch>
            <a:fillRect/>
          </a:stretch>
        </p:blipFill>
        <p:spPr>
          <a:xfrm>
            <a:off x="0" y="2133600"/>
            <a:ext cx="2514600" cy="2286000"/>
          </a:xfrm>
          <a:prstGeom prst="rect">
            <a:avLst/>
          </a:prstGeom>
        </p:spPr>
      </p:pic>
    </p:spTree>
    <p:extLst>
      <p:ext uri="{BB962C8B-B14F-4D97-AF65-F5344CB8AC3E}">
        <p14:creationId xmlns:p14="http://schemas.microsoft.com/office/powerpoint/2010/main" val="1067888479"/>
      </p:ext>
    </p:extLst>
  </p:cSld>
  <p:clrMapOvr>
    <a:masterClrMapping/>
  </p:clrMapOvr>
  <p:transition spd="slow" advTm="20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bg/>
                                          </p:spTgt>
                                        </p:tgtEl>
                                        <p:attrNameLst>
                                          <p:attrName>style.visibility</p:attrName>
                                        </p:attrNameLst>
                                      </p:cBhvr>
                                      <p:to>
                                        <p:strVal val="visible"/>
                                      </p:to>
                                    </p:set>
                                    <p:anim calcmode="lin" valueType="num">
                                      <p:cBhvr additive="base">
                                        <p:cTn id="14" dur="500" fill="hold"/>
                                        <p:tgtEl>
                                          <p:spTgt spid="2">
                                            <p:bg/>
                                          </p:spTgt>
                                        </p:tgtEl>
                                        <p:attrNameLst>
                                          <p:attrName>ppt_x</p:attrName>
                                        </p:attrNameLst>
                                      </p:cBhvr>
                                      <p:tavLst>
                                        <p:tav tm="0">
                                          <p:val>
                                            <p:strVal val="#ppt_x"/>
                                          </p:val>
                                        </p:tav>
                                        <p:tav tm="100000">
                                          <p:val>
                                            <p:strVal val="#ppt_x"/>
                                          </p:val>
                                        </p:tav>
                                      </p:tavLst>
                                    </p:anim>
                                    <p:anim calcmode="lin" valueType="num">
                                      <p:cBhvr additive="base">
                                        <p:cTn id="15" dur="500" fill="hold"/>
                                        <p:tgtEl>
                                          <p:spTgt spid="2">
                                            <p:bg/>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 calcmode="lin" valueType="num">
                                      <p:cBhvr additive="base">
                                        <p:cTn id="20"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 calcmode="lin" valueType="num">
                                      <p:cBhvr additive="base">
                                        <p:cTn id="2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 calcmode="lin" valueType="num">
                                      <p:cBhvr additive="base">
                                        <p:cTn id="3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 calcmode="lin" valueType="num">
                                      <p:cBhvr additive="base">
                                        <p:cTn id="38"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
                                            <p:txEl>
                                              <p:pRg st="5" end="5"/>
                                            </p:txEl>
                                          </p:spTgt>
                                        </p:tgtEl>
                                        <p:attrNameLst>
                                          <p:attrName>style.visibility</p:attrName>
                                        </p:attrNameLst>
                                      </p:cBhvr>
                                      <p:to>
                                        <p:strVal val="visible"/>
                                      </p:to>
                                    </p:set>
                                    <p:anim calcmode="lin" valueType="num">
                                      <p:cBhvr additive="base">
                                        <p:cTn id="44"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
                                            <p:txEl>
                                              <p:pRg st="6" end="6"/>
                                            </p:txEl>
                                          </p:spTgt>
                                        </p:tgtEl>
                                        <p:attrNameLst>
                                          <p:attrName>style.visibility</p:attrName>
                                        </p:attrNameLst>
                                      </p:cBhvr>
                                      <p:to>
                                        <p:strVal val="visible"/>
                                      </p:to>
                                    </p:set>
                                    <p:anim calcmode="lin" valueType="num">
                                      <p:cBhvr additive="base">
                                        <p:cTn id="50"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 calcmode="lin" valueType="num">
                                      <p:cBhvr additive="base">
                                        <p:cTn id="56"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
                                            <p:txEl>
                                              <p:pRg st="8" end="8"/>
                                            </p:txEl>
                                          </p:spTgt>
                                        </p:tgtEl>
                                        <p:attrNameLst>
                                          <p:attrName>style.visibility</p:attrName>
                                        </p:attrNameLst>
                                      </p:cBhvr>
                                      <p:to>
                                        <p:strVal val="visible"/>
                                      </p:to>
                                    </p:set>
                                    <p:anim calcmode="lin" valueType="num">
                                      <p:cBhvr additive="base">
                                        <p:cTn id="62"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
                                            <p:txEl>
                                              <p:pRg st="9" end="9"/>
                                            </p:txEl>
                                          </p:spTgt>
                                        </p:tgtEl>
                                        <p:attrNameLst>
                                          <p:attrName>style.visibility</p:attrName>
                                        </p:attrNameLst>
                                      </p:cBhvr>
                                      <p:to>
                                        <p:strVal val="visible"/>
                                      </p:to>
                                    </p:set>
                                    <p:anim calcmode="lin" valueType="num">
                                      <p:cBhvr additive="base">
                                        <p:cTn id="68"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2">
                                            <p:txEl>
                                              <p:pRg st="10" end="10"/>
                                            </p:txEl>
                                          </p:spTgt>
                                        </p:tgtEl>
                                        <p:attrNameLst>
                                          <p:attrName>style.visibility</p:attrName>
                                        </p:attrNameLst>
                                      </p:cBhvr>
                                      <p:to>
                                        <p:strVal val="visible"/>
                                      </p:to>
                                    </p:set>
                                    <p:anim calcmode="lin" valueType="num">
                                      <p:cBhvr additive="base">
                                        <p:cTn id="74"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ctr"/>
            <a:r>
              <a:rPr lang="en-US" dirty="0" smtClean="0"/>
              <a:t>PACKAGES</a:t>
            </a:r>
            <a:endParaRPr lang="en-US" dirty="0"/>
          </a:p>
        </p:txBody>
      </p:sp>
      <p:pic>
        <p:nvPicPr>
          <p:cNvPr id="4" name="Picture 3"/>
          <p:cNvPicPr/>
          <p:nvPr/>
        </p:nvPicPr>
        <p:blipFill>
          <a:blip r:embed="rId2"/>
          <a:stretch>
            <a:fillRect/>
          </a:stretch>
        </p:blipFill>
        <p:spPr>
          <a:xfrm>
            <a:off x="304800" y="2324100"/>
            <a:ext cx="1981200" cy="1981200"/>
          </a:xfrm>
          <a:prstGeom prst="rect">
            <a:avLst/>
          </a:prstGeom>
          <a:ln w="228600" cap="sq" cmpd="thickThin">
            <a:solidFill>
              <a:srgbClr val="000000"/>
            </a:solidFill>
            <a:prstDash val="solid"/>
            <a:miter lim="800000"/>
          </a:ln>
          <a:effectLst>
            <a:innerShdw blurRad="76200">
              <a:srgbClr val="000000"/>
            </a:innerShdw>
          </a:effec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981200"/>
            <a:ext cx="5334000" cy="335280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0266748"/>
      </p:ext>
    </p:extLst>
  </p:cSld>
  <p:clrMapOvr>
    <a:masterClrMapping/>
  </p:clrMapOvr>
  <p:transition spd="slow" advTm="8000">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0" y="1447801"/>
            <a:ext cx="4648200" cy="3276599"/>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marL="109728" indent="0">
              <a:buNone/>
            </a:pPr>
            <a:r>
              <a:rPr lang="en-US" dirty="0"/>
              <a:t>Read excel file code was used to read data from kaggle.com open data set (linked to the Government of Boston’s website) and save it as variable data crime.. The datasets is from August 2015 till today </a:t>
            </a:r>
            <a:endParaRPr lang="en-US" dirty="0" smtClean="0"/>
          </a:p>
          <a:p>
            <a:pPr marL="109728" indent="0">
              <a:buNone/>
            </a:pPr>
            <a:r>
              <a:rPr lang="en-US" dirty="0" smtClean="0"/>
              <a:t>December </a:t>
            </a:r>
            <a:r>
              <a:rPr lang="en-US" dirty="0"/>
              <a:t>21st 2018. This report is based on crimes reported to, and arrests made by, the Boston Police Department within the City of Boston.</a:t>
            </a:r>
          </a:p>
          <a:p>
            <a:pPr marL="109728" indent="0">
              <a:buNone/>
            </a:pPr>
            <a:endParaRPr lang="en-US" dirty="0"/>
          </a:p>
        </p:txBody>
      </p:sp>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ctr"/>
            <a:r>
              <a:rPr lang="en-US" dirty="0" smtClean="0"/>
              <a:t>DATA PREPRATION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5105399"/>
            <a:ext cx="46482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76400"/>
            <a:ext cx="4038600" cy="411479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a:off x="2819400" y="5867399"/>
            <a:ext cx="1219200" cy="408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spTree>
    <p:extLst>
      <p:ext uri="{BB962C8B-B14F-4D97-AF65-F5344CB8AC3E}">
        <p14:creationId xmlns:p14="http://schemas.microsoft.com/office/powerpoint/2010/main" val="1658031322"/>
      </p:ext>
    </p:extLst>
  </p:cSld>
  <p:clrMapOvr>
    <a:masterClrMapping/>
  </p:clrMapOvr>
  <p:transition spd="slow" advTm="8000">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0" y="1481329"/>
            <a:ext cx="5257800" cy="4157471"/>
          </a:xfrm>
        </p:spPr>
        <p:style>
          <a:lnRef idx="2">
            <a:schemeClr val="accent4"/>
          </a:lnRef>
          <a:fillRef idx="1">
            <a:schemeClr val="lt1"/>
          </a:fillRef>
          <a:effectRef idx="0">
            <a:schemeClr val="accent4"/>
          </a:effectRef>
          <a:fontRef idx="minor">
            <a:schemeClr val="dk1"/>
          </a:fontRef>
        </p:style>
        <p:txBody>
          <a:bodyPr/>
          <a:lstStyle/>
          <a:p>
            <a:pPr>
              <a:buFont typeface="Wingdings" panose="05000000000000000000" pitchFamily="2" charset="2"/>
              <a:buChar char="v"/>
            </a:pPr>
            <a:r>
              <a:rPr lang="en-US" dirty="0" smtClean="0"/>
              <a:t>Data has 327,820 observations and 17 columns.</a:t>
            </a:r>
          </a:p>
          <a:p>
            <a:pPr>
              <a:buFont typeface="Wingdings" panose="05000000000000000000" pitchFamily="2" charset="2"/>
              <a:buChar char="v"/>
            </a:pPr>
            <a:r>
              <a:rPr lang="en-US" dirty="0" smtClean="0"/>
              <a:t>No deletion was performed on missing data.</a:t>
            </a:r>
          </a:p>
          <a:p>
            <a:pPr>
              <a:buFont typeface="Wingdings" panose="05000000000000000000" pitchFamily="2" charset="2"/>
              <a:buChar char="v"/>
            </a:pPr>
            <a:r>
              <a:rPr lang="en-US" dirty="0" smtClean="0"/>
              <a:t>The variable(shooting) was ignored as the whole data set was missing</a:t>
            </a:r>
            <a:endParaRPr lang="en-US" dirty="0"/>
          </a:p>
        </p:txBody>
      </p:sp>
      <p:sp>
        <p:nvSpPr>
          <p:cNvPr id="3" name="Title 2"/>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ctr"/>
            <a:r>
              <a:rPr lang="en-US" dirty="0"/>
              <a:t>DATA </a:t>
            </a:r>
            <a:r>
              <a:rPr lang="en-US" dirty="0" smtClean="0"/>
              <a:t>CLEANING</a:t>
            </a:r>
            <a:endParaRPr lang="en-US" dirty="0"/>
          </a:p>
        </p:txBody>
      </p:sp>
      <p:pic>
        <p:nvPicPr>
          <p:cNvPr id="4" name="Picture 3"/>
          <p:cNvPicPr/>
          <p:nvPr/>
        </p:nvPicPr>
        <p:blipFill>
          <a:blip r:embed="rId3"/>
          <a:stretch>
            <a:fillRect/>
          </a:stretch>
        </p:blipFill>
        <p:spPr>
          <a:xfrm>
            <a:off x="152400" y="1676401"/>
            <a:ext cx="3352800" cy="3657599"/>
          </a:xfrm>
          <a:prstGeom prst="rect">
            <a:avLst/>
          </a:prstGeom>
        </p:spPr>
      </p:pic>
    </p:spTree>
    <p:custDataLst>
      <p:tags r:id="rId1"/>
    </p:custDataLst>
    <p:extLst>
      <p:ext uri="{BB962C8B-B14F-4D97-AF65-F5344CB8AC3E}">
        <p14:creationId xmlns:p14="http://schemas.microsoft.com/office/powerpoint/2010/main" val="1677060679"/>
      </p:ext>
    </p:extLst>
  </p:cSld>
  <p:clrMapOvr>
    <a:masterClrMapping/>
  </p:clrMapOvr>
  <p:transition spd="slow" advTm="10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 calcmode="lin" valueType="num">
                                      <p:cBhvr additive="base">
                                        <p:cTn id="19"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additive="base">
                                        <p:cTn id="2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additive="base">
                                        <p:cTn id="2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957071"/>
          </a:xfrm>
        </p:spPr>
        <p:style>
          <a:lnRef idx="2">
            <a:schemeClr val="accent1"/>
          </a:lnRef>
          <a:fillRef idx="1">
            <a:schemeClr val="lt1"/>
          </a:fillRef>
          <a:effectRef idx="0">
            <a:schemeClr val="accent1"/>
          </a:effectRef>
          <a:fontRef idx="minor">
            <a:schemeClr val="dk1"/>
          </a:fontRef>
        </p:style>
        <p:txBody>
          <a:bodyPr>
            <a:normAutofit/>
          </a:bodyPr>
          <a:lstStyle/>
          <a:p>
            <a:r>
              <a:rPr lang="en-US" sz="1800" dirty="0" smtClean="0">
                <a:latin typeface="Arial Narrow" panose="020B0606020202030204" pitchFamily="34" charset="0"/>
              </a:rPr>
              <a:t>Sample data (top 6 rows) after cleaning and importing.</a:t>
            </a:r>
          </a:p>
          <a:p>
            <a:r>
              <a:rPr lang="en-US" sz="1800" dirty="0" smtClean="0">
                <a:latin typeface="Arial Narrow" panose="020B0606020202030204" pitchFamily="34" charset="0"/>
              </a:rPr>
              <a:t>Data set comprise of  double and character strings</a:t>
            </a:r>
            <a:endParaRPr lang="en-US" sz="1800" dirty="0">
              <a:latin typeface="Arial Narrow" panose="020B0606020202030204" pitchFamily="34" charset="0"/>
            </a:endParaRPr>
          </a:p>
        </p:txBody>
      </p:sp>
      <p:sp>
        <p:nvSpPr>
          <p:cNvPr id="3" name="Title 2"/>
          <p:cNvSpPr>
            <a:spLocks noGrp="1"/>
          </p:cNvSpPr>
          <p:nvPr>
            <p:ph type="title"/>
          </p:nvPr>
        </p:nvSpPr>
        <p:spPr/>
        <p:style>
          <a:lnRef idx="2">
            <a:schemeClr val="accent5"/>
          </a:lnRef>
          <a:fillRef idx="1">
            <a:schemeClr val="lt1"/>
          </a:fillRef>
          <a:effectRef idx="0">
            <a:schemeClr val="accent5"/>
          </a:effectRef>
          <a:fontRef idx="minor">
            <a:schemeClr val="dk1"/>
          </a:fontRef>
        </p:style>
        <p:txBody>
          <a:bodyPr>
            <a:normAutofit/>
          </a:bodyPr>
          <a:lstStyle/>
          <a:p>
            <a:pPr algn="ctr"/>
            <a:r>
              <a:rPr lang="en-US" dirty="0" smtClean="0"/>
              <a:t>CRIME DATA(IMPORT)</a:t>
            </a:r>
            <a:endParaRPr lang="en-US" dirty="0"/>
          </a:p>
        </p:txBody>
      </p:sp>
      <p:pic>
        <p:nvPicPr>
          <p:cNvPr id="4" name="Picture 3"/>
          <p:cNvPicPr/>
          <p:nvPr/>
        </p:nvPicPr>
        <p:blipFill>
          <a:blip r:embed="rId2"/>
          <a:stretch>
            <a:fillRect/>
          </a:stretch>
        </p:blipFill>
        <p:spPr>
          <a:xfrm>
            <a:off x="588818" y="2611582"/>
            <a:ext cx="7848600" cy="2590800"/>
          </a:xfrm>
          <a:prstGeom prst="rect">
            <a:avLst/>
          </a:prstGeom>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5334000"/>
            <a:ext cx="4246418"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6375" y="5556250"/>
            <a:ext cx="1444625"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287353"/>
      </p:ext>
    </p:extLst>
  </p:cSld>
  <p:clrMapOvr>
    <a:masterClrMapping/>
  </p:clrMapOvr>
  <p:transition spd="slow" advTm="8000">
    <p:cove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2|0.7|0.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9078</TotalTime>
  <Words>1469</Words>
  <Application>Microsoft Office PowerPoint</Application>
  <PresentationFormat>On-screen Show (4:3)</PresentationFormat>
  <Paragraphs>222</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Crime control is an important responsibility/duty of any government, having an efficient system with the most important function being to suppress and control crime to ensure that society is safe and there is public order</vt:lpstr>
      <vt:lpstr>CONTENT</vt:lpstr>
      <vt:lpstr>CONTEXT</vt:lpstr>
      <vt:lpstr>Objectives</vt:lpstr>
      <vt:lpstr>ANALYSIS QUESTIONS</vt:lpstr>
      <vt:lpstr>PACKAGES</vt:lpstr>
      <vt:lpstr>DATA PREPRATION</vt:lpstr>
      <vt:lpstr>DATA CLEANING</vt:lpstr>
      <vt:lpstr>CRIME DATA(IMPORT)</vt:lpstr>
      <vt:lpstr>DATA ANALYSIS</vt:lpstr>
      <vt:lpstr>DATA ANALYSIS</vt:lpstr>
      <vt:lpstr>DATA ANALYSIS</vt:lpstr>
      <vt:lpstr>DATA ANALYSIS</vt:lpstr>
      <vt:lpstr>DATA ANALYSIS</vt:lpstr>
      <vt:lpstr>DATA ANALYSIS</vt:lpstr>
      <vt:lpstr>DATA ANALYSIS</vt:lpstr>
      <vt:lpstr>DATA VISUALISATION</vt:lpstr>
      <vt:lpstr>DATA VISUALISATION</vt:lpstr>
      <vt:lpstr>SUMMARY FINDINGS</vt:lpstr>
      <vt:lpstr>SUMMARY FINDINGS</vt:lpstr>
      <vt:lpstr>Appendix: R Programming Codes</vt:lpstr>
      <vt:lpstr>Appendix: R Programming Codes</vt:lpstr>
      <vt:lpstr>Appendix: R Programming Codes</vt:lpstr>
      <vt:lpstr>Appendix: R Programming Codes</vt:lpstr>
      <vt:lpstr>Appendix: R Programming Codes</vt:lpstr>
      <vt:lpstr>Appendix: R Programming Codes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DATA(BOSTON)</dc:title>
  <dc:creator>Robson MUWANI</dc:creator>
  <cp:lastModifiedBy>Robson MUWANI</cp:lastModifiedBy>
  <cp:revision>76</cp:revision>
  <dcterms:created xsi:type="dcterms:W3CDTF">2020-01-02T19:28:31Z</dcterms:created>
  <dcterms:modified xsi:type="dcterms:W3CDTF">2020-01-11T20:33:30Z</dcterms:modified>
</cp:coreProperties>
</file>