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58" r:id="rId10"/>
    <p:sldId id="260" r:id="rId11"/>
    <p:sldId id="259" r:id="rId12"/>
    <p:sldId id="265" r:id="rId13"/>
    <p:sldId id="266" r:id="rId14"/>
    <p:sldId id="267" r:id="rId15"/>
    <p:sldId id="26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B96"/>
    <a:srgbClr val="C11C84"/>
    <a:srgbClr val="EB647E"/>
    <a:srgbClr val="6497B1"/>
    <a:srgbClr val="F19CAC"/>
    <a:srgbClr val="FFA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74"/>
    <p:restoredTop sz="94689"/>
  </p:normalViewPr>
  <p:slideViewPr>
    <p:cSldViewPr snapToGrid="0">
      <p:cViewPr varScale="1">
        <p:scale>
          <a:sx n="119" d="100"/>
          <a:sy n="119" d="100"/>
        </p:scale>
        <p:origin x="22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E7400-C293-EA48-B8E6-D467DD4C8176}" type="datetimeFigureOut">
              <a:rPr lang="en-US" smtClean="0"/>
              <a:t>7/3/25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4E0C7-4FAE-DF41-A5B4-0D4F28BFF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12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4E0C7-4FAE-DF41-A5B4-0D4F28BFF0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93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4E0C7-4FAE-DF41-A5B4-0D4F28BFF05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34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CECBB4-1D5E-E61B-9FE1-4DBF8095D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DC81FB-DA3F-970A-2112-CCE6231EF7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5FE685-9893-2DD6-E21D-75DCF70490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5E989A-67A9-1B5E-1082-2D47B3B3C9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4E0C7-4FAE-DF41-A5B4-0D4F28BFF05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48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D15F0-B9B8-22B4-F116-AA16770D2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EC9240-7A3D-AAC2-3E81-918B73E48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EAA36-C6C4-F190-87E0-40D25242E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E35-B012-804B-86A9-13B9276DEBED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888FF-5240-BB57-568C-10F332020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E896E-7F40-F66B-6E89-B25CCDC00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58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81413-DCBD-53C3-2976-C4A5F1902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EE4FC-9D7F-404D-A28F-263BB63AE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F0901-2515-DA12-FEDB-2C9B37F4A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E35-B012-804B-86A9-13B9276DEBED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ACBA2-F5A6-683C-6119-40199FDA6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A1169-DFF7-158E-6662-A69EC96E3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9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2F5ED7-D59F-DE88-1176-2AB3DBA0E3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7527D7-F2BF-57FF-93AA-4CF1C0A26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5D37D-9540-FA9E-650A-B5C8E07E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E35-B012-804B-86A9-13B9276DEBED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BAF42-9BCA-4F8D-CF7A-E03C2B17F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D83A0-6915-CA52-A34B-D941CB85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71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2A10E-5707-3835-252D-7E963DE99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18ED9-A60F-8694-8B39-6A6261A6E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60262-E4B9-C83A-3092-84D8C867D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E35-B012-804B-86A9-13B9276DEBED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C6BA2-D393-CEB3-4EFC-018EE95BE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C2267-9C39-10E9-2F8F-863D752B7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EB23E-84B3-933C-F349-B69628078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7DB5A-7293-0430-9986-4EF474396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745F7-DD27-1C7A-9F98-C864600CC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E35-B012-804B-86A9-13B9276DEBED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A632B-FCC1-D120-C5D3-F623B7790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D7DA3-EDE3-CEF3-9494-1768028E8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6925-B50D-3B9B-C174-442E70356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3BE07-0E61-3FB0-4F6C-7471DC6A5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74A7F0-D744-8D39-7327-8F1CE60D1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B36D5-C79C-7347-CC9E-E0253913D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E35-B012-804B-86A9-13B9276DEBED}" type="datetimeFigureOut">
              <a:rPr lang="en-US" smtClean="0"/>
              <a:t>7/3/25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6127D-F77B-5CD1-53EF-76773DD6F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CA826-E412-E179-EF8D-F2BE817FB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72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582E0-AABF-EF22-81CD-A21F56F96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897CC-FC2E-11D3-2037-BB71A2EC8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76170D-CB42-7539-C778-0F7FF6E2B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4F9D7E-0EBC-3D0A-DC51-7AC396DD8E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D7CA9-E607-BACC-AD8C-2575BA89CC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98C53B-772F-C192-AFAA-9F29068F8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E35-B012-804B-86A9-13B9276DEBED}" type="datetimeFigureOut">
              <a:rPr lang="en-US" smtClean="0"/>
              <a:t>7/3/25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CA35CF-D776-6586-3B66-C5410E462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A715B1-F6A9-2487-B148-6EFC91CCA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69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AC1A5-8814-8D18-5F94-46A30C1F4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A85766-BDEF-AD49-43B8-686C8E1C8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E35-B012-804B-86A9-13B9276DEBED}" type="datetimeFigureOut">
              <a:rPr lang="en-US" smtClean="0"/>
              <a:t>7/3/25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C1DE3-F135-4EE9-22D9-05BD2C014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1260F9-8C74-982C-9CB4-1D63FD32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1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6DC180-1756-8642-8F4F-CF39FB70F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E35-B012-804B-86A9-13B9276DEBED}" type="datetimeFigureOut">
              <a:rPr lang="en-US" smtClean="0"/>
              <a:t>7/3/25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3D5711-C67B-070E-160F-82C483AF9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3891D-5A8E-128D-622E-C3B84FCD1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51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D7511-50F8-98CF-5F92-28000ED5C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630EA-14D1-92A8-FA42-36B244645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6F62AB-5A85-1F3C-A719-0417068DC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11938-9118-6256-555C-0704BB53C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E35-B012-804B-86A9-13B9276DEBED}" type="datetimeFigureOut">
              <a:rPr lang="en-US" smtClean="0"/>
              <a:t>7/3/25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8E291-B8CB-B8AE-250A-BD51FC7E3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2714C-B7F3-FE03-FEF2-BA51218CB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65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4C766-C6E7-B299-E162-A03904FF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8BFEAB-5D6D-DB39-47CB-02A697B27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8E634-2E54-2930-3F11-0B2D196A2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79936-5F2D-F9FC-D770-18366345C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E35-B012-804B-86A9-13B9276DEBED}" type="datetimeFigureOut">
              <a:rPr lang="en-US" smtClean="0"/>
              <a:t>7/3/25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77312-A08A-DEC5-1C3B-156727D12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D4B21-7332-1EE1-4BA6-E8748C836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7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A00990-1279-5982-B057-E132BB08C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75CA1-3E31-E82D-7278-F6E7FA293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FC259-FC81-83E8-0962-5DCAAF4FC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27FE35-B012-804B-86A9-13B9276DEBED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FB045-73D1-7BCF-6BB9-FB9A3B5313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00E-0B3B-791E-6837-152F2C5E7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31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0FA9-39EF-0C43-B5DE-93C0CF6AE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401"/>
            <a:ext cx="9144000" cy="3352799"/>
          </a:xfrm>
        </p:spPr>
        <p:txBody>
          <a:bodyPr>
            <a:normAutofit fontScale="90000"/>
          </a:bodyPr>
          <a:lstStyle/>
          <a:p>
            <a:r>
              <a:rPr lang="en-CA" b="1" dirty="0">
                <a:solidFill>
                  <a:srgbClr val="EB647E"/>
                </a:solidFill>
                <a:latin typeface="Trebuchet MS" panose="020B0703020202090204" pitchFamily="34" charset="0"/>
              </a:rPr>
              <a:t>Acute stress </a:t>
            </a:r>
            <a:r>
              <a:rPr lang="en-CA" b="1" dirty="0">
                <a:solidFill>
                  <a:srgbClr val="005B96"/>
                </a:solidFill>
                <a:latin typeface="Trebuchet MS" panose="020B0703020202090204" pitchFamily="34" charset="0"/>
              </a:rPr>
              <a:t>decreases</a:t>
            </a:r>
            <a:r>
              <a:rPr lang="en-CA" b="1" dirty="0">
                <a:solidFill>
                  <a:srgbClr val="EB647E"/>
                </a:solidFill>
                <a:latin typeface="Trebuchet MS" panose="020B0703020202090204" pitchFamily="34" charset="0"/>
              </a:rPr>
              <a:t> the long-term activity of appetite regulating neurons in the hypothalamus</a:t>
            </a:r>
            <a:endParaRPr lang="en-US" b="1" dirty="0">
              <a:solidFill>
                <a:srgbClr val="EB647E"/>
              </a:solidFill>
              <a:latin typeface="Trebuchet MS" panose="020B070302020209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8685A-D899-11DB-541A-9CDB05CEC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15544"/>
            <a:ext cx="9144000" cy="1230085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F19CAC"/>
                </a:solidFill>
              </a:rPr>
              <a:t>Ruby Muzzatti</a:t>
            </a:r>
          </a:p>
          <a:p>
            <a:r>
              <a:rPr lang="en-US" sz="3600" b="1" dirty="0">
                <a:solidFill>
                  <a:srgbClr val="F19CAC"/>
                </a:solidFill>
              </a:rPr>
              <a:t>July 3, 2025</a:t>
            </a:r>
          </a:p>
        </p:txBody>
      </p:sp>
    </p:spTree>
    <p:extLst>
      <p:ext uri="{BB962C8B-B14F-4D97-AF65-F5344CB8AC3E}">
        <p14:creationId xmlns:p14="http://schemas.microsoft.com/office/powerpoint/2010/main" val="2775164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961F06-A151-29AF-487D-60BA67567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5684AF-44D3-4737-ACBC-C4E6363DA3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4225" y="1037613"/>
            <a:ext cx="6112273" cy="4364483"/>
          </a:xfrm>
          <a:prstGeom prst="rect">
            <a:avLst/>
          </a:prstGeom>
        </p:spPr>
      </p:pic>
      <p:pic>
        <p:nvPicPr>
          <p:cNvPr id="3" name="Picture 2" descr="A graph with dots and lines&#10;&#10;AI-generated content may be incorrect.">
            <a:extLst>
              <a:ext uri="{FF2B5EF4-FFF2-40B4-BE49-F238E27FC236}">
                <a16:creationId xmlns:a16="http://schemas.microsoft.com/office/drawing/2014/main" id="{5923A278-C49A-B1AD-2701-CABF04B84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381" y="1034718"/>
            <a:ext cx="6112276" cy="4370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AB819B-EE59-3E4B-BAAE-53EE683BFF2E}"/>
              </a:ext>
            </a:extLst>
          </p:cNvPr>
          <p:cNvSpPr txBox="1"/>
          <p:nvPr/>
        </p:nvSpPr>
        <p:spPr>
          <a:xfrm>
            <a:off x="7843820" y="665384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Acute Stress + Control Treatment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2E834E-1D16-A44B-524A-8BC8BCA147A8}"/>
              </a:ext>
            </a:extLst>
          </p:cNvPr>
          <p:cNvSpPr txBox="1"/>
          <p:nvPr/>
        </p:nvSpPr>
        <p:spPr>
          <a:xfrm>
            <a:off x="1731547" y="665384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Acute Stress + Control Treatment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09B4B8-96DA-3B2E-5DB1-E4E28635CCCC}"/>
              </a:ext>
            </a:extLst>
          </p:cNvPr>
          <p:cNvSpPr txBox="1"/>
          <p:nvPr/>
        </p:nvSpPr>
        <p:spPr>
          <a:xfrm>
            <a:off x="2346828" y="5407783"/>
            <a:ext cx="7279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Acute stress decreases evoked excitatory current amplitude after HFS </a:t>
            </a:r>
            <a:r>
              <a:rPr lang="en-US" sz="2400" dirty="0">
                <a:solidFill>
                  <a:srgbClr val="F19CAC"/>
                </a:solidFill>
                <a:latin typeface="Trebuchet MS" panose="020B0703020202090204" pitchFamily="34" charset="0"/>
              </a:rPr>
              <a:t>in females but not males</a:t>
            </a:r>
          </a:p>
        </p:txBody>
      </p:sp>
    </p:spTree>
    <p:extLst>
      <p:ext uri="{BB962C8B-B14F-4D97-AF65-F5344CB8AC3E}">
        <p14:creationId xmlns:p14="http://schemas.microsoft.com/office/powerpoint/2010/main" val="2489003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6B30F4-7B02-5745-325B-D1672B454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2075F9-7E37-C12A-9B77-4EACDDB316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4224" y="1037613"/>
            <a:ext cx="6112275" cy="4364483"/>
          </a:xfrm>
          <a:prstGeom prst="rect">
            <a:avLst/>
          </a:prstGeom>
        </p:spPr>
      </p:pic>
      <p:pic>
        <p:nvPicPr>
          <p:cNvPr id="3" name="Picture 2" descr="A graph with dots and lines&#10;&#10;AI-generated content may be incorrect.">
            <a:extLst>
              <a:ext uri="{FF2B5EF4-FFF2-40B4-BE49-F238E27FC236}">
                <a16:creationId xmlns:a16="http://schemas.microsoft.com/office/drawing/2014/main" id="{E435EC96-474F-05AA-8447-6FBEF7401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381" y="1034718"/>
            <a:ext cx="6112276" cy="43702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AE9558-8E1A-07C3-AF66-87FB83B5DA35}"/>
              </a:ext>
            </a:extLst>
          </p:cNvPr>
          <p:cNvSpPr txBox="1"/>
          <p:nvPr/>
        </p:nvSpPr>
        <p:spPr>
          <a:xfrm>
            <a:off x="1545792" y="665384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Acute Stress + AM251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30EC9C-B64E-35DC-204B-DEC676EA9D4D}"/>
              </a:ext>
            </a:extLst>
          </p:cNvPr>
          <p:cNvSpPr txBox="1"/>
          <p:nvPr/>
        </p:nvSpPr>
        <p:spPr>
          <a:xfrm>
            <a:off x="2346828" y="5407783"/>
            <a:ext cx="8440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Acute stress decreases evoked excitatory current amplitude after HFS </a:t>
            </a:r>
            <a:r>
              <a:rPr lang="en-US" sz="2400" dirty="0">
                <a:solidFill>
                  <a:srgbClr val="FF0000"/>
                </a:solidFill>
                <a:latin typeface="Trebuchet MS" panose="020B0703020202090204" pitchFamily="34" charset="0"/>
              </a:rPr>
              <a:t>(statistically) </a:t>
            </a:r>
            <a:r>
              <a:rPr lang="en-US" sz="2400" dirty="0">
                <a:solidFill>
                  <a:srgbClr val="FFADFF"/>
                </a:solidFill>
                <a:latin typeface="Trebuchet MS" panose="020B0703020202090204" pitchFamily="34" charset="0"/>
              </a:rPr>
              <a:t>depending on CB1Rs</a:t>
            </a:r>
            <a:endParaRPr lang="en-US" sz="2400" dirty="0">
              <a:solidFill>
                <a:srgbClr val="FF0000"/>
              </a:solidFill>
              <a:latin typeface="Trebuchet MS" panose="020B070302020209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22C1A2-883C-DD66-A563-BEC9156B8008}"/>
              </a:ext>
            </a:extLst>
          </p:cNvPr>
          <p:cNvSpPr txBox="1"/>
          <p:nvPr/>
        </p:nvSpPr>
        <p:spPr>
          <a:xfrm>
            <a:off x="7843820" y="665384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Acute Stress + Control Treatment</a:t>
            </a:r>
          </a:p>
        </p:txBody>
      </p:sp>
    </p:spTree>
    <p:extLst>
      <p:ext uri="{BB962C8B-B14F-4D97-AF65-F5344CB8AC3E}">
        <p14:creationId xmlns:p14="http://schemas.microsoft.com/office/powerpoint/2010/main" val="3749381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number of dots&#10;&#10;AI-generated content may be incorrect.">
            <a:extLst>
              <a:ext uri="{FF2B5EF4-FFF2-40B4-BE49-F238E27FC236}">
                <a16:creationId xmlns:a16="http://schemas.microsoft.com/office/drawing/2014/main" id="{BB076852-7D8E-E0DE-8A6B-94CD2F71B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389" y="1053658"/>
            <a:ext cx="7772400" cy="55517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BC7780-6C86-85E7-64A6-9A9D917E5249}"/>
              </a:ext>
            </a:extLst>
          </p:cNvPr>
          <p:cNvSpPr txBox="1"/>
          <p:nvPr/>
        </p:nvSpPr>
        <p:spPr>
          <a:xfrm>
            <a:off x="3892379" y="1121620"/>
            <a:ext cx="4073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Repeated Stress + Control Treatment</a:t>
            </a:r>
          </a:p>
        </p:txBody>
      </p:sp>
    </p:spTree>
    <p:extLst>
      <p:ext uri="{BB962C8B-B14F-4D97-AF65-F5344CB8AC3E}">
        <p14:creationId xmlns:p14="http://schemas.microsoft.com/office/powerpoint/2010/main" val="2338657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C50A49-8A5E-9ADF-FBA0-0C571A872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10" y="829926"/>
            <a:ext cx="7772400" cy="55517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52D33C-B622-DA5A-5874-55495DDD6983}"/>
              </a:ext>
            </a:extLst>
          </p:cNvPr>
          <p:cNvSpPr txBox="1"/>
          <p:nvPr/>
        </p:nvSpPr>
        <p:spPr>
          <a:xfrm>
            <a:off x="8649729" y="2266955"/>
            <a:ext cx="25928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Acute stress decreases the probability of glutamate release after HFS </a:t>
            </a:r>
            <a:r>
              <a:rPr lang="en-US" sz="2400" dirty="0">
                <a:solidFill>
                  <a:srgbClr val="EB647E"/>
                </a:solidFill>
                <a:latin typeface="Trebuchet MS" panose="020B0703020202090204" pitchFamily="34" charset="0"/>
              </a:rPr>
              <a:t>in females but not males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4E838A-CA6F-5658-E2C5-0B5C8001BC15}"/>
              </a:ext>
            </a:extLst>
          </p:cNvPr>
          <p:cNvSpPr txBox="1"/>
          <p:nvPr/>
        </p:nvSpPr>
        <p:spPr>
          <a:xfrm>
            <a:off x="3296534" y="645260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Acute Stress + Control Treatment</a:t>
            </a:r>
          </a:p>
        </p:txBody>
      </p:sp>
    </p:spTree>
    <p:extLst>
      <p:ext uri="{BB962C8B-B14F-4D97-AF65-F5344CB8AC3E}">
        <p14:creationId xmlns:p14="http://schemas.microsoft.com/office/powerpoint/2010/main" val="3176065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patient's reaction&#10;&#10;AI-generated content may be incorrect.">
            <a:extLst>
              <a:ext uri="{FF2B5EF4-FFF2-40B4-BE49-F238E27FC236}">
                <a16:creationId xmlns:a16="http://schemas.microsoft.com/office/drawing/2014/main" id="{7246BB3C-DCE2-5A14-573C-CE9664D4B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18" y="825991"/>
            <a:ext cx="7980403" cy="5700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EC8C99-F61D-D00D-7AC3-28C58ACB6FCB}"/>
              </a:ext>
            </a:extLst>
          </p:cNvPr>
          <p:cNvSpPr txBox="1"/>
          <p:nvPr/>
        </p:nvSpPr>
        <p:spPr>
          <a:xfrm>
            <a:off x="8452021" y="2090172"/>
            <a:ext cx="2667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The effect of acute stress on the probability of glutamate release after HFS </a:t>
            </a:r>
            <a:r>
              <a:rPr lang="en-US" sz="2400" dirty="0">
                <a:solidFill>
                  <a:srgbClr val="C11C84"/>
                </a:solidFill>
                <a:latin typeface="Trebuchet MS" panose="020B0703020202090204" pitchFamily="34" charset="0"/>
              </a:rPr>
              <a:t>is dependent on CB1Rs</a:t>
            </a:r>
          </a:p>
        </p:txBody>
      </p:sp>
    </p:spTree>
    <p:extLst>
      <p:ext uri="{BB962C8B-B14F-4D97-AF65-F5344CB8AC3E}">
        <p14:creationId xmlns:p14="http://schemas.microsoft.com/office/powerpoint/2010/main" val="651577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531048-2B54-F0B6-0F8C-528288219B2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96105" y="1130198"/>
            <a:ext cx="5985747" cy="42775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9B4E67-B7D3-D138-FD0D-0D896435A8C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009504" y="1130199"/>
            <a:ext cx="5985748" cy="42775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30AEBE-B90F-B4BF-D5F7-498465A2B060}"/>
              </a:ext>
            </a:extLst>
          </p:cNvPr>
          <p:cNvSpPr txBox="1"/>
          <p:nvPr/>
        </p:nvSpPr>
        <p:spPr>
          <a:xfrm>
            <a:off x="2023788" y="945531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Acute Stress + Control Treatment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AC7314-826B-009A-3F89-12DD68716AF6}"/>
              </a:ext>
            </a:extLst>
          </p:cNvPr>
          <p:cNvSpPr txBox="1"/>
          <p:nvPr/>
        </p:nvSpPr>
        <p:spPr>
          <a:xfrm>
            <a:off x="7335689" y="945531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Acute Stress + AM251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7896E2-1964-1D22-35B3-91343461D258}"/>
              </a:ext>
            </a:extLst>
          </p:cNvPr>
          <p:cNvSpPr txBox="1"/>
          <p:nvPr/>
        </p:nvSpPr>
        <p:spPr>
          <a:xfrm>
            <a:off x="2346828" y="5407783"/>
            <a:ext cx="7279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Acute stress decreases AP peak amplitude after HFS </a:t>
            </a:r>
            <a:r>
              <a:rPr lang="en-US" sz="2400" dirty="0">
                <a:solidFill>
                  <a:srgbClr val="C11C84"/>
                </a:solidFill>
                <a:latin typeface="Trebuchet MS" panose="020B0703020202090204" pitchFamily="34" charset="0"/>
              </a:rPr>
              <a:t>depending on CB1Rs</a:t>
            </a:r>
          </a:p>
        </p:txBody>
      </p:sp>
    </p:spTree>
    <p:extLst>
      <p:ext uri="{BB962C8B-B14F-4D97-AF65-F5344CB8AC3E}">
        <p14:creationId xmlns:p14="http://schemas.microsoft.com/office/powerpoint/2010/main" val="4170769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DE5DF8-1F95-5E24-F55C-4DA7994C4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DA500A-A77A-54DA-C5F3-544E9D0785C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4392" y="1196456"/>
            <a:ext cx="5976898" cy="42775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8E5B65-1553-C590-7B36-64E86003B89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096000" y="1206876"/>
            <a:ext cx="5985748" cy="42671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99D4F2-3E70-75FA-3C20-4ED2797414DA}"/>
              </a:ext>
            </a:extLst>
          </p:cNvPr>
          <p:cNvSpPr txBox="1"/>
          <p:nvPr/>
        </p:nvSpPr>
        <p:spPr>
          <a:xfrm>
            <a:off x="2036144" y="1011788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Acute Stress + Control Treatment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0A759-29E4-4173-420D-24713BDCD190}"/>
              </a:ext>
            </a:extLst>
          </p:cNvPr>
          <p:cNvSpPr txBox="1"/>
          <p:nvPr/>
        </p:nvSpPr>
        <p:spPr>
          <a:xfrm>
            <a:off x="7348045" y="1011788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Acute Stress + AM251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985F55-6E8D-6DEF-536A-07667C78B25B}"/>
              </a:ext>
            </a:extLst>
          </p:cNvPr>
          <p:cNvSpPr txBox="1"/>
          <p:nvPr/>
        </p:nvSpPr>
        <p:spPr>
          <a:xfrm>
            <a:off x="2346828" y="5407783"/>
            <a:ext cx="7279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Acute stress decreases AP frequency after HFS </a:t>
            </a:r>
            <a:r>
              <a:rPr lang="en-US" sz="2400" dirty="0">
                <a:solidFill>
                  <a:srgbClr val="C11C84"/>
                </a:solidFill>
                <a:latin typeface="Trebuchet MS" panose="020B0703020202090204" pitchFamily="34" charset="0"/>
              </a:rPr>
              <a:t>depending on CB1Rs</a:t>
            </a:r>
          </a:p>
        </p:txBody>
      </p:sp>
    </p:spTree>
    <p:extLst>
      <p:ext uri="{BB962C8B-B14F-4D97-AF65-F5344CB8AC3E}">
        <p14:creationId xmlns:p14="http://schemas.microsoft.com/office/powerpoint/2010/main" val="3582390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2C5304-BDE6-1328-DD99-83503317722A}"/>
              </a:ext>
            </a:extLst>
          </p:cNvPr>
          <p:cNvSpPr txBox="1"/>
          <p:nvPr/>
        </p:nvSpPr>
        <p:spPr>
          <a:xfrm>
            <a:off x="2629446" y="286378"/>
            <a:ext cx="7279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rebuchet MS" panose="020B0703020202090204" pitchFamily="34" charset="0"/>
              </a:rPr>
              <a:t>May &amp; June Wrapped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D98C03-A32E-F42A-ABB6-9E6E9B868032}"/>
              </a:ext>
            </a:extLst>
          </p:cNvPr>
          <p:cNvSpPr txBox="1"/>
          <p:nvPr/>
        </p:nvSpPr>
        <p:spPr>
          <a:xfrm>
            <a:off x="1807245" y="2888934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Full-length cells recorded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A17707-33C9-AC21-9AC9-BF9F61F67E69}"/>
              </a:ext>
            </a:extLst>
          </p:cNvPr>
          <p:cNvSpPr txBox="1"/>
          <p:nvPr/>
        </p:nvSpPr>
        <p:spPr>
          <a:xfrm>
            <a:off x="4989593" y="2874647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Good full- length cells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88AB78-06E7-F320-C44D-C33F99447BF8}"/>
              </a:ext>
            </a:extLst>
          </p:cNvPr>
          <p:cNvSpPr txBox="1"/>
          <p:nvPr/>
        </p:nvSpPr>
        <p:spPr>
          <a:xfrm>
            <a:off x="1807245" y="194387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5251D-4FF6-0B78-E798-1C5DE7735C5E}"/>
              </a:ext>
            </a:extLst>
          </p:cNvPr>
          <p:cNvSpPr txBox="1"/>
          <p:nvPr/>
        </p:nvSpPr>
        <p:spPr>
          <a:xfrm>
            <a:off x="4989592" y="1929584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C4A44B-C97B-077E-628E-9C06CDEAA564}"/>
              </a:ext>
            </a:extLst>
          </p:cNvPr>
          <p:cNvSpPr txBox="1"/>
          <p:nvPr/>
        </p:nvSpPr>
        <p:spPr>
          <a:xfrm>
            <a:off x="4989593" y="5128753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rebuchet MS" panose="020B0703020202090204" pitchFamily="34" charset="0"/>
              </a:rPr>
              <a:t>Cells:Animal</a:t>
            </a:r>
            <a:r>
              <a:rPr lang="en-US" sz="2400" dirty="0">
                <a:latin typeface="Trebuchet MS" panose="020B0703020202090204" pitchFamily="34" charset="0"/>
              </a:rPr>
              <a:t> </a:t>
            </a:r>
          </a:p>
          <a:p>
            <a:pPr algn="ctr"/>
            <a:r>
              <a:rPr lang="en-US" sz="2400" dirty="0">
                <a:latin typeface="Trebuchet MS" panose="020B0703020202090204" pitchFamily="34" charset="0"/>
              </a:rPr>
              <a:t>ratio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3375C9-C739-8998-0C20-0483CEC364E5}"/>
              </a:ext>
            </a:extLst>
          </p:cNvPr>
          <p:cNvSpPr txBox="1"/>
          <p:nvPr/>
        </p:nvSpPr>
        <p:spPr>
          <a:xfrm>
            <a:off x="4989592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2.1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9143BD-3036-4BA3-CEE6-27234C587663}"/>
              </a:ext>
            </a:extLst>
          </p:cNvPr>
          <p:cNvSpPr txBox="1"/>
          <p:nvPr/>
        </p:nvSpPr>
        <p:spPr>
          <a:xfrm>
            <a:off x="8171941" y="2888933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Record cell 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140BA9-6388-43F2-A9B1-A8006B307A33}"/>
              </a:ext>
            </a:extLst>
          </p:cNvPr>
          <p:cNvSpPr txBox="1"/>
          <p:nvPr/>
        </p:nvSpPr>
        <p:spPr>
          <a:xfrm>
            <a:off x="8171940" y="194387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471C39-4A98-CB1A-4843-C1DF158EFD5F}"/>
              </a:ext>
            </a:extLst>
          </p:cNvPr>
          <p:cNvSpPr txBox="1"/>
          <p:nvPr/>
        </p:nvSpPr>
        <p:spPr>
          <a:xfrm>
            <a:off x="7908329" y="5128753"/>
            <a:ext cx="2740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Good </a:t>
            </a:r>
            <a:r>
              <a:rPr lang="en-US" sz="2400" dirty="0" err="1">
                <a:latin typeface="Trebuchet MS" panose="020B0703020202090204" pitchFamily="34" charset="0"/>
              </a:rPr>
              <a:t>cells:Animal</a:t>
            </a:r>
            <a:r>
              <a:rPr lang="en-US" sz="2400" dirty="0">
                <a:latin typeface="Trebuchet MS" panose="020B0703020202090204" pitchFamily="34" charset="0"/>
              </a:rPr>
              <a:t> ratio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5C65BA-57C9-99CC-0B80-0783F3F718C4}"/>
              </a:ext>
            </a:extLst>
          </p:cNvPr>
          <p:cNvSpPr txBox="1"/>
          <p:nvPr/>
        </p:nvSpPr>
        <p:spPr>
          <a:xfrm>
            <a:off x="8171940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1.9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29735A-8E2E-3C49-5C6D-71DD3F6C12F2}"/>
              </a:ext>
            </a:extLst>
          </p:cNvPr>
          <p:cNvSpPr txBox="1"/>
          <p:nvPr/>
        </p:nvSpPr>
        <p:spPr>
          <a:xfrm>
            <a:off x="1807245" y="5143039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Minutes spent watching tube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5F8AE1-6241-0F98-C3A9-64CE81AD2F02}"/>
              </a:ext>
            </a:extLst>
          </p:cNvPr>
          <p:cNvSpPr txBox="1"/>
          <p:nvPr/>
        </p:nvSpPr>
        <p:spPr>
          <a:xfrm>
            <a:off x="1807245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450</a:t>
            </a:r>
          </a:p>
        </p:txBody>
      </p:sp>
      <p:sp>
        <p:nvSpPr>
          <p:cNvPr id="17" name="Explosion 1 16">
            <a:extLst>
              <a:ext uri="{FF2B5EF4-FFF2-40B4-BE49-F238E27FC236}">
                <a16:creationId xmlns:a16="http://schemas.microsoft.com/office/drawing/2014/main" id="{D1A83FFF-59F7-72BA-4EAE-D60EE6ED1486}"/>
              </a:ext>
            </a:extLst>
          </p:cNvPr>
          <p:cNvSpPr/>
          <p:nvPr/>
        </p:nvSpPr>
        <p:spPr>
          <a:xfrm>
            <a:off x="7603518" y="1063061"/>
            <a:ext cx="3962406" cy="3623172"/>
          </a:xfrm>
          <a:prstGeom prst="irregularSeal1">
            <a:avLst/>
          </a:prstGeom>
          <a:solidFill>
            <a:srgbClr val="F19CAC"/>
          </a:solidFill>
          <a:ln>
            <a:solidFill>
              <a:srgbClr val="F19CA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7A378DDE-2C4A-48DF-66DF-4AA51A3EE0C9}"/>
              </a:ext>
            </a:extLst>
          </p:cNvPr>
          <p:cNvSpPr/>
          <p:nvPr/>
        </p:nvSpPr>
        <p:spPr>
          <a:xfrm>
            <a:off x="1137708" y="3947022"/>
            <a:ext cx="4091114" cy="2674310"/>
          </a:xfrm>
          <a:prstGeom prst="cloud">
            <a:avLst/>
          </a:prstGeom>
          <a:solidFill>
            <a:srgbClr val="6497B1"/>
          </a:solidFill>
          <a:ln>
            <a:solidFill>
              <a:srgbClr val="6497B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Callout 21">
            <a:extLst>
              <a:ext uri="{FF2B5EF4-FFF2-40B4-BE49-F238E27FC236}">
                <a16:creationId xmlns:a16="http://schemas.microsoft.com/office/drawing/2014/main" id="{4764130C-AA2D-F919-179E-ADD77BEC916F}"/>
              </a:ext>
            </a:extLst>
          </p:cNvPr>
          <p:cNvSpPr/>
          <p:nvPr/>
        </p:nvSpPr>
        <p:spPr>
          <a:xfrm>
            <a:off x="7554443" y="3922213"/>
            <a:ext cx="3719384" cy="2512200"/>
          </a:xfrm>
          <a:prstGeom prst="wedgeEllipseCallout">
            <a:avLst/>
          </a:prstGeom>
          <a:solidFill>
            <a:srgbClr val="005B96"/>
          </a:solidFill>
          <a:ln>
            <a:solidFill>
              <a:srgbClr val="005B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art 24">
            <a:extLst>
              <a:ext uri="{FF2B5EF4-FFF2-40B4-BE49-F238E27FC236}">
                <a16:creationId xmlns:a16="http://schemas.microsoft.com/office/drawing/2014/main" id="{E3B56A7D-2D82-7C22-1F50-A9F4AFA5D761}"/>
              </a:ext>
            </a:extLst>
          </p:cNvPr>
          <p:cNvSpPr/>
          <p:nvPr/>
        </p:nvSpPr>
        <p:spPr>
          <a:xfrm>
            <a:off x="4464913" y="1306037"/>
            <a:ext cx="3608173" cy="3039763"/>
          </a:xfrm>
          <a:prstGeom prst="heart">
            <a:avLst/>
          </a:prstGeom>
          <a:solidFill>
            <a:srgbClr val="FFADFF"/>
          </a:solidFill>
          <a:ln>
            <a:solidFill>
              <a:srgbClr val="FFAD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Explosion 1 28">
            <a:extLst>
              <a:ext uri="{FF2B5EF4-FFF2-40B4-BE49-F238E27FC236}">
                <a16:creationId xmlns:a16="http://schemas.microsoft.com/office/drawing/2014/main" id="{22D711CC-C406-ADDF-CA62-0DBF522F480B}"/>
              </a:ext>
            </a:extLst>
          </p:cNvPr>
          <p:cNvSpPr/>
          <p:nvPr/>
        </p:nvSpPr>
        <p:spPr>
          <a:xfrm rot="10605610">
            <a:off x="3158726" y="3587815"/>
            <a:ext cx="5874544" cy="3081876"/>
          </a:xfrm>
          <a:prstGeom prst="irregularSeal1">
            <a:avLst/>
          </a:prstGeom>
          <a:solidFill>
            <a:srgbClr val="C11C84"/>
          </a:solidFill>
          <a:ln>
            <a:solidFill>
              <a:srgbClr val="C11C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5-Point Star 29">
            <a:extLst>
              <a:ext uri="{FF2B5EF4-FFF2-40B4-BE49-F238E27FC236}">
                <a16:creationId xmlns:a16="http://schemas.microsoft.com/office/drawing/2014/main" id="{781D6365-D552-9C5B-FA1B-49BF08D6C066}"/>
              </a:ext>
            </a:extLst>
          </p:cNvPr>
          <p:cNvSpPr/>
          <p:nvPr/>
        </p:nvSpPr>
        <p:spPr>
          <a:xfrm>
            <a:off x="154524" y="394771"/>
            <a:ext cx="5518255" cy="4782026"/>
          </a:xfrm>
          <a:prstGeom prst="star5">
            <a:avLst/>
          </a:prstGeom>
          <a:solidFill>
            <a:srgbClr val="EB647E"/>
          </a:solidFill>
          <a:ln>
            <a:solidFill>
              <a:srgbClr val="EB647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11C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653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647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5461A3-A481-CB17-6F22-53D0D3313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F364B1-9E53-757D-F6B3-C29025DEEAFD}"/>
              </a:ext>
            </a:extLst>
          </p:cNvPr>
          <p:cNvSpPr txBox="1"/>
          <p:nvPr/>
        </p:nvSpPr>
        <p:spPr>
          <a:xfrm>
            <a:off x="1807245" y="2888934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Full-length cells recorded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BF1E3E-7A8A-E870-76C9-1B9B08C53EA8}"/>
              </a:ext>
            </a:extLst>
          </p:cNvPr>
          <p:cNvSpPr txBox="1"/>
          <p:nvPr/>
        </p:nvSpPr>
        <p:spPr>
          <a:xfrm>
            <a:off x="4989593" y="2874647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Good full- length cells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10BEB2-21C1-E5A4-ED59-BADD3990655F}"/>
              </a:ext>
            </a:extLst>
          </p:cNvPr>
          <p:cNvSpPr txBox="1"/>
          <p:nvPr/>
        </p:nvSpPr>
        <p:spPr>
          <a:xfrm>
            <a:off x="1807245" y="194387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E4F295-76D5-B73B-11CF-BF57B2787D5C}"/>
              </a:ext>
            </a:extLst>
          </p:cNvPr>
          <p:cNvSpPr txBox="1"/>
          <p:nvPr/>
        </p:nvSpPr>
        <p:spPr>
          <a:xfrm>
            <a:off x="4989592" y="1929584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F4CED-1D7E-53E6-5AEC-0FBE49380A87}"/>
              </a:ext>
            </a:extLst>
          </p:cNvPr>
          <p:cNvSpPr txBox="1"/>
          <p:nvPr/>
        </p:nvSpPr>
        <p:spPr>
          <a:xfrm>
            <a:off x="4989593" y="5128753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rebuchet MS" panose="020B0703020202090204" pitchFamily="34" charset="0"/>
              </a:rPr>
              <a:t>Cells:Animal</a:t>
            </a:r>
            <a:r>
              <a:rPr lang="en-US" sz="2400" dirty="0">
                <a:latin typeface="Trebuchet MS" panose="020B0703020202090204" pitchFamily="34" charset="0"/>
              </a:rPr>
              <a:t> </a:t>
            </a:r>
          </a:p>
          <a:p>
            <a:pPr algn="ctr"/>
            <a:r>
              <a:rPr lang="en-US" sz="2400" dirty="0">
                <a:latin typeface="Trebuchet MS" panose="020B0703020202090204" pitchFamily="34" charset="0"/>
              </a:rPr>
              <a:t>ratio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BB4666-4468-8B55-9669-5CBD8F3590C5}"/>
              </a:ext>
            </a:extLst>
          </p:cNvPr>
          <p:cNvSpPr txBox="1"/>
          <p:nvPr/>
        </p:nvSpPr>
        <p:spPr>
          <a:xfrm>
            <a:off x="4989592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2.1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AEC67A-08FC-2D9E-EE4E-A9DC4A3F2CD0}"/>
              </a:ext>
            </a:extLst>
          </p:cNvPr>
          <p:cNvSpPr txBox="1"/>
          <p:nvPr/>
        </p:nvSpPr>
        <p:spPr>
          <a:xfrm>
            <a:off x="8171941" y="2888933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Record cell 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20FE48-817C-187C-7D7A-A67DDD7B5376}"/>
              </a:ext>
            </a:extLst>
          </p:cNvPr>
          <p:cNvSpPr txBox="1"/>
          <p:nvPr/>
        </p:nvSpPr>
        <p:spPr>
          <a:xfrm>
            <a:off x="8171940" y="194387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755202-8CDE-90DA-2E5B-4827ABA34F17}"/>
              </a:ext>
            </a:extLst>
          </p:cNvPr>
          <p:cNvSpPr txBox="1"/>
          <p:nvPr/>
        </p:nvSpPr>
        <p:spPr>
          <a:xfrm>
            <a:off x="7908329" y="5128753"/>
            <a:ext cx="2740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Good </a:t>
            </a:r>
            <a:r>
              <a:rPr lang="en-US" sz="2400" dirty="0" err="1">
                <a:latin typeface="Trebuchet MS" panose="020B0703020202090204" pitchFamily="34" charset="0"/>
              </a:rPr>
              <a:t>cells:Animal</a:t>
            </a:r>
            <a:r>
              <a:rPr lang="en-US" sz="2400" dirty="0">
                <a:latin typeface="Trebuchet MS" panose="020B0703020202090204" pitchFamily="34" charset="0"/>
              </a:rPr>
              <a:t> ratio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E9603F-875B-F5F1-55A6-EAC039B9C0F5}"/>
              </a:ext>
            </a:extLst>
          </p:cNvPr>
          <p:cNvSpPr txBox="1"/>
          <p:nvPr/>
        </p:nvSpPr>
        <p:spPr>
          <a:xfrm>
            <a:off x="8171940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1.9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FF90E6-8453-D45C-C998-61024A4CFB74}"/>
              </a:ext>
            </a:extLst>
          </p:cNvPr>
          <p:cNvSpPr txBox="1"/>
          <p:nvPr/>
        </p:nvSpPr>
        <p:spPr>
          <a:xfrm>
            <a:off x="1807245" y="5143039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Minutes spent watching tube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546F3F-AC6C-58D9-65AF-2DB9B6ADCDBC}"/>
              </a:ext>
            </a:extLst>
          </p:cNvPr>
          <p:cNvSpPr txBox="1"/>
          <p:nvPr/>
        </p:nvSpPr>
        <p:spPr>
          <a:xfrm>
            <a:off x="1807245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450</a:t>
            </a:r>
          </a:p>
        </p:txBody>
      </p:sp>
      <p:sp>
        <p:nvSpPr>
          <p:cNvPr id="17" name="Explosion 1 16">
            <a:extLst>
              <a:ext uri="{FF2B5EF4-FFF2-40B4-BE49-F238E27FC236}">
                <a16:creationId xmlns:a16="http://schemas.microsoft.com/office/drawing/2014/main" id="{55569BB4-2FF0-40FA-6A36-DB1C31C525A7}"/>
              </a:ext>
            </a:extLst>
          </p:cNvPr>
          <p:cNvSpPr/>
          <p:nvPr/>
        </p:nvSpPr>
        <p:spPr>
          <a:xfrm>
            <a:off x="7603518" y="1063061"/>
            <a:ext cx="3962406" cy="3623172"/>
          </a:xfrm>
          <a:prstGeom prst="irregularSeal1">
            <a:avLst/>
          </a:prstGeom>
          <a:solidFill>
            <a:srgbClr val="F19CAC"/>
          </a:solidFill>
          <a:ln>
            <a:solidFill>
              <a:srgbClr val="F19CA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A7328B56-1670-1154-4DB4-DBFFA70C6135}"/>
              </a:ext>
            </a:extLst>
          </p:cNvPr>
          <p:cNvSpPr/>
          <p:nvPr/>
        </p:nvSpPr>
        <p:spPr>
          <a:xfrm>
            <a:off x="1137708" y="3947022"/>
            <a:ext cx="4091114" cy="2674310"/>
          </a:xfrm>
          <a:prstGeom prst="cloud">
            <a:avLst/>
          </a:prstGeom>
          <a:solidFill>
            <a:srgbClr val="6497B1"/>
          </a:solidFill>
          <a:ln>
            <a:solidFill>
              <a:srgbClr val="6497B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Callout 21">
            <a:extLst>
              <a:ext uri="{FF2B5EF4-FFF2-40B4-BE49-F238E27FC236}">
                <a16:creationId xmlns:a16="http://schemas.microsoft.com/office/drawing/2014/main" id="{2AD21570-441D-0CE6-C5EB-A35AC4F11635}"/>
              </a:ext>
            </a:extLst>
          </p:cNvPr>
          <p:cNvSpPr/>
          <p:nvPr/>
        </p:nvSpPr>
        <p:spPr>
          <a:xfrm>
            <a:off x="7554443" y="3922213"/>
            <a:ext cx="3719384" cy="2512200"/>
          </a:xfrm>
          <a:prstGeom prst="wedgeEllipseCallout">
            <a:avLst/>
          </a:prstGeom>
          <a:solidFill>
            <a:srgbClr val="005B96"/>
          </a:solidFill>
          <a:ln>
            <a:solidFill>
              <a:srgbClr val="005B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art 24">
            <a:extLst>
              <a:ext uri="{FF2B5EF4-FFF2-40B4-BE49-F238E27FC236}">
                <a16:creationId xmlns:a16="http://schemas.microsoft.com/office/drawing/2014/main" id="{9A61A11A-3BD5-46D9-18EB-9E5212D13A41}"/>
              </a:ext>
            </a:extLst>
          </p:cNvPr>
          <p:cNvSpPr/>
          <p:nvPr/>
        </p:nvSpPr>
        <p:spPr>
          <a:xfrm>
            <a:off x="4464913" y="1306037"/>
            <a:ext cx="3608173" cy="3039763"/>
          </a:xfrm>
          <a:prstGeom prst="heart">
            <a:avLst/>
          </a:prstGeom>
          <a:solidFill>
            <a:srgbClr val="FFADFF"/>
          </a:solidFill>
          <a:ln>
            <a:solidFill>
              <a:srgbClr val="FFAD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xplosion 1 14">
            <a:extLst>
              <a:ext uri="{FF2B5EF4-FFF2-40B4-BE49-F238E27FC236}">
                <a16:creationId xmlns:a16="http://schemas.microsoft.com/office/drawing/2014/main" id="{9E8F3090-60A0-D53C-30D6-7F0230437F5B}"/>
              </a:ext>
            </a:extLst>
          </p:cNvPr>
          <p:cNvSpPr/>
          <p:nvPr/>
        </p:nvSpPr>
        <p:spPr>
          <a:xfrm rot="10605610">
            <a:off x="3158726" y="3587815"/>
            <a:ext cx="5874544" cy="3081876"/>
          </a:xfrm>
          <a:prstGeom prst="irregularSeal1">
            <a:avLst/>
          </a:prstGeom>
          <a:solidFill>
            <a:srgbClr val="C11C84"/>
          </a:solidFill>
          <a:ln>
            <a:solidFill>
              <a:srgbClr val="C11C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032529-A2C6-00E9-393C-5AA534842221}"/>
              </a:ext>
            </a:extLst>
          </p:cNvPr>
          <p:cNvSpPr txBox="1"/>
          <p:nvPr/>
        </p:nvSpPr>
        <p:spPr>
          <a:xfrm>
            <a:off x="2629446" y="286378"/>
            <a:ext cx="7279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rebuchet MS" panose="020B0703020202090204" pitchFamily="34" charset="0"/>
              </a:rPr>
              <a:t>May &amp; June Wrapped</a:t>
            </a:r>
          </a:p>
        </p:txBody>
      </p:sp>
    </p:spTree>
    <p:extLst>
      <p:ext uri="{BB962C8B-B14F-4D97-AF65-F5344CB8AC3E}">
        <p14:creationId xmlns:p14="http://schemas.microsoft.com/office/powerpoint/2010/main" val="246995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D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916B4F-19EE-1580-8095-C0DF2317B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6B43EA-5564-F0F3-4567-FB45E6030AE4}"/>
              </a:ext>
            </a:extLst>
          </p:cNvPr>
          <p:cNvSpPr txBox="1"/>
          <p:nvPr/>
        </p:nvSpPr>
        <p:spPr>
          <a:xfrm>
            <a:off x="1807245" y="2888934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Full-length cells recorded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605F00-2D7D-6B8F-843C-CDF21E10969B}"/>
              </a:ext>
            </a:extLst>
          </p:cNvPr>
          <p:cNvSpPr txBox="1"/>
          <p:nvPr/>
        </p:nvSpPr>
        <p:spPr>
          <a:xfrm>
            <a:off x="4989593" y="2874647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Good full- length cells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6EE2DE-FEC1-B7A6-A033-D6CE14FD5F44}"/>
              </a:ext>
            </a:extLst>
          </p:cNvPr>
          <p:cNvSpPr txBox="1"/>
          <p:nvPr/>
        </p:nvSpPr>
        <p:spPr>
          <a:xfrm>
            <a:off x="1807245" y="194387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8F111A-0344-6C36-D82E-FC5448E9F5D1}"/>
              </a:ext>
            </a:extLst>
          </p:cNvPr>
          <p:cNvSpPr txBox="1"/>
          <p:nvPr/>
        </p:nvSpPr>
        <p:spPr>
          <a:xfrm>
            <a:off x="4989592" y="1929584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808EFF-A368-5347-E292-944BE8DC12BD}"/>
              </a:ext>
            </a:extLst>
          </p:cNvPr>
          <p:cNvSpPr txBox="1"/>
          <p:nvPr/>
        </p:nvSpPr>
        <p:spPr>
          <a:xfrm>
            <a:off x="4989593" y="5128753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rebuchet MS" panose="020B0703020202090204" pitchFamily="34" charset="0"/>
              </a:rPr>
              <a:t>Cells:Animal</a:t>
            </a:r>
            <a:r>
              <a:rPr lang="en-US" sz="2400" dirty="0">
                <a:latin typeface="Trebuchet MS" panose="020B0703020202090204" pitchFamily="34" charset="0"/>
              </a:rPr>
              <a:t> </a:t>
            </a:r>
          </a:p>
          <a:p>
            <a:pPr algn="ctr"/>
            <a:r>
              <a:rPr lang="en-US" sz="2400" dirty="0">
                <a:latin typeface="Trebuchet MS" panose="020B0703020202090204" pitchFamily="34" charset="0"/>
              </a:rPr>
              <a:t>ratio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682224-AAB5-B9D0-7E7B-151657EFF140}"/>
              </a:ext>
            </a:extLst>
          </p:cNvPr>
          <p:cNvSpPr txBox="1"/>
          <p:nvPr/>
        </p:nvSpPr>
        <p:spPr>
          <a:xfrm>
            <a:off x="4989592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2.1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C0AFFC-C3B2-D02F-F325-FE53921DB3D4}"/>
              </a:ext>
            </a:extLst>
          </p:cNvPr>
          <p:cNvSpPr txBox="1"/>
          <p:nvPr/>
        </p:nvSpPr>
        <p:spPr>
          <a:xfrm>
            <a:off x="8171941" y="2888933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Record cell 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9BB79F-350E-E252-78B8-41FE237E6860}"/>
              </a:ext>
            </a:extLst>
          </p:cNvPr>
          <p:cNvSpPr txBox="1"/>
          <p:nvPr/>
        </p:nvSpPr>
        <p:spPr>
          <a:xfrm>
            <a:off x="8171940" y="194387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09E6B8-6754-7080-F52F-2BE1518075E8}"/>
              </a:ext>
            </a:extLst>
          </p:cNvPr>
          <p:cNvSpPr txBox="1"/>
          <p:nvPr/>
        </p:nvSpPr>
        <p:spPr>
          <a:xfrm>
            <a:off x="7908329" y="5128753"/>
            <a:ext cx="2740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Good </a:t>
            </a:r>
            <a:r>
              <a:rPr lang="en-US" sz="2400" dirty="0" err="1">
                <a:latin typeface="Trebuchet MS" panose="020B0703020202090204" pitchFamily="34" charset="0"/>
              </a:rPr>
              <a:t>cells:Animal</a:t>
            </a:r>
            <a:r>
              <a:rPr lang="en-US" sz="2400" dirty="0">
                <a:latin typeface="Trebuchet MS" panose="020B0703020202090204" pitchFamily="34" charset="0"/>
              </a:rPr>
              <a:t> ratio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39D5D9-7B6C-841D-C7C1-C55F23E8737D}"/>
              </a:ext>
            </a:extLst>
          </p:cNvPr>
          <p:cNvSpPr txBox="1"/>
          <p:nvPr/>
        </p:nvSpPr>
        <p:spPr>
          <a:xfrm>
            <a:off x="8171940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1.9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A3221C-1000-9CA5-2915-851BA38A3DF4}"/>
              </a:ext>
            </a:extLst>
          </p:cNvPr>
          <p:cNvSpPr txBox="1"/>
          <p:nvPr/>
        </p:nvSpPr>
        <p:spPr>
          <a:xfrm>
            <a:off x="1807245" y="5143039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Minutes spent watching tube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C2A661-22CD-5F45-8C11-1A17A1777CF2}"/>
              </a:ext>
            </a:extLst>
          </p:cNvPr>
          <p:cNvSpPr txBox="1"/>
          <p:nvPr/>
        </p:nvSpPr>
        <p:spPr>
          <a:xfrm>
            <a:off x="1807245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450</a:t>
            </a:r>
          </a:p>
        </p:txBody>
      </p:sp>
      <p:sp>
        <p:nvSpPr>
          <p:cNvPr id="17" name="Explosion 1 16">
            <a:extLst>
              <a:ext uri="{FF2B5EF4-FFF2-40B4-BE49-F238E27FC236}">
                <a16:creationId xmlns:a16="http://schemas.microsoft.com/office/drawing/2014/main" id="{26D404D3-27A4-AD04-CC3E-5B41D2A1D81F}"/>
              </a:ext>
            </a:extLst>
          </p:cNvPr>
          <p:cNvSpPr/>
          <p:nvPr/>
        </p:nvSpPr>
        <p:spPr>
          <a:xfrm>
            <a:off x="7603518" y="1063061"/>
            <a:ext cx="3962406" cy="3623172"/>
          </a:xfrm>
          <a:prstGeom prst="irregularSeal1">
            <a:avLst/>
          </a:prstGeom>
          <a:solidFill>
            <a:srgbClr val="F19CAC"/>
          </a:solidFill>
          <a:ln>
            <a:solidFill>
              <a:srgbClr val="F19CA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27642F40-7CAB-0810-9B71-7662F28C5B91}"/>
              </a:ext>
            </a:extLst>
          </p:cNvPr>
          <p:cNvSpPr/>
          <p:nvPr/>
        </p:nvSpPr>
        <p:spPr>
          <a:xfrm>
            <a:off x="1137708" y="3947022"/>
            <a:ext cx="4091114" cy="2674310"/>
          </a:xfrm>
          <a:prstGeom prst="cloud">
            <a:avLst/>
          </a:prstGeom>
          <a:solidFill>
            <a:srgbClr val="6497B1"/>
          </a:solidFill>
          <a:ln>
            <a:solidFill>
              <a:srgbClr val="6497B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Callout 21">
            <a:extLst>
              <a:ext uri="{FF2B5EF4-FFF2-40B4-BE49-F238E27FC236}">
                <a16:creationId xmlns:a16="http://schemas.microsoft.com/office/drawing/2014/main" id="{0749B3B7-16BC-73BD-E52D-D4F1DD61EE68}"/>
              </a:ext>
            </a:extLst>
          </p:cNvPr>
          <p:cNvSpPr/>
          <p:nvPr/>
        </p:nvSpPr>
        <p:spPr>
          <a:xfrm>
            <a:off x="7554443" y="3922213"/>
            <a:ext cx="3719384" cy="2512200"/>
          </a:xfrm>
          <a:prstGeom prst="wedgeEllipseCallout">
            <a:avLst/>
          </a:prstGeom>
          <a:solidFill>
            <a:srgbClr val="005B96"/>
          </a:solidFill>
          <a:ln>
            <a:solidFill>
              <a:srgbClr val="005B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xplosion 1 25">
            <a:extLst>
              <a:ext uri="{FF2B5EF4-FFF2-40B4-BE49-F238E27FC236}">
                <a16:creationId xmlns:a16="http://schemas.microsoft.com/office/drawing/2014/main" id="{AADC6EA8-C97C-6EBB-8A0E-2F2D22BD3B40}"/>
              </a:ext>
            </a:extLst>
          </p:cNvPr>
          <p:cNvSpPr/>
          <p:nvPr/>
        </p:nvSpPr>
        <p:spPr>
          <a:xfrm rot="10605610">
            <a:off x="3158726" y="3587815"/>
            <a:ext cx="5874544" cy="3081876"/>
          </a:xfrm>
          <a:prstGeom prst="irregularSeal1">
            <a:avLst/>
          </a:prstGeom>
          <a:solidFill>
            <a:srgbClr val="C11C84"/>
          </a:solidFill>
          <a:ln>
            <a:solidFill>
              <a:srgbClr val="C11C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6C6E71-73C9-CC43-47EC-338383CE406A}"/>
              </a:ext>
            </a:extLst>
          </p:cNvPr>
          <p:cNvSpPr txBox="1"/>
          <p:nvPr/>
        </p:nvSpPr>
        <p:spPr>
          <a:xfrm>
            <a:off x="2629446" y="286378"/>
            <a:ext cx="7279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rebuchet MS" panose="020B0703020202090204" pitchFamily="34" charset="0"/>
              </a:rPr>
              <a:t>May &amp; June Wrapped</a:t>
            </a:r>
          </a:p>
        </p:txBody>
      </p:sp>
    </p:spTree>
    <p:extLst>
      <p:ext uri="{BB962C8B-B14F-4D97-AF65-F5344CB8AC3E}">
        <p14:creationId xmlns:p14="http://schemas.microsoft.com/office/powerpoint/2010/main" val="3336162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9CA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35AE8F-C48E-5C7A-D690-6756CD9EA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8B20C3-9E98-F8D8-26F4-07CED8D639EA}"/>
              </a:ext>
            </a:extLst>
          </p:cNvPr>
          <p:cNvSpPr txBox="1"/>
          <p:nvPr/>
        </p:nvSpPr>
        <p:spPr>
          <a:xfrm>
            <a:off x="1807245" y="2888934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Full-length cells recorded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49A72C-E6E8-D2E7-0876-1266BCB80E0A}"/>
              </a:ext>
            </a:extLst>
          </p:cNvPr>
          <p:cNvSpPr txBox="1"/>
          <p:nvPr/>
        </p:nvSpPr>
        <p:spPr>
          <a:xfrm>
            <a:off x="4989593" y="2874647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Good full- length cells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77F245-5AAC-0045-C46E-80D2D4C45D29}"/>
              </a:ext>
            </a:extLst>
          </p:cNvPr>
          <p:cNvSpPr txBox="1"/>
          <p:nvPr/>
        </p:nvSpPr>
        <p:spPr>
          <a:xfrm>
            <a:off x="1807245" y="194387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03D54F-22E4-E274-30AF-C01FFCB4EE03}"/>
              </a:ext>
            </a:extLst>
          </p:cNvPr>
          <p:cNvSpPr txBox="1"/>
          <p:nvPr/>
        </p:nvSpPr>
        <p:spPr>
          <a:xfrm>
            <a:off x="4989592" y="1929584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B17C92-37A3-304C-9956-D1511E13912E}"/>
              </a:ext>
            </a:extLst>
          </p:cNvPr>
          <p:cNvSpPr txBox="1"/>
          <p:nvPr/>
        </p:nvSpPr>
        <p:spPr>
          <a:xfrm>
            <a:off x="4989593" y="5128753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rebuchet MS" panose="020B0703020202090204" pitchFamily="34" charset="0"/>
              </a:rPr>
              <a:t>Cells:Animal</a:t>
            </a:r>
            <a:r>
              <a:rPr lang="en-US" sz="2400" dirty="0">
                <a:latin typeface="Trebuchet MS" panose="020B0703020202090204" pitchFamily="34" charset="0"/>
              </a:rPr>
              <a:t> </a:t>
            </a:r>
          </a:p>
          <a:p>
            <a:pPr algn="ctr"/>
            <a:r>
              <a:rPr lang="en-US" sz="2400" dirty="0">
                <a:latin typeface="Trebuchet MS" panose="020B0703020202090204" pitchFamily="34" charset="0"/>
              </a:rPr>
              <a:t>ratio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857EA8-A559-7B5D-12CE-A27F2309E168}"/>
              </a:ext>
            </a:extLst>
          </p:cNvPr>
          <p:cNvSpPr txBox="1"/>
          <p:nvPr/>
        </p:nvSpPr>
        <p:spPr>
          <a:xfrm>
            <a:off x="4989592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2.1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8C398C-A61D-FE66-D18E-7BE8F767FAE1}"/>
              </a:ext>
            </a:extLst>
          </p:cNvPr>
          <p:cNvSpPr txBox="1"/>
          <p:nvPr/>
        </p:nvSpPr>
        <p:spPr>
          <a:xfrm>
            <a:off x="8171941" y="2888933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Record cell 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36ABA9-660C-2E52-1160-196720F4F04E}"/>
              </a:ext>
            </a:extLst>
          </p:cNvPr>
          <p:cNvSpPr txBox="1"/>
          <p:nvPr/>
        </p:nvSpPr>
        <p:spPr>
          <a:xfrm>
            <a:off x="8171940" y="194387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16363D-73F8-8A76-A0D7-F8C192826735}"/>
              </a:ext>
            </a:extLst>
          </p:cNvPr>
          <p:cNvSpPr txBox="1"/>
          <p:nvPr/>
        </p:nvSpPr>
        <p:spPr>
          <a:xfrm>
            <a:off x="7908329" y="5128753"/>
            <a:ext cx="2740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Good </a:t>
            </a:r>
            <a:r>
              <a:rPr lang="en-US" sz="2400" dirty="0" err="1">
                <a:latin typeface="Trebuchet MS" panose="020B0703020202090204" pitchFamily="34" charset="0"/>
              </a:rPr>
              <a:t>cells:Animal</a:t>
            </a:r>
            <a:r>
              <a:rPr lang="en-US" sz="2400" dirty="0">
                <a:latin typeface="Trebuchet MS" panose="020B0703020202090204" pitchFamily="34" charset="0"/>
              </a:rPr>
              <a:t> ratio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23819A-1047-8578-5602-65C0029C4C7D}"/>
              </a:ext>
            </a:extLst>
          </p:cNvPr>
          <p:cNvSpPr txBox="1"/>
          <p:nvPr/>
        </p:nvSpPr>
        <p:spPr>
          <a:xfrm>
            <a:off x="8171940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1.9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B238B3-9D12-E759-DF5D-D4DCAC8B3A86}"/>
              </a:ext>
            </a:extLst>
          </p:cNvPr>
          <p:cNvSpPr txBox="1"/>
          <p:nvPr/>
        </p:nvSpPr>
        <p:spPr>
          <a:xfrm>
            <a:off x="1807245" y="5143039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Minutes spent watching tube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9F8C86-DF06-AACA-E16F-AD23F1D32ED3}"/>
              </a:ext>
            </a:extLst>
          </p:cNvPr>
          <p:cNvSpPr txBox="1"/>
          <p:nvPr/>
        </p:nvSpPr>
        <p:spPr>
          <a:xfrm>
            <a:off x="1807245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450</a:t>
            </a:r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C7BB2C28-D846-71F6-4149-D967804FF549}"/>
              </a:ext>
            </a:extLst>
          </p:cNvPr>
          <p:cNvSpPr/>
          <p:nvPr/>
        </p:nvSpPr>
        <p:spPr>
          <a:xfrm>
            <a:off x="1137708" y="3947022"/>
            <a:ext cx="4091114" cy="2674310"/>
          </a:xfrm>
          <a:prstGeom prst="cloud">
            <a:avLst/>
          </a:prstGeom>
          <a:solidFill>
            <a:srgbClr val="6497B1"/>
          </a:solidFill>
          <a:ln>
            <a:solidFill>
              <a:srgbClr val="6497B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Callout 21">
            <a:extLst>
              <a:ext uri="{FF2B5EF4-FFF2-40B4-BE49-F238E27FC236}">
                <a16:creationId xmlns:a16="http://schemas.microsoft.com/office/drawing/2014/main" id="{1E98F5BA-5E8B-FD36-E5C4-26EDBCCD248B}"/>
              </a:ext>
            </a:extLst>
          </p:cNvPr>
          <p:cNvSpPr/>
          <p:nvPr/>
        </p:nvSpPr>
        <p:spPr>
          <a:xfrm>
            <a:off x="7554443" y="3922213"/>
            <a:ext cx="3719384" cy="2512200"/>
          </a:xfrm>
          <a:prstGeom prst="wedgeEllipseCallout">
            <a:avLst/>
          </a:prstGeom>
          <a:solidFill>
            <a:srgbClr val="005B96"/>
          </a:solidFill>
          <a:ln>
            <a:solidFill>
              <a:srgbClr val="005B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xplosion 1 25">
            <a:extLst>
              <a:ext uri="{FF2B5EF4-FFF2-40B4-BE49-F238E27FC236}">
                <a16:creationId xmlns:a16="http://schemas.microsoft.com/office/drawing/2014/main" id="{F4A1409B-9A9C-462F-3021-23BCFC1718AB}"/>
              </a:ext>
            </a:extLst>
          </p:cNvPr>
          <p:cNvSpPr/>
          <p:nvPr/>
        </p:nvSpPr>
        <p:spPr>
          <a:xfrm rot="10605610">
            <a:off x="3158726" y="3587815"/>
            <a:ext cx="5874544" cy="3081876"/>
          </a:xfrm>
          <a:prstGeom prst="irregularSeal1">
            <a:avLst/>
          </a:prstGeom>
          <a:solidFill>
            <a:srgbClr val="C11C84"/>
          </a:solidFill>
          <a:ln>
            <a:solidFill>
              <a:srgbClr val="C11C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2DB679-602E-50E5-DB51-7256F891F6DB}"/>
              </a:ext>
            </a:extLst>
          </p:cNvPr>
          <p:cNvSpPr txBox="1"/>
          <p:nvPr/>
        </p:nvSpPr>
        <p:spPr>
          <a:xfrm>
            <a:off x="2629446" y="286378"/>
            <a:ext cx="7279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rebuchet MS" panose="020B0703020202090204" pitchFamily="34" charset="0"/>
              </a:rPr>
              <a:t>May &amp; June Wrapped</a:t>
            </a:r>
          </a:p>
        </p:txBody>
      </p:sp>
    </p:spTree>
    <p:extLst>
      <p:ext uri="{BB962C8B-B14F-4D97-AF65-F5344CB8AC3E}">
        <p14:creationId xmlns:p14="http://schemas.microsoft.com/office/powerpoint/2010/main" val="1523873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97B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3EF663-2584-E480-A2BD-780BF5831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34F7F9-E30B-075C-F004-1CABCCF261A8}"/>
              </a:ext>
            </a:extLst>
          </p:cNvPr>
          <p:cNvSpPr txBox="1"/>
          <p:nvPr/>
        </p:nvSpPr>
        <p:spPr>
          <a:xfrm>
            <a:off x="1807245" y="2888934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Full-length cells recorded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1A982E-2A6D-F1EF-0DAC-B4C49E120FE9}"/>
              </a:ext>
            </a:extLst>
          </p:cNvPr>
          <p:cNvSpPr txBox="1"/>
          <p:nvPr/>
        </p:nvSpPr>
        <p:spPr>
          <a:xfrm>
            <a:off x="4989593" y="2874647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Good full- length cells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7ED1C4-0AFE-43F3-44D6-91F168748F8D}"/>
              </a:ext>
            </a:extLst>
          </p:cNvPr>
          <p:cNvSpPr txBox="1"/>
          <p:nvPr/>
        </p:nvSpPr>
        <p:spPr>
          <a:xfrm>
            <a:off x="1807245" y="194387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0FE6D0-805F-AE89-061E-A0144B34B108}"/>
              </a:ext>
            </a:extLst>
          </p:cNvPr>
          <p:cNvSpPr txBox="1"/>
          <p:nvPr/>
        </p:nvSpPr>
        <p:spPr>
          <a:xfrm>
            <a:off x="4989592" y="1929584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91C682-592A-6215-1DC2-9F76BFDB7E1D}"/>
              </a:ext>
            </a:extLst>
          </p:cNvPr>
          <p:cNvSpPr txBox="1"/>
          <p:nvPr/>
        </p:nvSpPr>
        <p:spPr>
          <a:xfrm>
            <a:off x="4989593" y="5128753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rebuchet MS" panose="020B0703020202090204" pitchFamily="34" charset="0"/>
              </a:rPr>
              <a:t>Cells:Animal</a:t>
            </a:r>
            <a:r>
              <a:rPr lang="en-US" sz="2400" dirty="0">
                <a:latin typeface="Trebuchet MS" panose="020B0703020202090204" pitchFamily="34" charset="0"/>
              </a:rPr>
              <a:t> </a:t>
            </a:r>
          </a:p>
          <a:p>
            <a:pPr algn="ctr"/>
            <a:r>
              <a:rPr lang="en-US" sz="2400" dirty="0">
                <a:latin typeface="Trebuchet MS" panose="020B0703020202090204" pitchFamily="34" charset="0"/>
              </a:rPr>
              <a:t>ratio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52BE14-A2E1-1923-DB39-14E9708B0D51}"/>
              </a:ext>
            </a:extLst>
          </p:cNvPr>
          <p:cNvSpPr txBox="1"/>
          <p:nvPr/>
        </p:nvSpPr>
        <p:spPr>
          <a:xfrm>
            <a:off x="4989592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2.1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171E48-D76F-6AD2-8FD9-7847DF36C22B}"/>
              </a:ext>
            </a:extLst>
          </p:cNvPr>
          <p:cNvSpPr txBox="1"/>
          <p:nvPr/>
        </p:nvSpPr>
        <p:spPr>
          <a:xfrm>
            <a:off x="8171941" y="2888933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Record cell 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A07D8C-76DB-74AB-7CFB-E241BD129F0D}"/>
              </a:ext>
            </a:extLst>
          </p:cNvPr>
          <p:cNvSpPr txBox="1"/>
          <p:nvPr/>
        </p:nvSpPr>
        <p:spPr>
          <a:xfrm>
            <a:off x="8171940" y="194387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15151A-ACA8-C45A-6BED-A412604D6D6F}"/>
              </a:ext>
            </a:extLst>
          </p:cNvPr>
          <p:cNvSpPr txBox="1"/>
          <p:nvPr/>
        </p:nvSpPr>
        <p:spPr>
          <a:xfrm>
            <a:off x="7908329" y="5128753"/>
            <a:ext cx="2740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Good </a:t>
            </a:r>
            <a:r>
              <a:rPr lang="en-US" sz="2400" dirty="0" err="1">
                <a:latin typeface="Trebuchet MS" panose="020B0703020202090204" pitchFamily="34" charset="0"/>
              </a:rPr>
              <a:t>cells:Animal</a:t>
            </a:r>
            <a:r>
              <a:rPr lang="en-US" sz="2400" dirty="0">
                <a:latin typeface="Trebuchet MS" panose="020B0703020202090204" pitchFamily="34" charset="0"/>
              </a:rPr>
              <a:t> ratio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DCA8A4-FA44-FD68-3DC4-F40D236A0B7F}"/>
              </a:ext>
            </a:extLst>
          </p:cNvPr>
          <p:cNvSpPr txBox="1"/>
          <p:nvPr/>
        </p:nvSpPr>
        <p:spPr>
          <a:xfrm>
            <a:off x="8171940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1.9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855FAF-76A4-9641-1875-BAFA793F9FB5}"/>
              </a:ext>
            </a:extLst>
          </p:cNvPr>
          <p:cNvSpPr txBox="1"/>
          <p:nvPr/>
        </p:nvSpPr>
        <p:spPr>
          <a:xfrm>
            <a:off x="1807245" y="5143039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Minutes spent watching tube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64DC33-D6A9-24E0-E833-A71E1CB89479}"/>
              </a:ext>
            </a:extLst>
          </p:cNvPr>
          <p:cNvSpPr txBox="1"/>
          <p:nvPr/>
        </p:nvSpPr>
        <p:spPr>
          <a:xfrm>
            <a:off x="1807245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450</a:t>
            </a:r>
          </a:p>
        </p:txBody>
      </p:sp>
      <p:sp>
        <p:nvSpPr>
          <p:cNvPr id="22" name="Oval Callout 21">
            <a:extLst>
              <a:ext uri="{FF2B5EF4-FFF2-40B4-BE49-F238E27FC236}">
                <a16:creationId xmlns:a16="http://schemas.microsoft.com/office/drawing/2014/main" id="{D5BC171F-3BF2-8C2A-2F08-DA0D376D7BF2}"/>
              </a:ext>
            </a:extLst>
          </p:cNvPr>
          <p:cNvSpPr/>
          <p:nvPr/>
        </p:nvSpPr>
        <p:spPr>
          <a:xfrm>
            <a:off x="7554443" y="3922213"/>
            <a:ext cx="3719384" cy="2512200"/>
          </a:xfrm>
          <a:prstGeom prst="wedgeEllipseCallout">
            <a:avLst/>
          </a:prstGeom>
          <a:solidFill>
            <a:srgbClr val="005B96"/>
          </a:solidFill>
          <a:ln>
            <a:solidFill>
              <a:srgbClr val="005B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xplosion 1 25">
            <a:extLst>
              <a:ext uri="{FF2B5EF4-FFF2-40B4-BE49-F238E27FC236}">
                <a16:creationId xmlns:a16="http://schemas.microsoft.com/office/drawing/2014/main" id="{2C9C973A-18AC-0642-4B14-E69128C62E65}"/>
              </a:ext>
            </a:extLst>
          </p:cNvPr>
          <p:cNvSpPr/>
          <p:nvPr/>
        </p:nvSpPr>
        <p:spPr>
          <a:xfrm rot="10605610">
            <a:off x="3158726" y="3587815"/>
            <a:ext cx="5874544" cy="3081876"/>
          </a:xfrm>
          <a:prstGeom prst="irregularSeal1">
            <a:avLst/>
          </a:prstGeom>
          <a:solidFill>
            <a:srgbClr val="C11C84"/>
          </a:solidFill>
          <a:ln>
            <a:solidFill>
              <a:srgbClr val="C11C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BFA487-01FB-0D84-481F-AC036712DFA4}"/>
              </a:ext>
            </a:extLst>
          </p:cNvPr>
          <p:cNvSpPr txBox="1"/>
          <p:nvPr/>
        </p:nvSpPr>
        <p:spPr>
          <a:xfrm>
            <a:off x="2629446" y="286378"/>
            <a:ext cx="7279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rebuchet MS" panose="020B0703020202090204" pitchFamily="34" charset="0"/>
              </a:rPr>
              <a:t>May &amp; June Wrapped</a:t>
            </a:r>
          </a:p>
        </p:txBody>
      </p:sp>
    </p:spTree>
    <p:extLst>
      <p:ext uri="{BB962C8B-B14F-4D97-AF65-F5344CB8AC3E}">
        <p14:creationId xmlns:p14="http://schemas.microsoft.com/office/powerpoint/2010/main" val="4086850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1C8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87F20B-9DD0-9D0B-02B8-5ABAE9928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49BB06-011C-BCCC-CB3A-207734B241A3}"/>
              </a:ext>
            </a:extLst>
          </p:cNvPr>
          <p:cNvSpPr txBox="1"/>
          <p:nvPr/>
        </p:nvSpPr>
        <p:spPr>
          <a:xfrm>
            <a:off x="1807245" y="2888934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Full-length cells recorded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54D5B-2013-1204-B714-DC899AA081BA}"/>
              </a:ext>
            </a:extLst>
          </p:cNvPr>
          <p:cNvSpPr txBox="1"/>
          <p:nvPr/>
        </p:nvSpPr>
        <p:spPr>
          <a:xfrm>
            <a:off x="4989593" y="2874647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Good full- length cells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2E4CD3-D8B7-C374-5724-9FA14B34422E}"/>
              </a:ext>
            </a:extLst>
          </p:cNvPr>
          <p:cNvSpPr txBox="1"/>
          <p:nvPr/>
        </p:nvSpPr>
        <p:spPr>
          <a:xfrm>
            <a:off x="1807245" y="194387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1A5F27-FA45-91E5-76BD-0804EB84A8A7}"/>
              </a:ext>
            </a:extLst>
          </p:cNvPr>
          <p:cNvSpPr txBox="1"/>
          <p:nvPr/>
        </p:nvSpPr>
        <p:spPr>
          <a:xfrm>
            <a:off x="4989592" y="1929584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6333D6-6989-F614-5965-9D5B62D6E806}"/>
              </a:ext>
            </a:extLst>
          </p:cNvPr>
          <p:cNvSpPr txBox="1"/>
          <p:nvPr/>
        </p:nvSpPr>
        <p:spPr>
          <a:xfrm>
            <a:off x="4989593" y="5128753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rebuchet MS" panose="020B0703020202090204" pitchFamily="34" charset="0"/>
              </a:rPr>
              <a:t>Cell:Animal</a:t>
            </a:r>
            <a:r>
              <a:rPr lang="en-US" sz="2400" dirty="0">
                <a:latin typeface="Trebuchet MS" panose="020B0703020202090204" pitchFamily="34" charset="0"/>
              </a:rPr>
              <a:t> </a:t>
            </a:r>
          </a:p>
          <a:p>
            <a:pPr algn="ctr"/>
            <a:r>
              <a:rPr lang="en-US" sz="2400" dirty="0">
                <a:latin typeface="Trebuchet MS" panose="020B0703020202090204" pitchFamily="34" charset="0"/>
              </a:rPr>
              <a:t>ratio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E9C1DE-7389-C16A-B357-12145E53459A}"/>
              </a:ext>
            </a:extLst>
          </p:cNvPr>
          <p:cNvSpPr txBox="1"/>
          <p:nvPr/>
        </p:nvSpPr>
        <p:spPr>
          <a:xfrm>
            <a:off x="4989592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2.1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94B670-7D45-1A4B-A439-5BD47731EA4C}"/>
              </a:ext>
            </a:extLst>
          </p:cNvPr>
          <p:cNvSpPr txBox="1"/>
          <p:nvPr/>
        </p:nvSpPr>
        <p:spPr>
          <a:xfrm>
            <a:off x="8171941" y="2888933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Record cell 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B9760D-AD02-B02E-D97F-030DC16554DC}"/>
              </a:ext>
            </a:extLst>
          </p:cNvPr>
          <p:cNvSpPr txBox="1"/>
          <p:nvPr/>
        </p:nvSpPr>
        <p:spPr>
          <a:xfrm>
            <a:off x="8171940" y="194387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6FC6B4-6DB6-F67D-4F64-96AFF5C65FF9}"/>
              </a:ext>
            </a:extLst>
          </p:cNvPr>
          <p:cNvSpPr txBox="1"/>
          <p:nvPr/>
        </p:nvSpPr>
        <p:spPr>
          <a:xfrm>
            <a:off x="7908329" y="5128753"/>
            <a:ext cx="2740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Good </a:t>
            </a:r>
            <a:r>
              <a:rPr lang="en-US" sz="2400" dirty="0" err="1">
                <a:latin typeface="Trebuchet MS" panose="020B0703020202090204" pitchFamily="34" charset="0"/>
              </a:rPr>
              <a:t>cells:Animal</a:t>
            </a:r>
            <a:r>
              <a:rPr lang="en-US" sz="2400" dirty="0">
                <a:latin typeface="Trebuchet MS" panose="020B0703020202090204" pitchFamily="34" charset="0"/>
              </a:rPr>
              <a:t> ratio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B76F4C-246D-9A52-5319-7985F736886A}"/>
              </a:ext>
            </a:extLst>
          </p:cNvPr>
          <p:cNvSpPr txBox="1"/>
          <p:nvPr/>
        </p:nvSpPr>
        <p:spPr>
          <a:xfrm>
            <a:off x="8171940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1.9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61E7A2-4C06-C404-E31A-D63964AE212A}"/>
              </a:ext>
            </a:extLst>
          </p:cNvPr>
          <p:cNvSpPr txBox="1"/>
          <p:nvPr/>
        </p:nvSpPr>
        <p:spPr>
          <a:xfrm>
            <a:off x="1807245" y="5143039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Minutes spent watching tube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25B2C0-D758-F732-4FDF-4F78927501C9}"/>
              </a:ext>
            </a:extLst>
          </p:cNvPr>
          <p:cNvSpPr txBox="1"/>
          <p:nvPr/>
        </p:nvSpPr>
        <p:spPr>
          <a:xfrm>
            <a:off x="1807245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450</a:t>
            </a:r>
          </a:p>
        </p:txBody>
      </p:sp>
      <p:sp>
        <p:nvSpPr>
          <p:cNvPr id="22" name="Oval Callout 21">
            <a:extLst>
              <a:ext uri="{FF2B5EF4-FFF2-40B4-BE49-F238E27FC236}">
                <a16:creationId xmlns:a16="http://schemas.microsoft.com/office/drawing/2014/main" id="{DD1F2793-BE96-D385-83A5-C1B77733AC56}"/>
              </a:ext>
            </a:extLst>
          </p:cNvPr>
          <p:cNvSpPr/>
          <p:nvPr/>
        </p:nvSpPr>
        <p:spPr>
          <a:xfrm>
            <a:off x="7554443" y="3922213"/>
            <a:ext cx="3719384" cy="2512200"/>
          </a:xfrm>
          <a:prstGeom prst="wedgeEllipseCallout">
            <a:avLst/>
          </a:prstGeom>
          <a:solidFill>
            <a:srgbClr val="005B96"/>
          </a:solidFill>
          <a:ln>
            <a:solidFill>
              <a:srgbClr val="005B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2B9406-4E3B-8C89-EA27-EFE83FFD96B3}"/>
              </a:ext>
            </a:extLst>
          </p:cNvPr>
          <p:cNvSpPr txBox="1"/>
          <p:nvPr/>
        </p:nvSpPr>
        <p:spPr>
          <a:xfrm>
            <a:off x="2629446" y="286378"/>
            <a:ext cx="7279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rebuchet MS" panose="020B0703020202090204" pitchFamily="34" charset="0"/>
              </a:rPr>
              <a:t>May &amp; June Wrapped</a:t>
            </a:r>
          </a:p>
        </p:txBody>
      </p:sp>
    </p:spTree>
    <p:extLst>
      <p:ext uri="{BB962C8B-B14F-4D97-AF65-F5344CB8AC3E}">
        <p14:creationId xmlns:p14="http://schemas.microsoft.com/office/powerpoint/2010/main" val="3284777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B9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B94E6F-DD77-4025-964A-F6A72F807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90DD75-4153-2DE5-7B85-FB2A516D49FD}"/>
              </a:ext>
            </a:extLst>
          </p:cNvPr>
          <p:cNvSpPr txBox="1"/>
          <p:nvPr/>
        </p:nvSpPr>
        <p:spPr>
          <a:xfrm>
            <a:off x="1807245" y="2888934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Full-length cells recorded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3C6259-DE01-1E0A-CF90-8744410A5CBF}"/>
              </a:ext>
            </a:extLst>
          </p:cNvPr>
          <p:cNvSpPr txBox="1"/>
          <p:nvPr/>
        </p:nvSpPr>
        <p:spPr>
          <a:xfrm>
            <a:off x="4989593" y="2874647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Good full- length cells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E09A1E-39F7-23E5-6E8E-37922AFBB5FC}"/>
              </a:ext>
            </a:extLst>
          </p:cNvPr>
          <p:cNvSpPr txBox="1"/>
          <p:nvPr/>
        </p:nvSpPr>
        <p:spPr>
          <a:xfrm>
            <a:off x="1807245" y="194387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6DFD45-AD49-83E0-04B0-AB3A26E3611F}"/>
              </a:ext>
            </a:extLst>
          </p:cNvPr>
          <p:cNvSpPr txBox="1"/>
          <p:nvPr/>
        </p:nvSpPr>
        <p:spPr>
          <a:xfrm>
            <a:off x="4989592" y="1929584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0E3E5D-35DC-B6D5-5232-F67F2409C110}"/>
              </a:ext>
            </a:extLst>
          </p:cNvPr>
          <p:cNvSpPr txBox="1"/>
          <p:nvPr/>
        </p:nvSpPr>
        <p:spPr>
          <a:xfrm>
            <a:off x="4989593" y="5128753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rebuchet MS" panose="020B0703020202090204" pitchFamily="34" charset="0"/>
              </a:rPr>
              <a:t>Cell:Animal</a:t>
            </a:r>
            <a:r>
              <a:rPr lang="en-US" sz="2400" dirty="0">
                <a:latin typeface="Trebuchet MS" panose="020B0703020202090204" pitchFamily="34" charset="0"/>
              </a:rPr>
              <a:t> </a:t>
            </a:r>
          </a:p>
          <a:p>
            <a:pPr algn="ctr"/>
            <a:r>
              <a:rPr lang="en-US" sz="2400" dirty="0">
                <a:latin typeface="Trebuchet MS" panose="020B0703020202090204" pitchFamily="34" charset="0"/>
              </a:rPr>
              <a:t>ratio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050424-6B7F-0A46-B014-2A826540CB5F}"/>
              </a:ext>
            </a:extLst>
          </p:cNvPr>
          <p:cNvSpPr txBox="1"/>
          <p:nvPr/>
        </p:nvSpPr>
        <p:spPr>
          <a:xfrm>
            <a:off x="4989592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2.1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AF712C-A3C2-673A-E7BB-20467631CA38}"/>
              </a:ext>
            </a:extLst>
          </p:cNvPr>
          <p:cNvSpPr txBox="1"/>
          <p:nvPr/>
        </p:nvSpPr>
        <p:spPr>
          <a:xfrm>
            <a:off x="8171941" y="2888933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Record cell 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D8665F-FE71-7221-F928-516BE88497E8}"/>
              </a:ext>
            </a:extLst>
          </p:cNvPr>
          <p:cNvSpPr txBox="1"/>
          <p:nvPr/>
        </p:nvSpPr>
        <p:spPr>
          <a:xfrm>
            <a:off x="8171940" y="194387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1FC932-DF6B-EA1B-4FB8-13BB829FA082}"/>
              </a:ext>
            </a:extLst>
          </p:cNvPr>
          <p:cNvSpPr txBox="1"/>
          <p:nvPr/>
        </p:nvSpPr>
        <p:spPr>
          <a:xfrm>
            <a:off x="7908329" y="5128753"/>
            <a:ext cx="2740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Good </a:t>
            </a:r>
            <a:r>
              <a:rPr lang="en-US" sz="2400" dirty="0" err="1">
                <a:latin typeface="Trebuchet MS" panose="020B0703020202090204" pitchFamily="34" charset="0"/>
              </a:rPr>
              <a:t>cell:Animal</a:t>
            </a:r>
            <a:r>
              <a:rPr lang="en-US" sz="2400" dirty="0">
                <a:latin typeface="Trebuchet MS" panose="020B0703020202090204" pitchFamily="34" charset="0"/>
              </a:rPr>
              <a:t> ratio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8327A2-90A0-4F88-54BA-26BED6F7D686}"/>
              </a:ext>
            </a:extLst>
          </p:cNvPr>
          <p:cNvSpPr txBox="1"/>
          <p:nvPr/>
        </p:nvSpPr>
        <p:spPr>
          <a:xfrm>
            <a:off x="8171940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1.9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2A7547-23A5-C63E-003E-9BC51547B47F}"/>
              </a:ext>
            </a:extLst>
          </p:cNvPr>
          <p:cNvSpPr txBox="1"/>
          <p:nvPr/>
        </p:nvSpPr>
        <p:spPr>
          <a:xfrm>
            <a:off x="1807245" y="5143039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Minutes spent watching tube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F9EBCF-B55E-F61D-2F8D-27DB77C0B261}"/>
              </a:ext>
            </a:extLst>
          </p:cNvPr>
          <p:cNvSpPr txBox="1"/>
          <p:nvPr/>
        </p:nvSpPr>
        <p:spPr>
          <a:xfrm>
            <a:off x="1807245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450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CCF383-1EF6-2DF7-0F6B-54096E4783CF}"/>
              </a:ext>
            </a:extLst>
          </p:cNvPr>
          <p:cNvSpPr txBox="1"/>
          <p:nvPr/>
        </p:nvSpPr>
        <p:spPr>
          <a:xfrm>
            <a:off x="2629446" y="286378"/>
            <a:ext cx="7279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rebuchet MS" panose="020B0703020202090204" pitchFamily="34" charset="0"/>
              </a:rPr>
              <a:t>May &amp; June Wrapped</a:t>
            </a:r>
          </a:p>
        </p:txBody>
      </p:sp>
    </p:spTree>
    <p:extLst>
      <p:ext uri="{BB962C8B-B14F-4D97-AF65-F5344CB8AC3E}">
        <p14:creationId xmlns:p14="http://schemas.microsoft.com/office/powerpoint/2010/main" val="3028033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dots and lines&#10;&#10;AI-generated content may be incorrect.">
            <a:extLst>
              <a:ext uri="{FF2B5EF4-FFF2-40B4-BE49-F238E27FC236}">
                <a16:creationId xmlns:a16="http://schemas.microsoft.com/office/drawing/2014/main" id="{2246E274-5240-3826-529E-7520D22D8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4" y="1034718"/>
            <a:ext cx="6112275" cy="4370274"/>
          </a:xfrm>
          <a:prstGeom prst="rect">
            <a:avLst/>
          </a:prstGeom>
        </p:spPr>
      </p:pic>
      <p:pic>
        <p:nvPicPr>
          <p:cNvPr id="3" name="Picture 2" descr="A graph with dots and lines&#10;&#10;AI-generated content may be incorrect.">
            <a:extLst>
              <a:ext uri="{FF2B5EF4-FFF2-40B4-BE49-F238E27FC236}">
                <a16:creationId xmlns:a16="http://schemas.microsoft.com/office/drawing/2014/main" id="{7562FCD6-0940-590A-55A4-CC7A854D8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381" y="1034718"/>
            <a:ext cx="6112276" cy="4370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BCE970-9CC7-4110-352D-F4B702519165}"/>
              </a:ext>
            </a:extLst>
          </p:cNvPr>
          <p:cNvSpPr txBox="1"/>
          <p:nvPr/>
        </p:nvSpPr>
        <p:spPr>
          <a:xfrm>
            <a:off x="7843822" y="665386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Acute Stress + Control Treatment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ACB8E1-3ED1-ED50-BFF5-1E2F075CE3B5}"/>
              </a:ext>
            </a:extLst>
          </p:cNvPr>
          <p:cNvSpPr txBox="1"/>
          <p:nvPr/>
        </p:nvSpPr>
        <p:spPr>
          <a:xfrm>
            <a:off x="1731547" y="665386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Naïve + Control Treatment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4D5AF6-1251-FEFD-750A-0BDFACCC7C74}"/>
              </a:ext>
            </a:extLst>
          </p:cNvPr>
          <p:cNvSpPr txBox="1"/>
          <p:nvPr/>
        </p:nvSpPr>
        <p:spPr>
          <a:xfrm>
            <a:off x="2346828" y="5407783"/>
            <a:ext cx="7279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Acute stress decreases evoked excitatory current amplitude after HFS</a:t>
            </a:r>
          </a:p>
        </p:txBody>
      </p:sp>
    </p:spTree>
    <p:extLst>
      <p:ext uri="{BB962C8B-B14F-4D97-AF65-F5344CB8AC3E}">
        <p14:creationId xmlns:p14="http://schemas.microsoft.com/office/powerpoint/2010/main" val="1986017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400</Words>
  <Application>Microsoft Macintosh PowerPoint</Application>
  <PresentationFormat>Widescreen</PresentationFormat>
  <Paragraphs>123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Trebuchet MS</vt:lpstr>
      <vt:lpstr>Office Theme</vt:lpstr>
      <vt:lpstr>Acute stress decreases the long-term activity of appetite regulating neurons in the hypothalamus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Ruby Muzzatti</dc:creator>
  <cp:lastModifiedBy>Ruby Muzzatti</cp:lastModifiedBy>
  <cp:revision>29</cp:revision>
  <dcterms:created xsi:type="dcterms:W3CDTF">2025-06-28T14:38:09Z</dcterms:created>
  <dcterms:modified xsi:type="dcterms:W3CDTF">2025-07-03T12:32:50Z</dcterms:modified>
</cp:coreProperties>
</file>