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58" r:id="rId10"/>
    <p:sldId id="260" r:id="rId11"/>
    <p:sldId id="259" r:id="rId12"/>
    <p:sldId id="265" r:id="rId13"/>
    <p:sldId id="266" r:id="rId14"/>
    <p:sldId id="267" r:id="rId15"/>
    <p:sldId id="263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B96"/>
    <a:srgbClr val="C11C84"/>
    <a:srgbClr val="EB647E"/>
    <a:srgbClr val="6497B1"/>
    <a:srgbClr val="F19CAC"/>
    <a:srgbClr val="FF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4"/>
    <p:restoredTop sz="94689"/>
  </p:normalViewPr>
  <p:slideViewPr>
    <p:cSldViewPr snapToGrid="0">
      <p:cViewPr varScale="1">
        <p:scale>
          <a:sx n="119" d="100"/>
          <a:sy n="119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E7400-C293-EA48-B8E6-D467DD4C8176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4E0C7-4FAE-DF41-A5B4-0D4F28BFF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1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ECBB4-1D5E-E61B-9FE1-4DBF8095D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DC81FB-DA3F-970A-2112-CCE6231EF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5FE685-9893-2DD6-E21D-75DCF7049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E989A-67A9-1B5E-1082-2D47B3B3C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4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15F0-B9B8-22B4-F116-AA16770D2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C9240-7A3D-AAC2-3E81-918B73E4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AA36-C6C4-F190-87E0-40D25242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888FF-5240-BB57-568C-10F33202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896E-7F40-F66B-6E89-B25CCDC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1413-DCBD-53C3-2976-C4A5F190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EE4FC-9D7F-404D-A28F-263BB63AE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0901-2515-DA12-FEDB-2C9B37F4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ACBA2-F5A6-683C-6119-40199FDA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1169-DFF7-158E-6662-A69EC96E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F5ED7-D59F-DE88-1176-2AB3DBA0E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527D7-F2BF-57FF-93AA-4CF1C0A26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5D37D-9540-FA9E-650A-B5C8E07E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AF42-9BCA-4F8D-CF7A-E03C2B17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83A0-6915-CA52-A34B-D941CB85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A10E-5707-3835-252D-7E963DE9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8ED9-A60F-8694-8B39-6A6261A6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0262-E4B9-C83A-3092-84D8C867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6BA2-D393-CEB3-4EFC-018EE95B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C2267-9C39-10E9-2F8F-863D752B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B23E-84B3-933C-F349-B6962807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7DB5A-7293-0430-9986-4EF474396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45F7-DD27-1C7A-9F98-C864600C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632B-FCC1-D120-C5D3-F623B779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7DA3-EDE3-CEF3-9494-1768028E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6925-B50D-3B9B-C174-442E7035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BE07-0E61-3FB0-4F6C-7471DC6A5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4A7F0-D744-8D39-7327-8F1CE60D1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B36D5-C79C-7347-CC9E-E025391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6127D-F77B-5CD1-53EF-76773DD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CA826-E412-E179-EF8D-F2BE817F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82E0-AABF-EF22-81CD-A21F56F9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897CC-FC2E-11D3-2037-BB71A2EC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6170D-CB42-7539-C778-0F7FF6E2B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F9D7E-0EBC-3D0A-DC51-7AC396DD8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D7CA9-E607-BACC-AD8C-2575BA89C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8C53B-772F-C192-AFAA-9F29068F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A35CF-D776-6586-3B66-C5410E46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715B1-F6A9-2487-B148-6EFC91C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C1A5-8814-8D18-5F94-46A30C1F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85766-BDEF-AD49-43B8-686C8E1C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C1DE3-F135-4EE9-22D9-05BD2C01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260F9-8C74-982C-9CB4-1D63FD32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DC180-1756-8642-8F4F-CF39FB70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D5711-C67B-070E-160F-82C483AF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3891D-5A8E-128D-622E-C3B84FCD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7511-50F8-98CF-5F92-28000ED5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30EA-14D1-92A8-FA42-36B24464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F62AB-5A85-1F3C-A719-0417068DC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11938-9118-6256-555C-0704BB53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E291-B8CB-B8AE-250A-BD51FC7E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714C-B7F3-FE03-FEF2-BA51218C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C766-C6E7-B299-E162-A03904FF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BFEAB-5D6D-DB39-47CB-02A697B2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8E634-2E54-2930-3F11-0B2D196A2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79936-5F2D-F9FC-D770-18366345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77312-A08A-DEC5-1C3B-156727D1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4B21-7332-1EE1-4BA6-E8748C83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00990-1279-5982-B057-E132BB0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75CA1-3E31-E82D-7278-F6E7FA293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C259-FC81-83E8-0962-5DCAAF4FC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7FE35-B012-804B-86A9-13B9276DEBED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B045-73D1-7BCF-6BB9-FB9A3B531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00E-0B3B-791E-6837-152F2C5E7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3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0FA9-39EF-0C43-B5DE-93C0CF6AE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352799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EB647E"/>
                </a:solidFill>
                <a:latin typeface="Trebuchet MS" panose="020B0703020202090204" pitchFamily="34" charset="0"/>
              </a:rPr>
              <a:t>Acute stress </a:t>
            </a:r>
            <a:r>
              <a:rPr lang="en-CA" b="1" dirty="0">
                <a:solidFill>
                  <a:srgbClr val="005B96"/>
                </a:solidFill>
                <a:latin typeface="Trebuchet MS" panose="020B0703020202090204" pitchFamily="34" charset="0"/>
              </a:rPr>
              <a:t>decreases</a:t>
            </a:r>
            <a:r>
              <a:rPr lang="en-CA" b="1" dirty="0">
                <a:solidFill>
                  <a:srgbClr val="EB647E"/>
                </a:solidFill>
                <a:latin typeface="Trebuchet MS" panose="020B0703020202090204" pitchFamily="34" charset="0"/>
              </a:rPr>
              <a:t> the long-term activity of appetite regulating neurons in the hypothalamus</a:t>
            </a:r>
            <a:endParaRPr lang="en-US" b="1" dirty="0">
              <a:solidFill>
                <a:srgbClr val="EB647E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8685A-D899-11DB-541A-9CDB05CEC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5544"/>
            <a:ext cx="9144000" cy="123008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19CAC"/>
                </a:solidFill>
              </a:rPr>
              <a:t>Ruby Muzzatti</a:t>
            </a:r>
          </a:p>
          <a:p>
            <a:r>
              <a:rPr lang="en-US" sz="3600" b="1" dirty="0">
                <a:solidFill>
                  <a:srgbClr val="F19CAC"/>
                </a:solidFill>
              </a:rPr>
              <a:t>July 3, 2025</a:t>
            </a:r>
          </a:p>
        </p:txBody>
      </p:sp>
    </p:spTree>
    <p:extLst>
      <p:ext uri="{BB962C8B-B14F-4D97-AF65-F5344CB8AC3E}">
        <p14:creationId xmlns:p14="http://schemas.microsoft.com/office/powerpoint/2010/main" val="277516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61F06-A151-29AF-487D-60BA67567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684AF-44D3-4737-ACBC-C4E6363D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225" y="1037613"/>
            <a:ext cx="6112273" cy="4364483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5923A278-C49A-B1AD-2701-CABF04B84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AB819B-EE59-3E4B-BAAE-53EE683BFF2E}"/>
              </a:ext>
            </a:extLst>
          </p:cNvPr>
          <p:cNvSpPr txBox="1"/>
          <p:nvPr/>
        </p:nvSpPr>
        <p:spPr>
          <a:xfrm>
            <a:off x="7843820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834E-1D16-A44B-524A-8BC8BCA147A8}"/>
              </a:ext>
            </a:extLst>
          </p:cNvPr>
          <p:cNvSpPr txBox="1"/>
          <p:nvPr/>
        </p:nvSpPr>
        <p:spPr>
          <a:xfrm>
            <a:off x="1731547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9B4B8-96DA-3B2E-5DB1-E4E28635CCCC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 </a:t>
            </a:r>
            <a:r>
              <a:rPr lang="en-US" sz="2400" dirty="0">
                <a:solidFill>
                  <a:srgbClr val="F19CAC"/>
                </a:solidFill>
                <a:latin typeface="Trebuchet MS" panose="020B0703020202090204" pitchFamily="34" charset="0"/>
              </a:rPr>
              <a:t>in females but not males</a:t>
            </a:r>
          </a:p>
        </p:txBody>
      </p:sp>
    </p:spTree>
    <p:extLst>
      <p:ext uri="{BB962C8B-B14F-4D97-AF65-F5344CB8AC3E}">
        <p14:creationId xmlns:p14="http://schemas.microsoft.com/office/powerpoint/2010/main" val="248900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6B30F4-7B02-5745-325B-D1672B45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075F9-7E37-C12A-9B77-4EACDDB3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224" y="1037613"/>
            <a:ext cx="6112275" cy="4364483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E435EC96-474F-05AA-8447-6FBEF7401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AE9558-8E1A-07C3-AF66-87FB83B5DA35}"/>
              </a:ext>
            </a:extLst>
          </p:cNvPr>
          <p:cNvSpPr txBox="1"/>
          <p:nvPr/>
        </p:nvSpPr>
        <p:spPr>
          <a:xfrm>
            <a:off x="1545792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0EC9C-B64E-35DC-204B-DEC676EA9D4D}"/>
              </a:ext>
            </a:extLst>
          </p:cNvPr>
          <p:cNvSpPr txBox="1"/>
          <p:nvPr/>
        </p:nvSpPr>
        <p:spPr>
          <a:xfrm>
            <a:off x="2346828" y="5407783"/>
            <a:ext cx="8440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 </a:t>
            </a:r>
            <a:r>
              <a:rPr lang="en-US" sz="2400" dirty="0">
                <a:solidFill>
                  <a:srgbClr val="FF0000"/>
                </a:solidFill>
                <a:latin typeface="Trebuchet MS" panose="020B0703020202090204" pitchFamily="34" charset="0"/>
              </a:rPr>
              <a:t>(statistically) </a:t>
            </a:r>
            <a:r>
              <a:rPr lang="en-US" sz="2400" dirty="0">
                <a:solidFill>
                  <a:srgbClr val="FFADFF"/>
                </a:solidFill>
                <a:latin typeface="Trebuchet MS" panose="020B0703020202090204" pitchFamily="34" charset="0"/>
              </a:rPr>
              <a:t>depending on CB1Rs</a:t>
            </a:r>
            <a:endParaRPr lang="en-US" sz="2400" dirty="0">
              <a:solidFill>
                <a:srgbClr val="FF0000"/>
              </a:solidFill>
              <a:latin typeface="Trebuchet MS" panose="020B070302020209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2C1A2-883C-DD66-A563-BEC9156B8008}"/>
              </a:ext>
            </a:extLst>
          </p:cNvPr>
          <p:cNvSpPr txBox="1"/>
          <p:nvPr/>
        </p:nvSpPr>
        <p:spPr>
          <a:xfrm>
            <a:off x="7843820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3749381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dots&#10;&#10;AI-generated content may be incorrect.">
            <a:extLst>
              <a:ext uri="{FF2B5EF4-FFF2-40B4-BE49-F238E27FC236}">
                <a16:creationId xmlns:a16="http://schemas.microsoft.com/office/drawing/2014/main" id="{BB076852-7D8E-E0DE-8A6B-94CD2F71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89" y="1053658"/>
            <a:ext cx="7772400" cy="5551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BC7780-6C86-85E7-64A6-9A9D917E5249}"/>
              </a:ext>
            </a:extLst>
          </p:cNvPr>
          <p:cNvSpPr txBox="1"/>
          <p:nvPr/>
        </p:nvSpPr>
        <p:spPr>
          <a:xfrm>
            <a:off x="3892379" y="1121620"/>
            <a:ext cx="407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Repeated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2338657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C50A49-8A5E-9ADF-FBA0-0C571A87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10" y="829926"/>
            <a:ext cx="7772400" cy="5551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52D33C-B622-DA5A-5874-55495DDD6983}"/>
              </a:ext>
            </a:extLst>
          </p:cNvPr>
          <p:cNvSpPr txBox="1"/>
          <p:nvPr/>
        </p:nvSpPr>
        <p:spPr>
          <a:xfrm>
            <a:off x="8649729" y="2266955"/>
            <a:ext cx="25928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the probability of glutamate release after HFS </a:t>
            </a:r>
            <a:r>
              <a:rPr lang="en-US" sz="2400" dirty="0">
                <a:solidFill>
                  <a:srgbClr val="EB647E"/>
                </a:solidFill>
                <a:latin typeface="Trebuchet MS" panose="020B0703020202090204" pitchFamily="34" charset="0"/>
              </a:rPr>
              <a:t>in females but not males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E838A-CA6F-5658-E2C5-0B5C8001BC15}"/>
              </a:ext>
            </a:extLst>
          </p:cNvPr>
          <p:cNvSpPr txBox="1"/>
          <p:nvPr/>
        </p:nvSpPr>
        <p:spPr>
          <a:xfrm>
            <a:off x="3296534" y="645260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317606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atient's reaction&#10;&#10;AI-generated content may be incorrect.">
            <a:extLst>
              <a:ext uri="{FF2B5EF4-FFF2-40B4-BE49-F238E27FC236}">
                <a16:creationId xmlns:a16="http://schemas.microsoft.com/office/drawing/2014/main" id="{7246BB3C-DCE2-5A14-573C-CE9664D4B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8" y="825991"/>
            <a:ext cx="7980403" cy="5700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EC8C99-F61D-D00D-7AC3-28C58ACB6FCB}"/>
              </a:ext>
            </a:extLst>
          </p:cNvPr>
          <p:cNvSpPr txBox="1"/>
          <p:nvPr/>
        </p:nvSpPr>
        <p:spPr>
          <a:xfrm>
            <a:off x="8452021" y="2090172"/>
            <a:ext cx="266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The effect of acute stress on the probability of glutamate release after HFS </a:t>
            </a:r>
            <a:r>
              <a:rPr lang="en-US" sz="2400" dirty="0">
                <a:solidFill>
                  <a:srgbClr val="C11C84"/>
                </a:solidFill>
                <a:latin typeface="Trebuchet MS" panose="020B0703020202090204" pitchFamily="34" charset="0"/>
              </a:rPr>
              <a:t>is dependent on CB1Rs</a:t>
            </a:r>
          </a:p>
        </p:txBody>
      </p:sp>
    </p:spTree>
    <p:extLst>
      <p:ext uri="{BB962C8B-B14F-4D97-AF65-F5344CB8AC3E}">
        <p14:creationId xmlns:p14="http://schemas.microsoft.com/office/powerpoint/2010/main" val="65157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531048-2B54-F0B6-0F8C-52828821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6105" y="1130198"/>
            <a:ext cx="5985747" cy="4277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B4E67-B7D3-D138-FD0D-0D896435A8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09504" y="1130199"/>
            <a:ext cx="5985748" cy="4277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30AEBE-B90F-B4BF-D5F7-498465A2B060}"/>
              </a:ext>
            </a:extLst>
          </p:cNvPr>
          <p:cNvSpPr txBox="1"/>
          <p:nvPr/>
        </p:nvSpPr>
        <p:spPr>
          <a:xfrm>
            <a:off x="2023788" y="94553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C7314-826B-009A-3F89-12DD68716AF6}"/>
              </a:ext>
            </a:extLst>
          </p:cNvPr>
          <p:cNvSpPr txBox="1"/>
          <p:nvPr/>
        </p:nvSpPr>
        <p:spPr>
          <a:xfrm>
            <a:off x="7335689" y="94553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896E2-1964-1D22-35B3-91343461D258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AP peak amplitude after HFS </a:t>
            </a:r>
            <a:r>
              <a:rPr lang="en-US" sz="2400" dirty="0">
                <a:solidFill>
                  <a:srgbClr val="C11C84"/>
                </a:solidFill>
                <a:latin typeface="Trebuchet MS" panose="020B0703020202090204" pitchFamily="34" charset="0"/>
              </a:rPr>
              <a:t>depending on CB1Rs</a:t>
            </a:r>
          </a:p>
        </p:txBody>
      </p:sp>
    </p:spTree>
    <p:extLst>
      <p:ext uri="{BB962C8B-B14F-4D97-AF65-F5344CB8AC3E}">
        <p14:creationId xmlns:p14="http://schemas.microsoft.com/office/powerpoint/2010/main" val="4170769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DE5DF8-1F95-5E24-F55C-4DA7994C4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A500A-A77A-54DA-C5F3-544E9D07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4392" y="1196456"/>
            <a:ext cx="5976898" cy="4277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E5B65-1553-C590-7B36-64E86003B8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1206876"/>
            <a:ext cx="5985748" cy="4267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99D4F2-3E70-75FA-3C20-4ED2797414DA}"/>
              </a:ext>
            </a:extLst>
          </p:cNvPr>
          <p:cNvSpPr txBox="1"/>
          <p:nvPr/>
        </p:nvSpPr>
        <p:spPr>
          <a:xfrm>
            <a:off x="2036144" y="1011788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0A759-29E4-4173-420D-24713BDCD190}"/>
              </a:ext>
            </a:extLst>
          </p:cNvPr>
          <p:cNvSpPr txBox="1"/>
          <p:nvPr/>
        </p:nvSpPr>
        <p:spPr>
          <a:xfrm>
            <a:off x="7348045" y="1011788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85F55-6E8D-6DEF-536A-07667C78B25B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AP frequency after HFS </a:t>
            </a:r>
            <a:r>
              <a:rPr lang="en-US" sz="2400" dirty="0">
                <a:solidFill>
                  <a:srgbClr val="C11C84"/>
                </a:solidFill>
                <a:latin typeface="Trebuchet MS" panose="020B0703020202090204" pitchFamily="34" charset="0"/>
              </a:rPr>
              <a:t>depending on CB1Rs</a:t>
            </a:r>
          </a:p>
        </p:txBody>
      </p:sp>
    </p:spTree>
    <p:extLst>
      <p:ext uri="{BB962C8B-B14F-4D97-AF65-F5344CB8AC3E}">
        <p14:creationId xmlns:p14="http://schemas.microsoft.com/office/powerpoint/2010/main" val="358239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2C5304-BDE6-1328-DD99-83503317722A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98C03-A32E-F42A-ABB6-9E6E9B868032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17707-33C9-AC21-9AC9-BF9F61F67E69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8AB78-06E7-F320-C44D-C33F99447BF8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5251D-4FF6-0B78-E798-1C5DE7735C5E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4A44B-C97B-077E-628E-9C06CDEAA564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375C9-C739-8998-0C20-0483CEC364E5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143BD-3036-4BA3-CEE6-27234C587663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0BA9-6388-43F2-A9B1-A8006B307A33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71C39-4A98-CB1A-4843-C1DF158EFD5F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5C65BA-57C9-99CC-0B80-0783F3F718C4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9735A-8E2E-3C49-5C6D-71DD3F6C12F2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5F8AE1-6241-0F98-C3A9-64CE81AD2F02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7" name="Explosion 1 16">
            <a:extLst>
              <a:ext uri="{FF2B5EF4-FFF2-40B4-BE49-F238E27FC236}">
                <a16:creationId xmlns:a16="http://schemas.microsoft.com/office/drawing/2014/main" id="{D1A83FFF-59F7-72BA-4EAE-D60EE6ED1486}"/>
              </a:ext>
            </a:extLst>
          </p:cNvPr>
          <p:cNvSpPr/>
          <p:nvPr/>
        </p:nvSpPr>
        <p:spPr>
          <a:xfrm>
            <a:off x="7603518" y="1063061"/>
            <a:ext cx="3962406" cy="3623172"/>
          </a:xfrm>
          <a:prstGeom prst="irregularSeal1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7A378DDE-2C4A-48DF-66DF-4AA51A3EE0C9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4764130C-AA2D-F919-179E-ADD77BEC916F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art 24">
            <a:extLst>
              <a:ext uri="{FF2B5EF4-FFF2-40B4-BE49-F238E27FC236}">
                <a16:creationId xmlns:a16="http://schemas.microsoft.com/office/drawing/2014/main" id="{E3B56A7D-2D82-7C22-1F50-A9F4AFA5D761}"/>
              </a:ext>
            </a:extLst>
          </p:cNvPr>
          <p:cNvSpPr/>
          <p:nvPr/>
        </p:nvSpPr>
        <p:spPr>
          <a:xfrm>
            <a:off x="4464913" y="1306037"/>
            <a:ext cx="3608173" cy="3039763"/>
          </a:xfrm>
          <a:prstGeom prst="heart">
            <a:avLst/>
          </a:prstGeom>
          <a:solidFill>
            <a:srgbClr val="FFADFF"/>
          </a:solidFill>
          <a:ln>
            <a:solidFill>
              <a:srgbClr val="FFA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xplosion 1 28">
            <a:extLst>
              <a:ext uri="{FF2B5EF4-FFF2-40B4-BE49-F238E27FC236}">
                <a16:creationId xmlns:a16="http://schemas.microsoft.com/office/drawing/2014/main" id="{22D711CC-C406-ADDF-CA62-0DBF522F480B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781D6365-D552-9C5B-FA1B-49BF08D6C066}"/>
              </a:ext>
            </a:extLst>
          </p:cNvPr>
          <p:cNvSpPr/>
          <p:nvPr/>
        </p:nvSpPr>
        <p:spPr>
          <a:xfrm>
            <a:off x="154524" y="394771"/>
            <a:ext cx="5518255" cy="4782026"/>
          </a:xfrm>
          <a:prstGeom prst="star5">
            <a:avLst/>
          </a:prstGeom>
          <a:solidFill>
            <a:srgbClr val="EB647E"/>
          </a:solidFill>
          <a:ln>
            <a:solidFill>
              <a:srgbClr val="EB64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11C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5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647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461A3-A481-CB17-6F22-53D0D3313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364B1-9E53-757D-F6B3-C29025DEEAFD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F1E3E-7A8A-E870-76C9-1B9B08C53EA8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0BEB2-21C1-E5A4-ED59-BADD3990655F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4F295-76D5-B73B-11CF-BF57B2787D5C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4CED-1D7E-53E6-5AEC-0FBE49380A87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B4666-4468-8B55-9669-5CBD8F3590C5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EC67A-08FC-2D9E-EE4E-A9DC4A3F2CD0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0FE48-817C-187C-7D7A-A67DDD7B5376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55202-8CDE-90DA-2E5B-4827ABA34F17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9603F-875B-F5F1-55A6-EAC039B9C0F5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F90E6-8453-D45C-C998-61024A4CFB74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46F3F-AC6C-58D9-65AF-2DB9B6ADCDBC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7" name="Explosion 1 16">
            <a:extLst>
              <a:ext uri="{FF2B5EF4-FFF2-40B4-BE49-F238E27FC236}">
                <a16:creationId xmlns:a16="http://schemas.microsoft.com/office/drawing/2014/main" id="{55569BB4-2FF0-40FA-6A36-DB1C31C525A7}"/>
              </a:ext>
            </a:extLst>
          </p:cNvPr>
          <p:cNvSpPr/>
          <p:nvPr/>
        </p:nvSpPr>
        <p:spPr>
          <a:xfrm>
            <a:off x="7603518" y="1063061"/>
            <a:ext cx="3962406" cy="3623172"/>
          </a:xfrm>
          <a:prstGeom prst="irregularSeal1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A7328B56-1670-1154-4DB4-DBFFA70C6135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2AD21570-441D-0CE6-C5EB-A35AC4F11635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art 24">
            <a:extLst>
              <a:ext uri="{FF2B5EF4-FFF2-40B4-BE49-F238E27FC236}">
                <a16:creationId xmlns:a16="http://schemas.microsoft.com/office/drawing/2014/main" id="{9A61A11A-3BD5-46D9-18EB-9E5212D13A41}"/>
              </a:ext>
            </a:extLst>
          </p:cNvPr>
          <p:cNvSpPr/>
          <p:nvPr/>
        </p:nvSpPr>
        <p:spPr>
          <a:xfrm>
            <a:off x="4464913" y="1306037"/>
            <a:ext cx="3608173" cy="3039763"/>
          </a:xfrm>
          <a:prstGeom prst="heart">
            <a:avLst/>
          </a:prstGeom>
          <a:solidFill>
            <a:srgbClr val="FFADFF"/>
          </a:solidFill>
          <a:ln>
            <a:solidFill>
              <a:srgbClr val="FFA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xplosion 1 14">
            <a:extLst>
              <a:ext uri="{FF2B5EF4-FFF2-40B4-BE49-F238E27FC236}">
                <a16:creationId xmlns:a16="http://schemas.microsoft.com/office/drawing/2014/main" id="{9E8F3090-60A0-D53C-30D6-7F0230437F5B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32529-A2C6-00E9-393C-5AA534842221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24699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D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916B4F-19EE-1580-8095-C0DF2317B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6B43EA-5564-F0F3-4567-FB45E6030AE4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05F00-2D7D-6B8F-843C-CDF21E10969B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EE2DE-FEC1-B7A6-A033-D6CE14FD5F44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F111A-0344-6C36-D82E-FC5448E9F5D1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08EFF-A368-5347-E292-944BE8DC12BD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82224-AAB5-B9D0-7E7B-151657EFF140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0AFFC-C3B2-D02F-F325-FE53921DB3D4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BB79F-350E-E252-78B8-41FE237E6860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9E6B8-6754-7080-F52F-2BE1518075E8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9D5D9-7B6C-841D-C7C1-C55F23E8737D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A3221C-1000-9CA5-2915-851BA38A3DF4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2A661-22CD-5F45-8C11-1A17A1777CF2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7" name="Explosion 1 16">
            <a:extLst>
              <a:ext uri="{FF2B5EF4-FFF2-40B4-BE49-F238E27FC236}">
                <a16:creationId xmlns:a16="http://schemas.microsoft.com/office/drawing/2014/main" id="{26D404D3-27A4-AD04-CC3E-5B41D2A1D81F}"/>
              </a:ext>
            </a:extLst>
          </p:cNvPr>
          <p:cNvSpPr/>
          <p:nvPr/>
        </p:nvSpPr>
        <p:spPr>
          <a:xfrm>
            <a:off x="7603518" y="1063061"/>
            <a:ext cx="3962406" cy="3623172"/>
          </a:xfrm>
          <a:prstGeom prst="irregularSeal1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27642F40-7CAB-0810-9B71-7662F28C5B91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0749B3B7-16BC-73BD-E52D-D4F1DD61EE68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>
            <a:extLst>
              <a:ext uri="{FF2B5EF4-FFF2-40B4-BE49-F238E27FC236}">
                <a16:creationId xmlns:a16="http://schemas.microsoft.com/office/drawing/2014/main" id="{AADC6EA8-C97C-6EBB-8A0E-2F2D22BD3B40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C6E71-73C9-CC43-47EC-338383CE406A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333616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9CA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5AE8F-C48E-5C7A-D690-6756CD9EA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B20C3-9E98-F8D8-26F4-07CED8D639EA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9A72C-E6E8-D2E7-0876-1266BCB80E0A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7F245-5AAC-0045-C46E-80D2D4C45D29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3D54F-22E4-E274-30AF-C01FFCB4EE03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17C92-37A3-304C-9956-D1511E13912E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57EA8-A559-7B5D-12CE-A27F2309E168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C398C-A61D-FE66-D18E-7BE8F767FAE1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6ABA9-660C-2E52-1160-196720F4F04E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6363D-73F8-8A76-A0D7-F8C192826735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3819A-1047-8578-5602-65C0029C4C7D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238B3-9D12-E759-DF5D-D4DCAC8B3A86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F8C86-DF06-AACA-E16F-AD23F1D32ED3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C7BB2C28-D846-71F6-4149-D967804FF549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1E98F5BA-5E8B-FD36-E5C4-26EDBCCD248B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>
            <a:extLst>
              <a:ext uri="{FF2B5EF4-FFF2-40B4-BE49-F238E27FC236}">
                <a16:creationId xmlns:a16="http://schemas.microsoft.com/office/drawing/2014/main" id="{F4A1409B-9A9C-462F-3021-23BCFC1718AB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DB679-602E-50E5-DB51-7256F891F6DB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152387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97B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EF663-2584-E480-A2BD-780BF5831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34F7F9-E30B-075C-F004-1CABCCF261A8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A982E-2A6D-F1EF-0DAC-B4C49E120FE9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ED1C4-0AFE-43F3-44D6-91F168748F8D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FE6D0-805F-AE89-061E-A0144B34B108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1C682-592A-6215-1DC2-9F76BFDB7E1D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2BE14-A2E1-1923-DB39-14E9708B0D51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71E48-D76F-6AD2-8FD9-7847DF36C22B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07D8C-76DB-74AB-7CFB-E241BD129F0D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5151A-ACA8-C45A-6BED-A412604D6D6F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CA8A4-FA44-FD68-3DC4-F40D236A0B7F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855FAF-76A4-9641-1875-BAFA793F9FB5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4DC33-D6A9-24E0-E833-A71E1CB89479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D5BC171F-3BF2-8C2A-2F08-DA0D376D7BF2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>
            <a:extLst>
              <a:ext uri="{FF2B5EF4-FFF2-40B4-BE49-F238E27FC236}">
                <a16:creationId xmlns:a16="http://schemas.microsoft.com/office/drawing/2014/main" id="{2C9C973A-18AC-0642-4B14-E69128C62E65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BFA487-01FB-0D84-481F-AC036712DFA4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408685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1C8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87F20B-9DD0-9D0B-02B8-5ABAE9928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49BB06-011C-BCCC-CB3A-207734B241A3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54D5B-2013-1204-B714-DC899AA081BA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E4CD3-D8B7-C374-5724-9FA14B34422E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A5F27-FA45-91E5-76BD-0804EB84A8A7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333D6-6989-F614-5965-9D5B62D6E806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9C1DE-7389-C16A-B357-12145E53459A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4B670-7D45-1A4B-A439-5BD47731EA4C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9760D-AD02-B02E-D97F-030DC16554DC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FC6B4-6DB6-F67D-4F64-96AFF5C65FF9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76F4C-246D-9A52-5319-7985F736886A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1E7A2-4C06-C404-E31A-D63964AE212A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25B2C0-D758-F732-4FDF-4F78927501C9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DD1F2793-BE96-D385-83A5-C1B77733AC56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B9406-4E3B-8C89-EA27-EFE83FFD96B3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328477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B9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B94E6F-DD77-4025-964A-F6A72F807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90DD75-4153-2DE5-7B85-FB2A516D49FD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C6259-DE01-1E0A-CF90-8744410A5CBF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09A1E-39F7-23E5-6E8E-37922AFBB5FC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DFD45-AD49-83E0-04B0-AB3A26E3611F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E3E5D-35DC-B6D5-5232-F67F2409C110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50424-6B7F-0A46-B014-2A826540CB5F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F712C-A3C2-673A-E7BB-20467631CA38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8665F-FE71-7221-F928-516BE88497E8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FC932-DF6B-EA1B-4FB8-13BB829FA082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327A2-90A0-4F88-54BA-26BED6F7D686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A7547-23A5-C63E-003E-9BC51547B47F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F9EBCF-B55E-F61D-2F8D-27DB77C0B261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CF383-1EF6-2DF7-0F6B-54096E4783CF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302803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2246E274-5240-3826-529E-7520D22D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4" y="1034718"/>
            <a:ext cx="6112275" cy="4370274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7562FCD6-0940-590A-55A4-CC7A854D8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CE970-9CC7-4110-352D-F4B702519165}"/>
              </a:ext>
            </a:extLst>
          </p:cNvPr>
          <p:cNvSpPr txBox="1"/>
          <p:nvPr/>
        </p:nvSpPr>
        <p:spPr>
          <a:xfrm>
            <a:off x="7843822" y="665386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CB8E1-3ED1-ED50-BFF5-1E2F075CE3B5}"/>
              </a:ext>
            </a:extLst>
          </p:cNvPr>
          <p:cNvSpPr txBox="1"/>
          <p:nvPr/>
        </p:nvSpPr>
        <p:spPr>
          <a:xfrm>
            <a:off x="1731547" y="665386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Naïve + Control Treatment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D5AF6-1251-FEFD-750A-0BDFACCC7C74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</a:t>
            </a:r>
          </a:p>
        </p:txBody>
      </p:sp>
    </p:spTree>
    <p:extLst>
      <p:ext uri="{BB962C8B-B14F-4D97-AF65-F5344CB8AC3E}">
        <p14:creationId xmlns:p14="http://schemas.microsoft.com/office/powerpoint/2010/main" val="1986017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400</Words>
  <Application>Microsoft Macintosh PowerPoint</Application>
  <PresentationFormat>Widescreen</PresentationFormat>
  <Paragraphs>123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Trebuchet MS</vt:lpstr>
      <vt:lpstr>Office Theme</vt:lpstr>
      <vt:lpstr>Acute stress decreases the long-term activity of appetite regulating neurons in the hypothalamus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Ruby Muzzatti</dc:creator>
  <cp:lastModifiedBy>Ruby Muzzatti</cp:lastModifiedBy>
  <cp:revision>29</cp:revision>
  <dcterms:created xsi:type="dcterms:W3CDTF">2025-06-28T14:38:09Z</dcterms:created>
  <dcterms:modified xsi:type="dcterms:W3CDTF">2025-07-03T12:16:40Z</dcterms:modified>
</cp:coreProperties>
</file>