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1" r:id="rId5"/>
    <p:sldId id="258" r:id="rId6"/>
    <p:sldId id="260" r:id="rId7"/>
    <p:sldId id="259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DFF"/>
    <a:srgbClr val="F19CAC"/>
    <a:srgbClr val="EB64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56"/>
    <p:restoredTop sz="94689"/>
  </p:normalViewPr>
  <p:slideViewPr>
    <p:cSldViewPr snapToGrid="0">
      <p:cViewPr>
        <p:scale>
          <a:sx n="106" d="100"/>
          <a:sy n="106" d="100"/>
        </p:scale>
        <p:origin x="84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E7400-C293-EA48-B8E6-D467DD4C8176}" type="datetimeFigureOut">
              <a:rPr lang="en-US" smtClean="0"/>
              <a:t>6/28/25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84E0C7-4FAE-DF41-A5B4-0D4F28BFF0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412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3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55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Figure 1: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Recording of live neuron.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Stimulating electrode (light blue) stimulates DMH neurons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(gray) in the surrounding tissue to release neurotransmitter, while the recording electrode (dark</a:t>
            </a: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blue) records from the target DMH neuron (pink), visualized at 40X magnification.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8420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Next steps: repeated group</a:t>
            </a:r>
          </a:p>
          <a:p>
            <a:r>
              <a:rPr lang="en-US" dirty="0"/>
              <a:t>Live injections of the medication that blocks corticosterone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84E0C7-4FAE-DF41-A5B4-0D4F28BFF05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334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D15F0-B9B8-22B4-F116-AA16770D2D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EC9240-7A3D-AAC2-3E81-918B73E48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EAA36-C6C4-F190-87E0-40D25242E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888FF-5240-BB57-568C-10F332020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E896E-7F40-F66B-6E89-B25CCDC0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65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81413-DCBD-53C3-2976-C4A5F190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EE4FC-9D7F-404D-A28F-263BB63AE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F0901-2515-DA12-FEDB-2C9B37F4A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ACBA2-F5A6-683C-6119-40199FDA6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A1169-DFF7-158E-6662-A69EC96E3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698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2F5ED7-D59F-DE88-1176-2AB3DBA0E3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7527D7-F2BF-57FF-93AA-4CF1C0A26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5D37D-9540-FA9E-650A-B5C8E07E2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BAF42-9BCA-4F8D-CF7A-E03C2B17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D83A0-6915-CA52-A34B-D941CB85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71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2A10E-5707-3835-252D-7E963DE99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8ED9-A60F-8694-8B39-6A6261A6E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560262-E4B9-C83A-3092-84D8C867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C6BA2-D393-CEB3-4EFC-018EE95BE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C2267-9C39-10E9-2F8F-863D752B7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55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B23E-84B3-933C-F349-B69628078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7DB5A-7293-0430-9986-4EF474396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745F7-DD27-1C7A-9F98-C864600CC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A632B-FCC1-D120-C5D3-F623B7790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3D7DA3-EDE3-CEF3-9494-1768028E8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4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A6925-B50D-3B9B-C174-442E70356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3BE07-0E61-3FB0-4F6C-7471DC6A5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74A7F0-D744-8D39-7327-8F1CE60D1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B36D5-C79C-7347-CC9E-E0253913D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6/28/25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6127D-F77B-5CD1-53EF-76773DD6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CA826-E412-E179-EF8D-F2BE817FB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77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582E0-AABF-EF22-81CD-A21F56F9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F897CC-FC2E-11D3-2037-BB71A2EC8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76170D-CB42-7539-C778-0F7FF6E2B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4F9D7E-0EBC-3D0A-DC51-7AC396DD8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D7CA9-E607-BACC-AD8C-2575BA89C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8C53B-772F-C192-AFAA-9F29068F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6/28/25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CA35CF-D776-6586-3B66-C5410E46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715B1-F6A9-2487-B148-6EFC91CCA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56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AC1A5-8814-8D18-5F94-46A30C1F4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85766-BDEF-AD49-43B8-686C8E1C8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6/28/25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C1DE3-F135-4EE9-22D9-05BD2C014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260F9-8C74-982C-9CB4-1D63FD32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91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6DC180-1756-8642-8F4F-CF39FB70F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6/28/25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D5711-C67B-070E-160F-82C483AF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A3891D-5A8E-128D-622E-C3B84FCD1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4516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7511-50F8-98CF-5F92-28000ED5C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630EA-14D1-92A8-FA42-36B244645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6F62AB-5A85-1F3C-A719-0417068DCB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011938-9118-6256-555C-0704BB53C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6/28/25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E291-B8CB-B8AE-250A-BD51FC7E3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2714C-B7F3-FE03-FEF2-BA51218C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65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4C766-C6E7-B299-E162-A03904FF9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8BFEAB-5D6D-DB39-47CB-02A697B279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48E634-2E54-2930-3F11-0B2D196A2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79936-5F2D-F9FC-D770-18366345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7FE35-B012-804B-86A9-13B9276DEBED}" type="datetimeFigureOut">
              <a:rPr lang="en-US" smtClean="0"/>
              <a:t>6/28/25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77312-A08A-DEC5-1C3B-156727D1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4B21-7332-1EE1-4BA6-E8748C83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871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A00990-1279-5982-B057-E132BB08C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75CA1-3E31-E82D-7278-F6E7FA293D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FC259-FC81-83E8-0962-5DCAAF4FC3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27FE35-B012-804B-86A9-13B9276DEBED}" type="datetimeFigureOut">
              <a:rPr lang="en-US" smtClean="0"/>
              <a:t>6/28/25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FB045-73D1-7BCF-6BB9-FB9A3B531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100E-0B3B-791E-6837-152F2C5E7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5FA19-5443-BD49-9EB5-C3F66572BF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31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60FA9-39EF-0C43-B5DE-93C0CF6AE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4401"/>
            <a:ext cx="9144000" cy="3352799"/>
          </a:xfrm>
        </p:spPr>
        <p:txBody>
          <a:bodyPr>
            <a:normAutofit fontScale="90000"/>
          </a:bodyPr>
          <a:lstStyle/>
          <a:p>
            <a:r>
              <a:rPr lang="en-CA" b="1" dirty="0">
                <a:solidFill>
                  <a:srgbClr val="EB647E"/>
                </a:solidFill>
                <a:latin typeface="Trebuchet MS" panose="020B0703020202090204" pitchFamily="34" charset="0"/>
              </a:rPr>
              <a:t>Acute stress decreases the long-term activity of appetite regulating neurons in the hypothalamus</a:t>
            </a:r>
            <a:endParaRPr lang="en-US" b="1" dirty="0">
              <a:solidFill>
                <a:srgbClr val="EB647E"/>
              </a:solidFill>
              <a:latin typeface="Trebuchet MS" panose="020B070302020209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08685A-D899-11DB-541A-9CDB05CEC7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5544"/>
            <a:ext cx="9144000" cy="1230085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rgbClr val="F19CAC"/>
                </a:solidFill>
              </a:rPr>
              <a:t>Ruby Muzzatti</a:t>
            </a:r>
          </a:p>
          <a:p>
            <a:r>
              <a:rPr lang="en-US" sz="3600" b="1" dirty="0">
                <a:solidFill>
                  <a:srgbClr val="F19CAC"/>
                </a:solidFill>
              </a:rPr>
              <a:t>July 3, 2025</a:t>
            </a:r>
          </a:p>
        </p:txBody>
      </p:sp>
    </p:spTree>
    <p:extLst>
      <p:ext uri="{BB962C8B-B14F-4D97-AF65-F5344CB8AC3E}">
        <p14:creationId xmlns:p14="http://schemas.microsoft.com/office/powerpoint/2010/main" val="2775164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collage of a person in a red jacket&#10;&#10;AI-generated content may be incorrect.">
            <a:extLst>
              <a:ext uri="{FF2B5EF4-FFF2-40B4-BE49-F238E27FC236}">
                <a16:creationId xmlns:a16="http://schemas.microsoft.com/office/drawing/2014/main" id="{B8282E48-87F3-E77C-7745-EC1C93361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" b="851"/>
          <a:stretch>
            <a:fillRect/>
          </a:stretch>
        </p:blipFill>
        <p:spPr bwMode="auto">
          <a:xfrm>
            <a:off x="1964265" y="85395"/>
            <a:ext cx="8263469" cy="6687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339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03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cell&#10;&#10;AI-generated content may be incorrect.">
            <a:extLst>
              <a:ext uri="{FF2B5EF4-FFF2-40B4-BE49-F238E27FC236}">
                <a16:creationId xmlns:a16="http://schemas.microsoft.com/office/drawing/2014/main" id="{50231ADA-EF4C-5599-D32E-C510C2BAD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23" y="1302418"/>
            <a:ext cx="11675353" cy="4253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843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2246E274-5240-3826-529E-7520D22D8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24" y="1034718"/>
            <a:ext cx="6112275" cy="4370274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7562FCD6-0940-590A-55A4-CC7A854D8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CE970-9CC7-4110-352D-F4B702519165}"/>
              </a:ext>
            </a:extLst>
          </p:cNvPr>
          <p:cNvSpPr txBox="1"/>
          <p:nvPr/>
        </p:nvSpPr>
        <p:spPr>
          <a:xfrm>
            <a:off x="7843822" y="665386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ACB8E1-3ED1-ED50-BFF5-1E2F075CE3B5}"/>
              </a:ext>
            </a:extLst>
          </p:cNvPr>
          <p:cNvSpPr txBox="1"/>
          <p:nvPr/>
        </p:nvSpPr>
        <p:spPr>
          <a:xfrm>
            <a:off x="1731547" y="665386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Naïve + Control Treatment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4D5AF6-1251-FEFD-750A-0BDFACCC7C74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</a:t>
            </a:r>
          </a:p>
        </p:txBody>
      </p:sp>
    </p:spTree>
    <p:extLst>
      <p:ext uri="{BB962C8B-B14F-4D97-AF65-F5344CB8AC3E}">
        <p14:creationId xmlns:p14="http://schemas.microsoft.com/office/powerpoint/2010/main" val="1986017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961F06-A151-29AF-487D-60BA67567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5684AF-44D3-4737-ACBC-C4E6363DA3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225" y="1037613"/>
            <a:ext cx="6112273" cy="4364483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5923A278-C49A-B1AD-2701-CABF04B84C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AB819B-EE59-3E4B-BAAE-53EE683BFF2E}"/>
              </a:ext>
            </a:extLst>
          </p:cNvPr>
          <p:cNvSpPr txBox="1"/>
          <p:nvPr/>
        </p:nvSpPr>
        <p:spPr>
          <a:xfrm>
            <a:off x="7843820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2E834E-1D16-A44B-524A-8BC8BCA147A8}"/>
              </a:ext>
            </a:extLst>
          </p:cNvPr>
          <p:cNvSpPr txBox="1"/>
          <p:nvPr/>
        </p:nvSpPr>
        <p:spPr>
          <a:xfrm>
            <a:off x="1731547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09B4B8-96DA-3B2E-5DB1-E4E28635CCCC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 </a:t>
            </a:r>
            <a:r>
              <a:rPr lang="en-US" sz="2400" dirty="0">
                <a:solidFill>
                  <a:srgbClr val="F19CAC"/>
                </a:solidFill>
                <a:latin typeface="Trebuchet MS" panose="020B0703020202090204" pitchFamily="34" charset="0"/>
              </a:rPr>
              <a:t>in females but not males</a:t>
            </a:r>
          </a:p>
        </p:txBody>
      </p:sp>
    </p:spTree>
    <p:extLst>
      <p:ext uri="{BB962C8B-B14F-4D97-AF65-F5344CB8AC3E}">
        <p14:creationId xmlns:p14="http://schemas.microsoft.com/office/powerpoint/2010/main" val="24890032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6B30F4-7B02-5745-325B-D1672B454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82075F9-7E37-C12A-9B77-4EACDDB316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224" y="1037613"/>
            <a:ext cx="6112275" cy="4364483"/>
          </a:xfrm>
          <a:prstGeom prst="rect">
            <a:avLst/>
          </a:prstGeom>
        </p:spPr>
      </p:pic>
      <p:pic>
        <p:nvPicPr>
          <p:cNvPr id="3" name="Picture 2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E435EC96-474F-05AA-8447-6FBEF7401C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381" y="1034718"/>
            <a:ext cx="6112276" cy="43702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AAE9558-8E1A-07C3-AF66-87FB83B5DA35}"/>
              </a:ext>
            </a:extLst>
          </p:cNvPr>
          <p:cNvSpPr txBox="1"/>
          <p:nvPr/>
        </p:nvSpPr>
        <p:spPr>
          <a:xfrm>
            <a:off x="1545792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AM251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630EC9C-B64E-35DC-204B-DEC676EA9D4D}"/>
              </a:ext>
            </a:extLst>
          </p:cNvPr>
          <p:cNvSpPr txBox="1"/>
          <p:nvPr/>
        </p:nvSpPr>
        <p:spPr>
          <a:xfrm>
            <a:off x="2346828" y="5407783"/>
            <a:ext cx="72791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rebuchet MS" panose="020B0703020202090204" pitchFamily="34" charset="0"/>
              </a:rPr>
              <a:t>Acute stress decreases evoked excitatory current amplitude after HFS </a:t>
            </a:r>
            <a:r>
              <a:rPr lang="en-US" sz="2400" dirty="0">
                <a:solidFill>
                  <a:srgbClr val="FFADFF"/>
                </a:solidFill>
                <a:latin typeface="Trebuchet MS" panose="020B0703020202090204" pitchFamily="34" charset="0"/>
              </a:rPr>
              <a:t>independently of CB1Rs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22C1A2-883C-DD66-A563-BEC9156B8008}"/>
              </a:ext>
            </a:extLst>
          </p:cNvPr>
          <p:cNvSpPr txBox="1"/>
          <p:nvPr/>
        </p:nvSpPr>
        <p:spPr>
          <a:xfrm>
            <a:off x="7843820" y="665384"/>
            <a:ext cx="370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rebuchet MS" panose="020B0703020202090204" pitchFamily="34" charset="0"/>
              </a:rPr>
              <a:t>Acute Stress + Control Treatment</a:t>
            </a:r>
          </a:p>
        </p:txBody>
      </p:sp>
    </p:spTree>
    <p:extLst>
      <p:ext uri="{BB962C8B-B14F-4D97-AF65-F5344CB8AC3E}">
        <p14:creationId xmlns:p14="http://schemas.microsoft.com/office/powerpoint/2010/main" val="3749381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70769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150</Words>
  <Application>Microsoft Macintosh PowerPoint</Application>
  <PresentationFormat>Widescreen</PresentationFormat>
  <Paragraphs>22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Trebuchet MS</vt:lpstr>
      <vt:lpstr>Office Theme</vt:lpstr>
      <vt:lpstr>Acute stress decreases the long-term activity of appetite regulating neurons in the hypothalamus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Ruby Muzzatti</dc:creator>
  <cp:lastModifiedBy>Ruby Muzzatti</cp:lastModifiedBy>
  <cp:revision>10</cp:revision>
  <dcterms:created xsi:type="dcterms:W3CDTF">2025-06-28T14:38:09Z</dcterms:created>
  <dcterms:modified xsi:type="dcterms:W3CDTF">2025-06-28T15:00:28Z</dcterms:modified>
</cp:coreProperties>
</file>