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43195875" cy="32397700"/>
  <p:notesSz cx="9144000" cy="6858000"/>
  <p:defaultTextStyle>
    <a:defPPr>
      <a:defRPr lang="en-US"/>
    </a:defPPr>
    <a:lvl1pPr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58556" indent="-1701450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317112" indent="-3402902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77256" indent="-5105939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635812" indent="-6807389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29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36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42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48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13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B647E"/>
    <a:srgbClr val="F19CAC"/>
    <a:srgbClr val="FFADFF"/>
    <a:srgbClr val="C01D58"/>
    <a:srgbClr val="C11C84"/>
    <a:srgbClr val="005B96"/>
    <a:srgbClr val="EA647E"/>
    <a:srgbClr val="FAC6D1"/>
    <a:srgbClr val="E92E72"/>
    <a:srgbClr val="62A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3C1F9-E857-5F43-9F65-745863B824FA}" v="1" dt="2024-03-27T13:36:24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8"/>
    <p:restoredTop sz="87880"/>
  </p:normalViewPr>
  <p:slideViewPr>
    <p:cSldViewPr>
      <p:cViewPr>
        <p:scale>
          <a:sx n="40" d="100"/>
          <a:sy n="40" d="100"/>
        </p:scale>
        <p:origin x="440" y="-2032"/>
      </p:cViewPr>
      <p:guideLst>
        <p:guide orient="horz" pos="10204"/>
        <p:guide pos="134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0" d="100"/>
        <a:sy n="6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3A00-36D3-5317-D984-63900CE4C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C2C01-0611-47F1-5A46-8B508D9EC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E372110-337E-1040-BED3-21906E36A316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21D3-CFC7-B557-2383-4D0ECC4AD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08B36-C5BD-428A-3EE7-3892E9AD8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41BC6E-45DD-8043-8A27-199EA1578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3BE9DF-5C8A-DC0B-8D8E-9F6FEE01F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9336-89CB-3086-C05C-D6A37B4B5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91C34E-82BF-BA45-9906-C9A31E0FEAFB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1E0608-132F-BB88-56E4-E67334C60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7A2AB9-E3DC-BAF6-BFDD-57E766F96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E320-7766-7F02-AEEA-E95284008E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069B-C186-2693-1DEB-A713D1B7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603D10E-C5EC-8142-98B7-17A76CDC4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49170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98340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49098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798268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49191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9027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8866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8704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52CB-6F34-CE23-4392-51CC447E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85654-3274-A89C-1F6E-2B5DAE14F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C84C0-692C-D959-1A88-C215E75E6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 panose="020B0703020202090204" pitchFamily="34" charset="0"/>
              </a:rPr>
              <a:t>Reference 1: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Bellinger and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Bernardis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2002)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2: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Crosby and Bains, 2012</a:t>
            </a:r>
            <a:r>
              <a:rPr lang="en-CA" dirty="0">
                <a:effectLst/>
              </a:rPr>
              <a:t>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3: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Myers et al., 2014</a:t>
            </a:r>
            <a:r>
              <a:rPr lang="en-CA" dirty="0">
                <a:effectLst/>
              </a:rPr>
              <a:t>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4: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Cintra et al., 1990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5: Adam and Epel 2007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6: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Christelinda’s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package</a:t>
            </a:r>
            <a:endParaRPr lang="en-US" sz="1200" dirty="0">
              <a:latin typeface="Trebuchet MS" panose="020B070302020209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5538-1FFF-F7EE-863E-9A4CE4E2A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10E-C5EC-8142-98B7-17A76CDC463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23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3" y="10064290"/>
            <a:ext cx="36716494" cy="6944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82" y="18358697"/>
            <a:ext cx="30237113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3014-ED26-7DCD-EA29-19371B0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ABC12E-84D8-7B4F-98A2-CCD32F0F180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2E72-E952-5829-DA20-F9DE78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E25-9CDD-727C-2E2E-B2CADEE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40DA-C80F-3447-B685-1892BCF42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0AA1-4806-F0F6-069B-8C0EA824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05970C-511A-9340-B3C9-757E1E3DA748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B922-A8D0-1B40-7307-E4482B3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495D-0387-1DD0-4D2B-75BCD88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F44B0-8C44-E849-BCA6-5ACE3336F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09" y="1297416"/>
            <a:ext cx="9719072" cy="27643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794" y="1297416"/>
            <a:ext cx="28437284" cy="27643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063B-662E-2D32-0191-588B91A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DEF23-DFA3-8246-8CD0-DAF716DBA778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0CA3-4C69-B9BB-3BF4-C08AB9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5788-B50A-AE68-4D76-5F2DD1D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DD2E9-6BEA-1540-9404-8779BBBD1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7F3-48C4-8B17-1F9B-A657583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25821-94C3-7D47-9010-6704192DA5C4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810F-F478-C25E-47AF-914926F4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6DCE-CC17-81A3-162E-9D2E5CD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CAFD7-1B49-6945-8DC8-2BF52CCC8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78" y="20818526"/>
            <a:ext cx="36716494" cy="643454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78" y="13731531"/>
            <a:ext cx="36716494" cy="70869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66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33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66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D3A0-07A7-E7EB-4A62-E7026AC9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C7540-6566-2E49-869F-7367C23779F6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5C29-2B6B-68E7-F0D8-FC6DEA5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F1A2-F2B6-BBA9-9485-5B8D5A0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60AF-F3B6-3A49-A486-E0379CDC6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794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03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49773-D3C9-79EA-8CB9-C7EC10D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F7591-98F0-984F-9C4E-3F106DC3090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36FF31-E32F-1117-983D-BC13F7C4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30C631-C043-09DB-3BF3-F8A8717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CEC87-F319-9648-8E9F-C1730C1D1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7" y="7251990"/>
            <a:ext cx="19085679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797" y="10274271"/>
            <a:ext cx="19085679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06" y="7251990"/>
            <a:ext cx="19093177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6" y="10274271"/>
            <a:ext cx="19093177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9863F4-1B11-2EBC-4F92-938292C2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78058-0D52-0E4C-BD79-40E56E0C8922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33C636-B958-B327-ACA4-D23C668B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640DA2-A698-C0E1-3330-C6DD5952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940F-7390-5949-87AE-8E9068F58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23DEE7-69D7-E8EE-0797-3445898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68647-F680-8248-86C4-D008AE7C0A7C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0EC97B-DFEE-DFEF-9BD6-E2B2FBF7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AE57D7-1D51-09E1-7657-6E45C610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9767-E6E7-CC48-AC5C-D63872E6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796D4C-0CE3-F0A8-8EC8-DB25868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437F1-2E13-9747-9191-6210D6BCBBB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92F33-3420-24AB-CE89-1A4B6D93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120D04-37C1-F0E4-1C40-C56C9B3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BA704-CD40-9A4A-AF61-76463F8AC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8" y="1289911"/>
            <a:ext cx="14211145" cy="548961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87" y="1289912"/>
            <a:ext cx="24147694" cy="27650539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8" y="6779525"/>
            <a:ext cx="14211145" cy="22160929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0BE7AB-5465-2045-C031-AEBED383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622B1F-0F98-054A-9F2D-72830DFFC7E5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68336-2C10-565E-8E25-BEA3A657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69C3C3-4CD2-4EA9-F10D-AC54689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F7A7-05AE-EF47-878A-B700FB0F0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6" y="22678393"/>
            <a:ext cx="25917525" cy="267731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6" y="2894795"/>
            <a:ext cx="25917525" cy="19438620"/>
          </a:xfrm>
        </p:spPr>
        <p:txBody>
          <a:bodyPr rtlCol="0">
            <a:normAutofit/>
          </a:bodyPr>
          <a:lstStyle>
            <a:lvl1pPr marL="0" indent="0">
              <a:buNone/>
              <a:defRPr sz="15200"/>
            </a:lvl1pPr>
            <a:lvl2pPr marL="2159666" indent="0">
              <a:buNone/>
              <a:defRPr sz="13200"/>
            </a:lvl2pPr>
            <a:lvl3pPr marL="4319333" indent="0">
              <a:buNone/>
              <a:defRPr sz="11300"/>
            </a:lvl3pPr>
            <a:lvl4pPr marL="6478999" indent="0">
              <a:buNone/>
              <a:defRPr sz="9400"/>
            </a:lvl4pPr>
            <a:lvl5pPr marL="8638666" indent="0">
              <a:buNone/>
              <a:defRPr sz="9400"/>
            </a:lvl5pPr>
            <a:lvl6pPr marL="10798332" indent="0">
              <a:buNone/>
              <a:defRPr sz="9400"/>
            </a:lvl6pPr>
            <a:lvl7pPr marL="12957999" indent="0">
              <a:buNone/>
              <a:defRPr sz="9400"/>
            </a:lvl7pPr>
            <a:lvl8pPr marL="15117665" indent="0">
              <a:buNone/>
              <a:defRPr sz="9400"/>
            </a:lvl8pPr>
            <a:lvl9pPr marL="17277332" indent="0">
              <a:buNone/>
              <a:defRPr sz="94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6" y="25355702"/>
            <a:ext cx="25917525" cy="3802228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B47EE7-0E17-E17E-1A34-2D1938B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E09F3-D40F-7346-8FB1-D08E637C247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E9485-60BC-91DB-9CC6-32A91A6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509C61-0642-119D-17F4-A50BD7C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CE2C1-3E06-1246-825D-3F515FDC8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1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B11EB6-BF78-9F05-361B-AF2077363A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60589" y="1296989"/>
            <a:ext cx="388762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197F535-04A9-4BC0-7FDB-60AE84D60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60589" y="7559677"/>
            <a:ext cx="38876287" cy="213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AC71-D05F-60F8-8308-CF9D5067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59001" y="30027566"/>
            <a:ext cx="10079038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343CFB-1A87-1C4F-A951-8C8FA675BF30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1287-A2F0-6095-876C-46F19B5CF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58990" y="30027566"/>
            <a:ext cx="13677900" cy="1725612"/>
          </a:xfrm>
          <a:prstGeom prst="rect">
            <a:avLst/>
          </a:prstGeom>
        </p:spPr>
        <p:txBody>
          <a:bodyPr vert="horz" lIns="431933" tIns="215967" rIns="431933" bIns="215967" rtlCol="0" anchor="ctr"/>
          <a:lstStyle>
            <a:lvl1pPr algn="ctr" defTabSz="4319333" fontAlgn="auto">
              <a:spcBef>
                <a:spcPts val="0"/>
              </a:spcBef>
              <a:spcAft>
                <a:spcPts val="0"/>
              </a:spcAft>
              <a:defRPr sz="5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E3C7-D3C4-71B8-BA92-A84DA14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57840" y="30027566"/>
            <a:ext cx="10079037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C94D0A-2FB0-354B-B556-4DC5FF76F9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8000" rtl="0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6pPr>
      <a:lvl7pPr marL="9144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7pPr>
      <a:lvl8pPr marL="13716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8pPr>
      <a:lvl9pPr marL="18288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9pPr>
    </p:titleStyle>
    <p:bodyStyle>
      <a:lvl1pPr marL="1619250" indent="-161925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08375" indent="-1349375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9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558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717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878166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832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499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7165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333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665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neuroscience.2011.11.049" TargetMode="External"/><Relationship Id="rId13" Type="http://schemas.microsoft.com/office/2007/relationships/hdphoto" Target="../media/hdphoto1.wdp"/><Relationship Id="rId18" Type="http://schemas.openxmlformats.org/officeDocument/2006/relationships/image" Target="../media/image9.png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hyperlink" Target="https://doi.org/10.1016/S0031-9384(02)00756-4" TargetMode="External"/><Relationship Id="rId12" Type="http://schemas.openxmlformats.org/officeDocument/2006/relationships/image" Target="../media/image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doi.org/10.1016/j.physbeh.2007.04.011" TargetMode="External"/><Relationship Id="rId5" Type="http://schemas.openxmlformats.org/officeDocument/2006/relationships/image" Target="../media/image3.png"/><Relationship Id="rId15" Type="http://schemas.openxmlformats.org/officeDocument/2006/relationships/image" Target="../media/image6.emf"/><Relationship Id="rId10" Type="http://schemas.openxmlformats.org/officeDocument/2006/relationships/hyperlink" Target="https://doi.org/10.1016/0006-8993(90)91210-8" TargetMode="External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hyperlink" Target="https://doi.org/10.1007/s00429-013-0566-y" TargetMode="External"/><Relationship Id="rId1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3F33AA-D34A-33C9-F450-53DEC62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black oval object with a white background&#10;&#10;AI-generated content may be incorrect.">
            <a:extLst>
              <a:ext uri="{FF2B5EF4-FFF2-40B4-BE49-F238E27FC236}">
                <a16:creationId xmlns:a16="http://schemas.microsoft.com/office/drawing/2014/main" id="{CB824199-81BC-D9B6-91FD-9E2FE9AD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3122" y="6480477"/>
            <a:ext cx="18656890" cy="54334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814033-9FD6-1644-28CE-2304E52CC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b="571"/>
          <a:stretch/>
        </p:blipFill>
        <p:spPr>
          <a:xfrm>
            <a:off x="364872" y="15037750"/>
            <a:ext cx="16102831" cy="123871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3EC515-3A20-F606-85E8-E03C08EA8869}"/>
              </a:ext>
            </a:extLst>
          </p:cNvPr>
          <p:cNvSpPr/>
          <p:nvPr/>
        </p:nvSpPr>
        <p:spPr>
          <a:xfrm>
            <a:off x="-1" y="-321711"/>
            <a:ext cx="43195875" cy="5127560"/>
          </a:xfrm>
          <a:prstGeom prst="rect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2191F-41DC-A22B-BB4C-21007497DDCC}"/>
              </a:ext>
            </a:extLst>
          </p:cNvPr>
          <p:cNvSpPr txBox="1"/>
          <p:nvPr/>
        </p:nvSpPr>
        <p:spPr>
          <a:xfrm>
            <a:off x="506015" y="276173"/>
            <a:ext cx="419453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Trebuchet MS" panose="020B0703020202090204" pitchFamily="34" charset="0"/>
              </a:rPr>
              <a:t>Acute Stress Decreases Excitatory Neuronal Transmission through CB1 Receptors 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Trebuchet MS" panose="020B0703020202090204" pitchFamily="34" charset="0"/>
              </a:rPr>
              <a:t>in the Female Rat Dorsomedial Hypothalamus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77C1D-617E-95B6-B5E7-7B1836246FE2}"/>
              </a:ext>
            </a:extLst>
          </p:cNvPr>
          <p:cNvSpPr txBox="1"/>
          <p:nvPr/>
        </p:nvSpPr>
        <p:spPr>
          <a:xfrm>
            <a:off x="357018" y="5358540"/>
            <a:ext cx="484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BACKGROUND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E3C2-D1CA-418E-E6FA-AFA9566698E1}"/>
              </a:ext>
            </a:extLst>
          </p:cNvPr>
          <p:cNvSpPr txBox="1"/>
          <p:nvPr/>
        </p:nvSpPr>
        <p:spPr>
          <a:xfrm>
            <a:off x="506015" y="12316715"/>
            <a:ext cx="3593569" cy="95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3E506-95FC-ED86-8F35-523D66240C44}"/>
              </a:ext>
            </a:extLst>
          </p:cNvPr>
          <p:cNvSpPr txBox="1"/>
          <p:nvPr/>
        </p:nvSpPr>
        <p:spPr>
          <a:xfrm>
            <a:off x="679775" y="14289290"/>
            <a:ext cx="67840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Young, </a:t>
            </a:r>
            <a:r>
              <a:rPr lang="en-US" sz="3400" b="1" dirty="0">
                <a:latin typeface="Trebuchet MS" panose="020B0703020202090204" pitchFamily="34" charset="0"/>
              </a:rPr>
              <a:t>female</a:t>
            </a:r>
            <a:r>
              <a:rPr lang="en-US" sz="3400" dirty="0">
                <a:latin typeface="Trebuchet MS" panose="020B0703020202090204" pitchFamily="34" charset="0"/>
              </a:rPr>
              <a:t> Sprague-Dawley rats were exposed to a single </a:t>
            </a:r>
            <a:r>
              <a:rPr lang="en-US" sz="3400" b="1" dirty="0">
                <a:latin typeface="Trebuchet MS" panose="020B0703020202090204" pitchFamily="34" charset="0"/>
              </a:rPr>
              <a:t>restraint stress</a:t>
            </a:r>
            <a:endParaRPr lang="en-US" sz="3400" b="1" baseline="30000" dirty="0">
              <a:solidFill>
                <a:srgbClr val="005B96"/>
              </a:solidFill>
              <a:latin typeface="Trebuchet MS" panose="020B070302020209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AB2DBDB-8B0F-A5E4-43E9-B261EC4A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477" y="1707266"/>
            <a:ext cx="4109776" cy="2691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59EA4D-9A36-29CE-7981-E5232CF8D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2185" y="1670428"/>
            <a:ext cx="6719885" cy="28783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332596-9367-AD4D-B716-3B35786942D6}"/>
              </a:ext>
            </a:extLst>
          </p:cNvPr>
          <p:cNvSpPr txBox="1"/>
          <p:nvPr/>
        </p:nvSpPr>
        <p:spPr>
          <a:xfrm>
            <a:off x="3468858" y="12364458"/>
            <a:ext cx="1304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All experiments were performed according to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protocol #104140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approved by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Mount Allison University Animal Care Committee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in accordance with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Canadian Council on Animal Care Guidelines</a:t>
            </a: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99F67E-5B27-B2AF-3575-6687069B6E70}"/>
              </a:ext>
            </a:extLst>
          </p:cNvPr>
          <p:cNvSpPr txBox="1"/>
          <p:nvPr/>
        </p:nvSpPr>
        <p:spPr>
          <a:xfrm>
            <a:off x="7596113" y="14278594"/>
            <a:ext cx="87209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They were anesthetized, euthanized, and their </a:t>
            </a:r>
            <a:r>
              <a:rPr lang="en-US" sz="3400" b="1" dirty="0">
                <a:latin typeface="Trebuchet MS" panose="020B0703020202090204" pitchFamily="34" charset="0"/>
              </a:rPr>
              <a:t>brains</a:t>
            </a:r>
            <a:r>
              <a:rPr lang="en-US" sz="3400" dirty="0">
                <a:latin typeface="Trebuchet MS" panose="020B0703020202090204" pitchFamily="34" charset="0"/>
              </a:rPr>
              <a:t> were quickly </a:t>
            </a:r>
            <a:r>
              <a:rPr lang="en-US" sz="3400" b="1" dirty="0">
                <a:latin typeface="Trebuchet MS" panose="020B0703020202090204" pitchFamily="34" charset="0"/>
              </a:rPr>
              <a:t>removed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6F7E5F-D080-A868-0FEF-5780D571E02B}"/>
              </a:ext>
            </a:extLst>
          </p:cNvPr>
          <p:cNvSpPr/>
          <p:nvPr/>
        </p:nvSpPr>
        <p:spPr>
          <a:xfrm>
            <a:off x="255235" y="29472212"/>
            <a:ext cx="10541322" cy="2649316"/>
          </a:xfrm>
          <a:prstGeom prst="rect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endParaRPr lang="en-CA" sz="1300" dirty="0"/>
          </a:p>
          <a:p>
            <a:r>
              <a:rPr lang="en-CA" sz="16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REFRENCES</a:t>
            </a:r>
          </a:p>
          <a:p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Schematic Images created using </a:t>
            </a:r>
            <a:r>
              <a:rPr lang="en-CA" sz="1300" b="1" dirty="0" err="1">
                <a:latin typeface="Trebuchet MS" panose="020B0703020202090204" pitchFamily="34" charset="0"/>
                <a:cs typeface="Times New Roman" panose="02020603050405020304" pitchFamily="18" charset="0"/>
              </a:rPr>
              <a:t>BioRender</a:t>
            </a:r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CA" sz="1200" dirty="0">
                <a:latin typeface="Trebuchet MS" panose="020B0703020202090204" pitchFamily="34" charset="0"/>
              </a:rPr>
              <a:t>Bellinger LL, </a:t>
            </a:r>
            <a:r>
              <a:rPr lang="en-CA" sz="1200" dirty="0" err="1">
                <a:latin typeface="Trebuchet MS" panose="020B0703020202090204" pitchFamily="34" charset="0"/>
              </a:rPr>
              <a:t>Bernardis</a:t>
            </a:r>
            <a:r>
              <a:rPr lang="en-CA" sz="1200" dirty="0">
                <a:latin typeface="Trebuchet MS" panose="020B0703020202090204" pitchFamily="34" charset="0"/>
              </a:rPr>
              <a:t> LL. The dorsomedial hypothalamic nucleus and its role in ingestive behavior and body weight regulation. </a:t>
            </a:r>
            <a:r>
              <a:rPr lang="en-CA" sz="1200" i="1" dirty="0">
                <a:latin typeface="Trebuchet MS" panose="020B0703020202090204" pitchFamily="34" charset="0"/>
              </a:rPr>
              <a:t>Physiology &amp; Behavior</a:t>
            </a:r>
            <a:r>
              <a:rPr lang="en-CA" sz="1200" dirty="0">
                <a:latin typeface="Trebuchet MS" panose="020B0703020202090204" pitchFamily="34" charset="0"/>
              </a:rPr>
              <a:t>. 2002;76(3):431-442. doi:</a:t>
            </a:r>
            <a:r>
              <a:rPr lang="en-CA" sz="1200" dirty="0">
                <a:latin typeface="Trebuchet MS" panose="020B0703020202090204" pitchFamily="34" charset="0"/>
                <a:hlinkClick r:id="rId7"/>
              </a:rPr>
              <a:t>10.1016/S0031-9384(02)00756-4</a:t>
            </a:r>
            <a:endParaRPr lang="en-CA" sz="12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200" dirty="0">
                <a:latin typeface="Trebuchet MS" panose="020B0703020202090204" pitchFamily="34" charset="0"/>
              </a:rPr>
              <a:t>Crosby KM, Bains JS. The intricate link between glucocorticoids and endocannabinoids at stress-relevant synapses in the hypothalamus. </a:t>
            </a:r>
            <a:r>
              <a:rPr lang="en-CA" sz="1200" i="1" dirty="0">
                <a:latin typeface="Trebuchet MS" panose="020B0703020202090204" pitchFamily="34" charset="0"/>
              </a:rPr>
              <a:t>Neuroscience</a:t>
            </a:r>
            <a:r>
              <a:rPr lang="en-CA" sz="1200" dirty="0">
                <a:latin typeface="Trebuchet MS" panose="020B0703020202090204" pitchFamily="34" charset="0"/>
              </a:rPr>
              <a:t>. 2012;204:31-37. doi:</a:t>
            </a:r>
            <a:r>
              <a:rPr lang="en-CA" sz="1200" dirty="0">
                <a:latin typeface="Trebuchet MS" panose="020B0703020202090204" pitchFamily="34" charset="0"/>
                <a:hlinkClick r:id="rId8"/>
              </a:rPr>
              <a:t>10.1016/j.neuroscience.2011.11.049</a:t>
            </a:r>
            <a:r>
              <a:rPr lang="en-CA" sz="1200" dirty="0">
                <a:latin typeface="Trebuchet MS" panose="020B070302020209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CA" sz="1200" dirty="0">
                <a:latin typeface="Trebuchet MS" panose="020B0703020202090204" pitchFamily="34" charset="0"/>
              </a:rPr>
              <a:t>Myers B, Mark Dolgas C, </a:t>
            </a:r>
            <a:r>
              <a:rPr lang="en-CA" sz="1200" dirty="0" err="1">
                <a:latin typeface="Trebuchet MS" panose="020B0703020202090204" pitchFamily="34" charset="0"/>
              </a:rPr>
              <a:t>Kasckow</a:t>
            </a:r>
            <a:r>
              <a:rPr lang="en-CA" sz="1200" dirty="0">
                <a:latin typeface="Trebuchet MS" panose="020B0703020202090204" pitchFamily="34" charset="0"/>
              </a:rPr>
              <a:t> J, Cullinan WE, Herman JP. Central stress-integrative circuits: forebrain glutamatergic and GABAergic projections to the dorsomedial hypothalamus, medial preoptic area, and bed nucleus of the stria terminalis. </a:t>
            </a:r>
            <a:r>
              <a:rPr lang="en-CA" sz="1200" i="1" dirty="0">
                <a:latin typeface="Trebuchet MS" panose="020B0703020202090204" pitchFamily="34" charset="0"/>
              </a:rPr>
              <a:t>Brain Struct </a:t>
            </a:r>
            <a:r>
              <a:rPr lang="en-CA" sz="1200" i="1" dirty="0" err="1">
                <a:latin typeface="Trebuchet MS" panose="020B0703020202090204" pitchFamily="34" charset="0"/>
              </a:rPr>
              <a:t>Funct</a:t>
            </a:r>
            <a:r>
              <a:rPr lang="en-CA" sz="1200" dirty="0">
                <a:latin typeface="Trebuchet MS" panose="020B0703020202090204" pitchFamily="34" charset="0"/>
              </a:rPr>
              <a:t>. 2014;219(4):1287-1303. doi:</a:t>
            </a:r>
            <a:r>
              <a:rPr lang="en-CA" sz="1200" dirty="0">
                <a:latin typeface="Trebuchet MS" panose="020B0703020202090204" pitchFamily="34" charset="0"/>
                <a:hlinkClick r:id="rId9"/>
              </a:rPr>
              <a:t>10.1007/s00429-013-0566-y</a:t>
            </a:r>
            <a:endParaRPr lang="en-CA" sz="12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200" dirty="0">
                <a:latin typeface="Trebuchet MS" panose="020B0703020202090204" pitchFamily="34" charset="0"/>
              </a:rPr>
              <a:t>Cintra A, </a:t>
            </a:r>
            <a:r>
              <a:rPr lang="en-CA" sz="1200" dirty="0" err="1">
                <a:latin typeface="Trebuchet MS" panose="020B0703020202090204" pitchFamily="34" charset="0"/>
              </a:rPr>
              <a:t>Fuxe</a:t>
            </a:r>
            <a:r>
              <a:rPr lang="en-CA" sz="1200" dirty="0">
                <a:latin typeface="Trebuchet MS" panose="020B0703020202090204" pitchFamily="34" charset="0"/>
              </a:rPr>
              <a:t> K, </a:t>
            </a:r>
            <a:r>
              <a:rPr lang="en-CA" sz="1200" dirty="0" err="1">
                <a:latin typeface="Trebuchet MS" panose="020B0703020202090204" pitchFamily="34" charset="0"/>
              </a:rPr>
              <a:t>Wikstro¨m</a:t>
            </a:r>
            <a:r>
              <a:rPr lang="en-CA" sz="1200" dirty="0">
                <a:latin typeface="Trebuchet MS" panose="020B0703020202090204" pitchFamily="34" charset="0"/>
              </a:rPr>
              <a:t> AC, Visser T, Gustafsson JA. Evidence for thyrotropin-releasing hormone and glucocorticoid receptor-immunoreactive neurons in various preoptic and hypothalamic nuclei of the male rat. </a:t>
            </a:r>
            <a:r>
              <a:rPr lang="en-CA" sz="1200" i="1" dirty="0">
                <a:latin typeface="Trebuchet MS" panose="020B0703020202090204" pitchFamily="34" charset="0"/>
              </a:rPr>
              <a:t>Brain Research</a:t>
            </a:r>
            <a:r>
              <a:rPr lang="en-CA" sz="1200" dirty="0">
                <a:latin typeface="Trebuchet MS" panose="020B0703020202090204" pitchFamily="34" charset="0"/>
              </a:rPr>
              <a:t>. 1990;506(1):139-144. doi:</a:t>
            </a:r>
            <a:r>
              <a:rPr lang="en-CA" sz="1200" dirty="0">
                <a:latin typeface="Trebuchet MS" panose="020B0703020202090204" pitchFamily="34" charset="0"/>
                <a:hlinkClick r:id="rId10"/>
              </a:rPr>
              <a:t>10.1016/0006-8993(90)91210-8</a:t>
            </a:r>
            <a:endParaRPr lang="en-CA" sz="12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200" dirty="0">
                <a:latin typeface="Trebuchet MS" panose="020B0703020202090204" pitchFamily="34" charset="0"/>
              </a:rPr>
              <a:t>Adam TC, Epel ES. Stress, eating and the reward system. </a:t>
            </a:r>
            <a:r>
              <a:rPr lang="en-CA" sz="1200" i="1" dirty="0">
                <a:latin typeface="Trebuchet MS" panose="020B0703020202090204" pitchFamily="34" charset="0"/>
              </a:rPr>
              <a:t>Physiology &amp; Behavior</a:t>
            </a:r>
            <a:r>
              <a:rPr lang="en-CA" sz="1200" dirty="0">
                <a:latin typeface="Trebuchet MS" panose="020B0703020202090204" pitchFamily="34" charset="0"/>
              </a:rPr>
              <a:t>. 2007;91(4):449-458. doi:</a:t>
            </a:r>
            <a:r>
              <a:rPr lang="en-CA" sz="1200" dirty="0">
                <a:latin typeface="Trebuchet MS" panose="020B0703020202090204" pitchFamily="34" charset="0"/>
                <a:hlinkClick r:id="rId11"/>
              </a:rPr>
              <a:t>10.1016/j.physbeh.2007.04.011</a:t>
            </a:r>
            <a:endParaRPr lang="en-CA" sz="12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200" dirty="0">
                <a:latin typeface="Trebuchet MS" panose="020B0703020202090204" pitchFamily="34" charset="0"/>
              </a:rPr>
              <a:t>Laureijs C. </a:t>
            </a:r>
            <a:r>
              <a:rPr lang="en-CA" sz="1200" i="1" dirty="0" err="1">
                <a:latin typeface="Trebuchet MS" panose="020B0703020202090204" pitchFamily="34" charset="0"/>
              </a:rPr>
              <a:t>patchclampplotteR</a:t>
            </a:r>
            <a:r>
              <a:rPr lang="en-CA" sz="1200" i="1" dirty="0">
                <a:latin typeface="Trebuchet MS" panose="020B0703020202090204" pitchFamily="34" charset="0"/>
              </a:rPr>
              <a:t>: Plot and Analyze Raw Patch Clamp Electrophysiology Data</a:t>
            </a:r>
            <a:r>
              <a:rPr lang="en-CA" sz="1200" dirty="0">
                <a:latin typeface="Trebuchet MS" panose="020B0703020202090204" pitchFamily="34" charset="0"/>
              </a:rPr>
              <a:t> [R package]. Version 0.1.0. 2025</a:t>
            </a:r>
            <a:endParaRPr lang="en-CA" sz="1200" dirty="0"/>
          </a:p>
          <a:p>
            <a:pPr algn="ctr"/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6A2-898F-75F4-37CD-E66DD19330C7}"/>
              </a:ext>
            </a:extLst>
          </p:cNvPr>
          <p:cNvSpPr txBox="1"/>
          <p:nvPr/>
        </p:nvSpPr>
        <p:spPr>
          <a:xfrm>
            <a:off x="7984413" y="18288997"/>
            <a:ext cx="6114027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dirty="0">
                <a:latin typeface="Trebuchet MS" panose="020B0703020202090204" pitchFamily="34" charset="0"/>
              </a:rPr>
              <a:t>Immediately following brain removal, a carotid </a:t>
            </a:r>
            <a:r>
              <a:rPr lang="en-US" sz="3300" b="1" dirty="0">
                <a:latin typeface="Trebuchet MS" panose="020B0703020202090204" pitchFamily="34" charset="0"/>
              </a:rPr>
              <a:t>blood sample</a:t>
            </a:r>
            <a:r>
              <a:rPr lang="en-US" sz="3300" dirty="0">
                <a:latin typeface="Trebuchet MS" panose="020B0703020202090204" pitchFamily="34" charset="0"/>
              </a:rPr>
              <a:t> was collected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C817EF-FB02-E146-07B3-C2ECD219F34D}"/>
              </a:ext>
            </a:extLst>
          </p:cNvPr>
          <p:cNvSpPr txBox="1"/>
          <p:nvPr/>
        </p:nvSpPr>
        <p:spPr>
          <a:xfrm>
            <a:off x="12055070" y="21087239"/>
            <a:ext cx="43823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      250 µm </a:t>
            </a:r>
          </a:p>
          <a:p>
            <a:pPr algn="ctr"/>
            <a:r>
              <a:rPr lang="en-US" sz="3400" dirty="0">
                <a:latin typeface="Trebuchet MS" panose="020B0703020202090204" pitchFamily="34" charset="0"/>
              </a:rPr>
              <a:t>coronal brain slices containing the </a:t>
            </a:r>
            <a:r>
              <a:rPr lang="en-US" sz="3400" b="1" dirty="0">
                <a:latin typeface="Trebuchet MS" panose="020B0703020202090204" pitchFamily="34" charset="0"/>
              </a:rPr>
              <a:t>DMH</a:t>
            </a:r>
            <a:r>
              <a:rPr lang="en-US" sz="3400" dirty="0">
                <a:latin typeface="Trebuchet MS" panose="020B0703020202090204" pitchFamily="34" charset="0"/>
              </a:rPr>
              <a:t> were kept alive in  oxygenated </a:t>
            </a:r>
            <a:r>
              <a:rPr lang="en-US" sz="3400" b="1" dirty="0">
                <a:latin typeface="Trebuchet MS" panose="020B0703020202090204" pitchFamily="34" charset="0"/>
              </a:rPr>
              <a:t>artificial cerebrospinal fluid</a:t>
            </a:r>
            <a:r>
              <a:rPr lang="en-US" sz="3400" dirty="0">
                <a:latin typeface="Trebuchet MS" panose="020B0703020202090204" pitchFamily="34" charset="0"/>
              </a:rPr>
              <a:t> kept at 32.5 ℃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64D481-1614-74C8-F4C5-7ABF27DE4E45}"/>
              </a:ext>
            </a:extLst>
          </p:cNvPr>
          <p:cNvSpPr txBox="1"/>
          <p:nvPr/>
        </p:nvSpPr>
        <p:spPr>
          <a:xfrm>
            <a:off x="327076" y="21992065"/>
            <a:ext cx="54260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A </a:t>
            </a:r>
            <a:r>
              <a:rPr lang="en-US" sz="3400" b="1" dirty="0">
                <a:latin typeface="Trebuchet MS" panose="020B0703020202090204" pitchFamily="34" charset="0"/>
              </a:rPr>
              <a:t>recording</a:t>
            </a:r>
            <a:r>
              <a:rPr lang="en-US" sz="3400" dirty="0">
                <a:latin typeface="Trebuchet MS" panose="020B0703020202090204" pitchFamily="34" charset="0"/>
              </a:rPr>
              <a:t> electrode was inserted into </a:t>
            </a:r>
            <a:r>
              <a:rPr lang="en-US" sz="3400" b="1" dirty="0">
                <a:latin typeface="Trebuchet MS" panose="020B0703020202090204" pitchFamily="34" charset="0"/>
              </a:rPr>
              <a:t>DMH neurons</a:t>
            </a:r>
            <a:r>
              <a:rPr lang="en-US" sz="3400" dirty="0">
                <a:latin typeface="Trebuchet MS" panose="020B0703020202090204" pitchFamily="34" charset="0"/>
              </a:rPr>
              <a:t>, and a stimulating electrode into the surrounding tissue to evoke </a:t>
            </a:r>
            <a:r>
              <a:rPr lang="en-US" sz="3400" b="1" dirty="0">
                <a:latin typeface="Trebuchet MS" panose="020B0703020202090204" pitchFamily="34" charset="0"/>
              </a:rPr>
              <a:t>excitatory</a:t>
            </a:r>
            <a:r>
              <a:rPr lang="en-US" sz="3400" dirty="0">
                <a:latin typeface="Trebuchet MS" panose="020B0703020202090204" pitchFamily="34" charset="0"/>
              </a:rPr>
              <a:t> postsynaptic currents (eEPSC) at 0.2 Hz</a:t>
            </a:r>
          </a:p>
        </p:txBody>
      </p:sp>
      <p:pic>
        <p:nvPicPr>
          <p:cNvPr id="53" name="Picture 52" descr="A close-up of a grey surface&#10;&#10;AI-generated content may be incorrect.">
            <a:extLst>
              <a:ext uri="{FF2B5EF4-FFF2-40B4-BE49-F238E27FC236}">
                <a16:creationId xmlns:a16="http://schemas.microsoft.com/office/drawing/2014/main" id="{68A411C8-2A0C-C1E3-5EA1-9DF99FE70F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16" t="18425" r="20460" b="22384"/>
          <a:stretch/>
        </p:blipFill>
        <p:spPr>
          <a:xfrm>
            <a:off x="5931815" y="20580387"/>
            <a:ext cx="5523470" cy="5144100"/>
          </a:xfrm>
          <a:prstGeom prst="rect">
            <a:avLst/>
          </a:prstGeom>
        </p:spPr>
      </p:pic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DAD5D179-3B3C-1B9C-AD3E-432EB9564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063654"/>
              </p:ext>
            </p:extLst>
          </p:nvPr>
        </p:nvGraphicFramePr>
        <p:xfrm>
          <a:off x="679775" y="26599121"/>
          <a:ext cx="2044073" cy="170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4" imgW="1114641" imgH="927614" progId="CorelDraw.Graphic.17">
                  <p:embed/>
                </p:oleObj>
              </mc:Choice>
              <mc:Fallback>
                <p:oleObj name="CorelDRAW" r:id="rId14" imgW="1114641" imgH="927614" progId="CorelDraw.Graphic.17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4D7EB5A-7A89-4358-8663-2DA9C3A57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9775" y="26599121"/>
                        <a:ext cx="2044073" cy="170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AE0044D-1E35-037D-50D9-3B20A59CD6A3}"/>
              </a:ext>
            </a:extLst>
          </p:cNvPr>
          <p:cNvSpPr txBox="1"/>
          <p:nvPr/>
        </p:nvSpPr>
        <p:spPr>
          <a:xfrm>
            <a:off x="4417931" y="26483070"/>
            <a:ext cx="69980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rebuchet MS" panose="020B0703020202090204" pitchFamily="34" charset="0"/>
              </a:rPr>
              <a:t>Living</a:t>
            </a:r>
            <a:r>
              <a:rPr lang="en-US" sz="3400" dirty="0">
                <a:latin typeface="Trebuchet MS" panose="020B0703020202090204" pitchFamily="34" charset="0"/>
              </a:rPr>
              <a:t> </a:t>
            </a:r>
            <a:r>
              <a:rPr lang="en-US" sz="3400" b="1" dirty="0">
                <a:latin typeface="Trebuchet MS" panose="020B0703020202090204" pitchFamily="34" charset="0"/>
              </a:rPr>
              <a:t>neurons</a:t>
            </a:r>
            <a:r>
              <a:rPr lang="en-US" sz="3400" dirty="0">
                <a:latin typeface="Trebuchet MS" panose="020B0703020202090204" pitchFamily="34" charset="0"/>
              </a:rPr>
              <a:t> were recorded from before and after high frequency stimulation (HFS)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EB3948-5AD0-945B-BC2C-4EC2EDFE74BC}"/>
              </a:ext>
            </a:extLst>
          </p:cNvPr>
          <p:cNvSpPr/>
          <p:nvPr/>
        </p:nvSpPr>
        <p:spPr>
          <a:xfrm>
            <a:off x="287817" y="5218552"/>
            <a:ext cx="42452590" cy="6603581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BF73AD-F5B4-3CA1-169B-A23EA3AF01E2}"/>
              </a:ext>
            </a:extLst>
          </p:cNvPr>
          <p:cNvSpPr/>
          <p:nvPr/>
        </p:nvSpPr>
        <p:spPr>
          <a:xfrm>
            <a:off x="232607" y="12151089"/>
            <a:ext cx="16413789" cy="1700942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D205A-2A96-8ADF-F3E3-A051EE282D0E}"/>
              </a:ext>
            </a:extLst>
          </p:cNvPr>
          <p:cNvSpPr txBox="1"/>
          <p:nvPr/>
        </p:nvSpPr>
        <p:spPr>
          <a:xfrm>
            <a:off x="17137627" y="12288785"/>
            <a:ext cx="314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RESULTS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3206B7-06C9-852B-B091-FB18884CAD4F}"/>
              </a:ext>
            </a:extLst>
          </p:cNvPr>
          <p:cNvSpPr/>
          <p:nvPr/>
        </p:nvSpPr>
        <p:spPr>
          <a:xfrm>
            <a:off x="16926388" y="29472211"/>
            <a:ext cx="25814025" cy="2698182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403119C-092E-46BC-C8C4-2B530C79D130}"/>
              </a:ext>
            </a:extLst>
          </p:cNvPr>
          <p:cNvSpPr txBox="1"/>
          <p:nvPr/>
        </p:nvSpPr>
        <p:spPr>
          <a:xfrm>
            <a:off x="17689720" y="13378343"/>
            <a:ext cx="24287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US" sz="3600" dirty="0">
                <a:latin typeface="Trebuchet MS" panose="020B0703020202090204" pitchFamily="34" charset="0"/>
              </a:rPr>
              <a:t>triggered a </a:t>
            </a:r>
            <a:r>
              <a:rPr lang="en-US" sz="3600" b="1" dirty="0">
                <a:latin typeface="Trebuchet MS" panose="020B0703020202090204" pitchFamily="34" charset="0"/>
              </a:rPr>
              <a:t>long-lasting depression </a:t>
            </a:r>
            <a:r>
              <a:rPr lang="en-US" sz="3600" dirty="0">
                <a:latin typeface="Trebuchet MS" panose="020B0703020202090204" pitchFamily="34" charset="0"/>
              </a:rPr>
              <a:t>in</a:t>
            </a:r>
            <a:r>
              <a:rPr lang="en-US" sz="3600" b="1" i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eEPSC amplitude, but not when</a:t>
            </a:r>
            <a:r>
              <a:rPr lang="en-US" sz="3600" dirty="0">
                <a:solidFill>
                  <a:srgbClr val="C11C84"/>
                </a:solidFill>
                <a:latin typeface="Trebuchet MS" panose="020B0703020202090204" pitchFamily="34" charset="0"/>
              </a:rPr>
              <a:t> </a:t>
            </a:r>
            <a:r>
              <a:rPr lang="en-US" sz="3600" b="1" dirty="0">
                <a:solidFill>
                  <a:srgbClr val="C11C84"/>
                </a:solidFill>
                <a:latin typeface="Trebuchet MS" panose="020B0703020202090204" pitchFamily="34" charset="0"/>
              </a:rPr>
              <a:t>CB1 receptors </a:t>
            </a:r>
            <a:r>
              <a:rPr lang="en-US" sz="3600" dirty="0">
                <a:latin typeface="Trebuchet MS" panose="020B0703020202090204" pitchFamily="34" charset="0"/>
              </a:rPr>
              <a:t>are </a:t>
            </a:r>
            <a:r>
              <a:rPr lang="en-US" sz="3600" b="1" dirty="0">
                <a:latin typeface="Trebuchet MS" panose="020B0703020202090204" pitchFamily="34" charset="0"/>
              </a:rPr>
              <a:t>blocked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D96089-48F3-9370-D2CB-811230A7A374}"/>
              </a:ext>
            </a:extLst>
          </p:cNvPr>
          <p:cNvSpPr/>
          <p:nvPr/>
        </p:nvSpPr>
        <p:spPr>
          <a:xfrm>
            <a:off x="16926388" y="12151089"/>
            <a:ext cx="25814025" cy="1700942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488D42-D66F-5D09-8EED-945AC4238EAC}"/>
              </a:ext>
            </a:extLst>
          </p:cNvPr>
          <p:cNvSpPr txBox="1"/>
          <p:nvPr/>
        </p:nvSpPr>
        <p:spPr>
          <a:xfrm>
            <a:off x="17137633" y="29661355"/>
            <a:ext cx="6929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FUTURE DIRECTIONS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34E62E3-B5DF-2529-9295-C3C0507600C5}"/>
              </a:ext>
            </a:extLst>
          </p:cNvPr>
          <p:cNvSpPr txBox="1"/>
          <p:nvPr/>
        </p:nvSpPr>
        <p:spPr>
          <a:xfrm>
            <a:off x="17192486" y="30584691"/>
            <a:ext cx="12770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The effect of chronic (repeated) stress on glutamate synapses in the female DMH (</a:t>
            </a:r>
            <a:r>
              <a:rPr lang="en-US" sz="3600" b="1" dirty="0">
                <a:latin typeface="Trebuchet MS" panose="020B0703020202090204" pitchFamily="34" charset="0"/>
              </a:rPr>
              <a:t>work in progress</a:t>
            </a:r>
            <a:r>
              <a:rPr lang="en-US" sz="3600" dirty="0"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B1AAA6-A956-31F8-0046-B5216E26A01F}"/>
              </a:ext>
            </a:extLst>
          </p:cNvPr>
          <p:cNvSpPr txBox="1"/>
          <p:nvPr/>
        </p:nvSpPr>
        <p:spPr>
          <a:xfrm>
            <a:off x="17689720" y="20601047"/>
            <a:ext cx="23862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PPR </a:t>
            </a:r>
            <a:r>
              <a:rPr lang="en-US" sz="3600" b="1" dirty="0">
                <a:latin typeface="Trebuchet MS" panose="020B0703020202090204" pitchFamily="34" charset="0"/>
              </a:rPr>
              <a:t>significantly increased </a:t>
            </a:r>
            <a:r>
              <a:rPr lang="en-US" sz="3600" dirty="0">
                <a:latin typeface="Trebuchet MS" panose="020B0703020202090204" pitchFamily="34" charset="0"/>
              </a:rPr>
              <a:t>after HFS in </a:t>
            </a:r>
            <a:r>
              <a:rPr lang="en-US" sz="3600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acutely stressed </a:t>
            </a:r>
            <a:r>
              <a:rPr lang="en-US" sz="3600" dirty="0">
                <a:latin typeface="Trebuchet MS" panose="020B0703020202090204" pitchFamily="34" charset="0"/>
              </a:rPr>
              <a:t>DMH neurons, suggesting that presynaptic changes are decreasing glutamate release, which is not seen when </a:t>
            </a:r>
            <a:r>
              <a:rPr lang="en-US" sz="3600" b="1" dirty="0">
                <a:solidFill>
                  <a:srgbClr val="C11C84"/>
                </a:solidFill>
                <a:latin typeface="Trebuchet MS" panose="020B0703020202090204" pitchFamily="34" charset="0"/>
              </a:rPr>
              <a:t>CB1 receptors </a:t>
            </a:r>
            <a:r>
              <a:rPr lang="en-US" sz="3600" dirty="0">
                <a:latin typeface="Trebuchet MS" panose="020B0703020202090204" pitchFamily="34" charset="0"/>
              </a:rPr>
              <a:t>are </a:t>
            </a:r>
            <a:r>
              <a:rPr lang="en-US" sz="3600" b="1" dirty="0">
                <a:latin typeface="Trebuchet MS" panose="020B0703020202090204" pitchFamily="34" charset="0"/>
              </a:rPr>
              <a:t>blocked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8FD1-2D6A-C3B7-22C9-0271DC2F9722}"/>
              </a:ext>
            </a:extLst>
          </p:cNvPr>
          <p:cNvSpPr txBox="1"/>
          <p:nvPr/>
        </p:nvSpPr>
        <p:spPr>
          <a:xfrm>
            <a:off x="3031140" y="28274339"/>
            <a:ext cx="913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 panose="020B0703020202090204" pitchFamily="34" charset="0"/>
              </a:rPr>
              <a:t>100 Hz for 4 seconds, repeated twice, 20 seconds apart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CFAD2-6EF7-AD28-32B0-12B91C6918EB}"/>
              </a:ext>
            </a:extLst>
          </p:cNvPr>
          <p:cNvSpPr txBox="1"/>
          <p:nvPr/>
        </p:nvSpPr>
        <p:spPr>
          <a:xfrm>
            <a:off x="12467919" y="27180704"/>
            <a:ext cx="3551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Data analysis was performed 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patchclampplotteR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by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Christelinda Laureijs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F7474-7705-5C91-1635-32C2ABE34441}"/>
              </a:ext>
            </a:extLst>
          </p:cNvPr>
          <p:cNvSpPr txBox="1"/>
          <p:nvPr/>
        </p:nvSpPr>
        <p:spPr>
          <a:xfrm>
            <a:off x="11913963" y="25105475"/>
            <a:ext cx="43823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50 µM picrotoxin was applied to observe </a:t>
            </a:r>
            <a:r>
              <a:rPr lang="en-US" sz="3400" b="1" dirty="0">
                <a:latin typeface="Trebuchet MS" panose="020B0703020202090204" pitchFamily="34" charset="0"/>
              </a:rPr>
              <a:t>glutamate</a:t>
            </a:r>
            <a:r>
              <a:rPr lang="en-US" sz="3400" dirty="0">
                <a:latin typeface="Trebuchet MS" panose="020B0703020202090204" pitchFamily="34" charset="0"/>
              </a:rPr>
              <a:t> synapses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7DDF7-E483-F81F-C130-2601BF937E43}"/>
              </a:ext>
            </a:extLst>
          </p:cNvPr>
          <p:cNvSpPr txBox="1"/>
          <p:nvPr/>
        </p:nvSpPr>
        <p:spPr>
          <a:xfrm>
            <a:off x="28978886" y="29678987"/>
            <a:ext cx="136983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rebuchet MS" panose="020B0703020202090204" pitchFamily="34" charset="0"/>
              </a:rPr>
              <a:t>Future work </a:t>
            </a:r>
            <a:r>
              <a:rPr lang="en-US" sz="3600" dirty="0">
                <a:latin typeface="Trebuchet MS" panose="020B0703020202090204" pitchFamily="34" charset="0"/>
              </a:rPr>
              <a:t>aims to determine: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How corticosterone is involved in the change in glutamate transmission seen under acute stress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The effect of stress on neuronal excitability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EA720-9A85-8FAB-264E-C5614EE8F448}"/>
              </a:ext>
            </a:extLst>
          </p:cNvPr>
          <p:cNvSpPr/>
          <p:nvPr/>
        </p:nvSpPr>
        <p:spPr>
          <a:xfrm>
            <a:off x="11007808" y="29472212"/>
            <a:ext cx="5694087" cy="2698180"/>
          </a:xfrm>
          <a:prstGeom prst="rect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endParaRPr lang="en-CA" sz="1600" b="1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r>
              <a:rPr lang="en-CA" sz="16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ACKNOWLEDGMENTS</a:t>
            </a:r>
          </a:p>
          <a:p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I want to express my appreciation for my supervisor, Dr Crosby, and her continued guidance and support. I am grateful to Jackie Jacob-Vogels for her dedication to and passion for incredible animal care. </a:t>
            </a:r>
          </a:p>
          <a:p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Thank you to Christelinda for help with data analysis and to my lab mates Selena and Christian. </a:t>
            </a:r>
          </a:p>
          <a:p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This project was supported by a Mount Allison Independent Student Research Grant (ISRG), funded by a Natural Science and Engineering Research Counsil of Canada (NSERC) Undergraduate Student Research Award (USRA). </a:t>
            </a:r>
          </a:p>
          <a:p>
            <a:endParaRPr lang="en-CA" sz="1000" dirty="0"/>
          </a:p>
          <a:p>
            <a:pPr algn="ctr"/>
            <a:endParaRPr lang="en-US" sz="10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7F1B4A0-DD1D-53D7-EA4D-9F533B1E8FF3}"/>
              </a:ext>
            </a:extLst>
          </p:cNvPr>
          <p:cNvGrpSpPr>
            <a:grpSpLocks noChangeAspect="1"/>
          </p:cNvGrpSpPr>
          <p:nvPr/>
        </p:nvGrpSpPr>
        <p:grpSpPr>
          <a:xfrm>
            <a:off x="17384518" y="14231325"/>
            <a:ext cx="24897757" cy="5928037"/>
            <a:chOff x="17425997" y="5921350"/>
            <a:chExt cx="23317200" cy="5551714"/>
          </a:xfrm>
        </p:grpSpPr>
        <p:pic>
          <p:nvPicPr>
            <p:cNvPr id="4" name="Picture 3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938C9317-902B-5925-56FC-F2D3C4771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98397" y="5921350"/>
              <a:ext cx="7772400" cy="5551714"/>
            </a:xfrm>
            <a:prstGeom prst="rect">
              <a:avLst/>
            </a:prstGeom>
          </p:spPr>
        </p:pic>
        <p:pic>
          <p:nvPicPr>
            <p:cNvPr id="28" name="Picture 27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0597D22B-8114-47E9-9254-B1CA22DD8B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970797" y="5921350"/>
              <a:ext cx="7772400" cy="5551714"/>
            </a:xfrm>
            <a:prstGeom prst="rect">
              <a:avLst/>
            </a:prstGeom>
          </p:spPr>
        </p:pic>
        <p:pic>
          <p:nvPicPr>
            <p:cNvPr id="29" name="Picture 28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06567FCE-6212-006B-4D25-69E7F9A68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25997" y="5921350"/>
              <a:ext cx="7772400" cy="5551714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7CDED69-B4DB-A6E8-BB5B-D5CD37D3C6D1}"/>
              </a:ext>
            </a:extLst>
          </p:cNvPr>
          <p:cNvSpPr txBox="1"/>
          <p:nvPr/>
        </p:nvSpPr>
        <p:spPr>
          <a:xfrm>
            <a:off x="17689726" y="19517674"/>
            <a:ext cx="24287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 data was collected by Lara Swart. A paired t-test was used to compare each 5-minute interval to the 5-minute baseline period. * = p-value &lt; 0.05, ** = p-value &lt; 0.01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B7D81-8ECC-A1BD-E8B2-7BF2F0D3982E}"/>
              </a:ext>
            </a:extLst>
          </p:cNvPr>
          <p:cNvSpPr txBox="1"/>
          <p:nvPr/>
        </p:nvSpPr>
        <p:spPr>
          <a:xfrm>
            <a:off x="17689726" y="27861747"/>
            <a:ext cx="24592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The PPR (calculated as P2/P1) compares the amplitude of two evoked currents and is inversely proportional to the probability of neurotransmitter release.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 paired t-test was used to compare between baseline and HFS for each group. * = p-value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C81CA-B61A-762D-1668-8CDB6819BE34}"/>
              </a:ext>
            </a:extLst>
          </p:cNvPr>
          <p:cNvSpPr txBox="1"/>
          <p:nvPr/>
        </p:nvSpPr>
        <p:spPr>
          <a:xfrm>
            <a:off x="874606" y="6537637"/>
            <a:ext cx="504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</a:t>
            </a:r>
            <a:r>
              <a:rPr lang="en-US" sz="3600" b="1" dirty="0">
                <a:latin typeface="Trebuchet MS" panose="020B0703020202090204" pitchFamily="34" charset="0"/>
              </a:rPr>
              <a:t>dorsomedial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hypothalamus (DMH</a:t>
            </a:r>
            <a:r>
              <a:rPr lang="en-US" sz="3600" dirty="0">
                <a:latin typeface="Trebuchet MS" panose="020B0703020202090204" pitchFamily="34" charset="0"/>
              </a:rPr>
              <a:t>)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is</a:t>
            </a:r>
            <a:r>
              <a:rPr lang="en-US" sz="3600" b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a brain region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involved in appetite and body weight regulation</a:t>
            </a:r>
            <a:r>
              <a:rPr lang="en-US" sz="3600" baseline="30000" dirty="0">
                <a:latin typeface="Trebuchet MS" panose="020B0703020202090204" pitchFamily="34" charset="0"/>
              </a:rPr>
              <a:t>1</a:t>
            </a:r>
            <a:r>
              <a:rPr lang="en-US" sz="3600" dirty="0">
                <a:latin typeface="Trebuchet MS" panose="020B0703020202090204" pitchFamily="34" charset="0"/>
              </a:rPr>
              <a:t>, and the sympathetic stress response</a:t>
            </a:r>
            <a:r>
              <a:rPr lang="en-US" sz="3600" baseline="300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8CB66-6C17-957A-4D8B-8606A782BB18}"/>
              </a:ext>
            </a:extLst>
          </p:cNvPr>
          <p:cNvSpPr txBox="1"/>
          <p:nvPr/>
        </p:nvSpPr>
        <p:spPr>
          <a:xfrm>
            <a:off x="11847743" y="5817411"/>
            <a:ext cx="8260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Using glutamate and GABA, the DMH projects to the paraventricular nucleus where </a:t>
            </a:r>
            <a:r>
              <a:rPr lang="en-US" sz="3600" b="1" dirty="0">
                <a:latin typeface="Trebuchet MS" panose="020B0703020202090204" pitchFamily="34" charset="0"/>
              </a:rPr>
              <a:t>stress hormones </a:t>
            </a:r>
            <a:r>
              <a:rPr lang="en-US" sz="3600" dirty="0">
                <a:latin typeface="Trebuchet MS" panose="020B0703020202090204" pitchFamily="34" charset="0"/>
              </a:rPr>
              <a:t>are produced</a:t>
            </a:r>
            <a:r>
              <a:rPr lang="en-US" sz="3600" baseline="30000" dirty="0">
                <a:latin typeface="Trebuchet MS" panose="020B0703020202090204" pitchFamily="34" charset="0"/>
              </a:rPr>
              <a:t>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154337-0B1B-7084-14C3-822D1C4639A8}"/>
              </a:ext>
            </a:extLst>
          </p:cNvPr>
          <p:cNvGrpSpPr>
            <a:grpSpLocks noChangeAspect="1"/>
          </p:cNvGrpSpPr>
          <p:nvPr/>
        </p:nvGrpSpPr>
        <p:grpSpPr>
          <a:xfrm>
            <a:off x="17385060" y="21994838"/>
            <a:ext cx="24896669" cy="5928037"/>
            <a:chOff x="47320396" y="15134797"/>
            <a:chExt cx="23316181" cy="5551714"/>
          </a:xfrm>
        </p:grpSpPr>
        <p:pic>
          <p:nvPicPr>
            <p:cNvPr id="31" name="Picture 30" descr="A graph of a number of individuals&#10;&#10;AI-generated content may be incorrect.">
              <a:extLst>
                <a:ext uri="{FF2B5EF4-FFF2-40B4-BE49-F238E27FC236}">
                  <a16:creationId xmlns:a16="http://schemas.microsoft.com/office/drawing/2014/main" id="{24A139AE-9A99-5154-DE0A-9BA715A2E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0396" y="15134797"/>
              <a:ext cx="7772400" cy="5551714"/>
            </a:xfrm>
            <a:prstGeom prst="rect">
              <a:avLst/>
            </a:prstGeom>
          </p:spPr>
        </p:pic>
        <p:pic>
          <p:nvPicPr>
            <p:cNvPr id="37" name="Picture 36" descr="A graph of a line&#10;&#10;AI-generated content may be incorrect.">
              <a:extLst>
                <a:ext uri="{FF2B5EF4-FFF2-40B4-BE49-F238E27FC236}">
                  <a16:creationId xmlns:a16="http://schemas.microsoft.com/office/drawing/2014/main" id="{C56F3D83-72F7-F87D-0577-AC8A47F14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2287" y="15134797"/>
              <a:ext cx="7771680" cy="5551200"/>
            </a:xfrm>
            <a:prstGeom prst="rect">
              <a:avLst/>
            </a:prstGeom>
          </p:spPr>
        </p:pic>
        <p:pic>
          <p:nvPicPr>
            <p:cNvPr id="39" name="Picture 38" descr="A graph with lines and dots&#10;&#10;AI-generated content may be incorrect.">
              <a:extLst>
                <a:ext uri="{FF2B5EF4-FFF2-40B4-BE49-F238E27FC236}">
                  <a16:creationId xmlns:a16="http://schemas.microsoft.com/office/drawing/2014/main" id="{8A105347-E32B-3453-F2F1-14D060DE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177" y="15134797"/>
              <a:ext cx="7772400" cy="5551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4A65D2-8503-FFDA-FFB5-4E136D0D5B35}"/>
              </a:ext>
            </a:extLst>
          </p:cNvPr>
          <p:cNvSpPr txBox="1"/>
          <p:nvPr/>
        </p:nvSpPr>
        <p:spPr>
          <a:xfrm>
            <a:off x="12776806" y="9377765"/>
            <a:ext cx="640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DMH neurons have receptors for </a:t>
            </a:r>
            <a:r>
              <a:rPr lang="en-US" sz="3600" b="1" dirty="0">
                <a:latin typeface="Trebuchet MS" panose="020B0703020202090204" pitchFamily="34" charset="0"/>
              </a:rPr>
              <a:t>stress hormones</a:t>
            </a:r>
            <a:r>
              <a:rPr lang="en-US" sz="3600" baseline="30000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3E650-82F4-E7AE-E0E1-4E2C6F336D37}"/>
              </a:ext>
            </a:extLst>
          </p:cNvPr>
          <p:cNvSpPr txBox="1"/>
          <p:nvPr/>
        </p:nvSpPr>
        <p:spPr>
          <a:xfrm>
            <a:off x="24017103" y="10061191"/>
            <a:ext cx="17988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rebuchet MS" panose="020B0703020202090204" pitchFamily="34" charset="0"/>
              </a:rPr>
              <a:t>How </a:t>
            </a:r>
            <a:r>
              <a:rPr lang="en-US" sz="4000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US" sz="4000" dirty="0">
                <a:latin typeface="Trebuchet MS" panose="020B0703020202090204" pitchFamily="34" charset="0"/>
              </a:rPr>
              <a:t>in females affects</a:t>
            </a:r>
            <a:r>
              <a:rPr lang="en-US" sz="4000" b="1" dirty="0">
                <a:latin typeface="Trebuchet MS" panose="020B0703020202090204" pitchFamily="34" charset="0"/>
              </a:rPr>
              <a:t> glutamatergic DMH transmission </a:t>
            </a:r>
            <a:r>
              <a:rPr lang="en-US" sz="4000" dirty="0">
                <a:latin typeface="Trebuchet MS" panose="020B0703020202090204" pitchFamily="34" charset="0"/>
              </a:rPr>
              <a:t>to ultimately influence appetite is </a:t>
            </a:r>
            <a:r>
              <a:rPr lang="en-US" sz="4000" b="1" dirty="0">
                <a:latin typeface="Trebuchet MS" panose="020B0703020202090204" pitchFamily="34" charset="0"/>
              </a:rPr>
              <a:t>unknown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C7D3A-693D-CBA3-0026-01806187F411}"/>
              </a:ext>
            </a:extLst>
          </p:cNvPr>
          <p:cNvSpPr txBox="1"/>
          <p:nvPr/>
        </p:nvSpPr>
        <p:spPr>
          <a:xfrm>
            <a:off x="24368740" y="5575551"/>
            <a:ext cx="17404644" cy="263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Previous work by </a:t>
            </a:r>
            <a:r>
              <a:rPr lang="en-US" sz="3600" b="1" dirty="0">
                <a:latin typeface="Trebuchet MS" panose="020B0703020202090204" pitchFamily="34" charset="0"/>
              </a:rPr>
              <a:t>Sarah Wilson </a:t>
            </a:r>
            <a:r>
              <a:rPr lang="en-US" sz="3600" dirty="0">
                <a:latin typeface="Trebuchet MS" panose="020B0703020202090204" pitchFamily="34" charset="0"/>
              </a:rPr>
              <a:t>(unpublished) found that </a:t>
            </a:r>
            <a:r>
              <a:rPr lang="en-US" sz="3600" b="1" dirty="0">
                <a:latin typeface="Trebuchet MS" panose="020B0703020202090204" pitchFamily="34" charset="0"/>
              </a:rPr>
              <a:t>acute stress </a:t>
            </a:r>
            <a:r>
              <a:rPr lang="en-US" sz="3600" dirty="0">
                <a:latin typeface="Trebuchet MS" panose="020B0703020202090204" pitchFamily="34" charset="0"/>
              </a:rPr>
              <a:t>in </a:t>
            </a:r>
            <a:r>
              <a:rPr lang="en-US" sz="3600" b="1" dirty="0">
                <a:latin typeface="Trebuchet MS" panose="020B0703020202090204" pitchFamily="34" charset="0"/>
              </a:rPr>
              <a:t>male</a:t>
            </a:r>
            <a:r>
              <a:rPr lang="en-US" sz="3600" dirty="0">
                <a:latin typeface="Trebuchet MS" panose="020B0703020202090204" pitchFamily="34" charset="0"/>
              </a:rPr>
              <a:t> rats: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Did </a:t>
            </a:r>
            <a:r>
              <a:rPr lang="en-US" sz="3600" b="1" dirty="0">
                <a:latin typeface="Trebuchet MS" panose="020B0703020202090204" pitchFamily="34" charset="0"/>
              </a:rPr>
              <a:t>not change </a:t>
            </a:r>
            <a:r>
              <a:rPr lang="en-US" sz="3600" dirty="0">
                <a:latin typeface="Trebuchet MS" panose="020B0703020202090204" pitchFamily="34" charset="0"/>
              </a:rPr>
              <a:t>the strength of glutamate transmission after HFS (compared to long-term depression seen in naïve males)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Did </a:t>
            </a:r>
            <a:r>
              <a:rPr lang="en-US" sz="3600" b="1" dirty="0">
                <a:latin typeface="Trebuchet MS" panose="020B0703020202090204" pitchFamily="34" charset="0"/>
              </a:rPr>
              <a:t>not change </a:t>
            </a:r>
            <a:r>
              <a:rPr lang="en-US" sz="3600" dirty="0">
                <a:latin typeface="Trebuchet MS" panose="020B0703020202090204" pitchFamily="34" charset="0"/>
              </a:rPr>
              <a:t>the paired pulse ratio (PPR) after HFS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endParaRPr lang="en-US" sz="3200" baseline="30000" dirty="0">
              <a:latin typeface="Trebuchet MS" panose="020B070302020209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58563E-6C40-D44D-54DB-8DF210070526}"/>
              </a:ext>
            </a:extLst>
          </p:cNvPr>
          <p:cNvSpPr txBox="1"/>
          <p:nvPr/>
        </p:nvSpPr>
        <p:spPr>
          <a:xfrm>
            <a:off x="19009728" y="14218603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DAB2D-92A3-7BD2-AF81-097497E24A23}"/>
              </a:ext>
            </a:extLst>
          </p:cNvPr>
          <p:cNvSpPr txBox="1"/>
          <p:nvPr/>
        </p:nvSpPr>
        <p:spPr>
          <a:xfrm>
            <a:off x="27120449" y="14218603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4ACE7A-4B3F-CF05-CE8A-EE69D12A969C}"/>
              </a:ext>
            </a:extLst>
          </p:cNvPr>
          <p:cNvSpPr txBox="1"/>
          <p:nvPr/>
        </p:nvSpPr>
        <p:spPr>
          <a:xfrm>
            <a:off x="35402689" y="14218603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 with 5 </a:t>
            </a:r>
            <a:r>
              <a:rPr lang="en-US" sz="2400" dirty="0">
                <a:latin typeface="Trebuchet MS" panose="020B0703020202090204" pitchFamily="34" charset="0"/>
              </a:rPr>
              <a:t>µM AM251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2251-19FA-7B29-8E02-62470B5F6D4C}"/>
              </a:ext>
            </a:extLst>
          </p:cNvPr>
          <p:cNvSpPr txBox="1"/>
          <p:nvPr/>
        </p:nvSpPr>
        <p:spPr>
          <a:xfrm>
            <a:off x="18714652" y="21992071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5DA2A5-3AB7-A30A-2BD7-F1885A458842}"/>
              </a:ext>
            </a:extLst>
          </p:cNvPr>
          <p:cNvSpPr txBox="1"/>
          <p:nvPr/>
        </p:nvSpPr>
        <p:spPr>
          <a:xfrm>
            <a:off x="26825373" y="21992071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BBBEEC-5AC5-8F74-DD9F-316D9BABA7FA}"/>
              </a:ext>
            </a:extLst>
          </p:cNvPr>
          <p:cNvSpPr txBox="1"/>
          <p:nvPr/>
        </p:nvSpPr>
        <p:spPr>
          <a:xfrm>
            <a:off x="35107613" y="21992071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 with 5 </a:t>
            </a:r>
            <a:r>
              <a:rPr lang="en-US" sz="2400" dirty="0">
                <a:latin typeface="Trebuchet MS" panose="020B0703020202090204" pitchFamily="34" charset="0"/>
              </a:rPr>
              <a:t>µM AM251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4E57F8-D870-BC2E-B83A-9B9E7FE0A6C0}"/>
              </a:ext>
            </a:extLst>
          </p:cNvPr>
          <p:cNvSpPr txBox="1"/>
          <p:nvPr/>
        </p:nvSpPr>
        <p:spPr>
          <a:xfrm>
            <a:off x="24086748" y="8109022"/>
            <a:ext cx="18234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relationship between eating behaviours and stress is complex.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Risk factors for increased food consumption under stress include being female, overweight, or having a history of food restriction</a:t>
            </a:r>
            <a:r>
              <a:rPr lang="en-US" sz="3600" baseline="30000" dirty="0">
                <a:latin typeface="Trebuchet MS" panose="020B0703020202090204" pitchFamily="34" charset="0"/>
              </a:rPr>
              <a:t>5</a:t>
            </a:r>
            <a:endParaRPr lang="en-US" sz="3200" baseline="30000" dirty="0">
              <a:latin typeface="Trebuchet MS" panose="020B070302020209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25216</TotalTime>
  <Words>894</Words>
  <Application>Microsoft Macintosh PowerPoint</Application>
  <PresentationFormat>Custom</PresentationFormat>
  <Paragraphs>68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CorelDRAW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I stay or should I go? Influence of Environmental Factors on Hatchling Painted Turtle Overwintering Strategy</dc:title>
  <dc:creator>Julia</dc:creator>
  <cp:lastModifiedBy>Ruby Muzzatti</cp:lastModifiedBy>
  <cp:revision>854</cp:revision>
  <dcterms:created xsi:type="dcterms:W3CDTF">2011-03-31T17:40:42Z</dcterms:created>
  <dcterms:modified xsi:type="dcterms:W3CDTF">2025-09-15T17:01:29Z</dcterms:modified>
</cp:coreProperties>
</file>